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6" r:id="rId1"/>
  </p:sldMasterIdLst>
  <p:notesMasterIdLst>
    <p:notesMasterId r:id="rId131"/>
  </p:notesMasterIdLst>
  <p:sldIdLst>
    <p:sldId id="260" r:id="rId2"/>
    <p:sldId id="350" r:id="rId3"/>
    <p:sldId id="386" r:id="rId4"/>
    <p:sldId id="261" r:id="rId5"/>
    <p:sldId id="267" r:id="rId6"/>
    <p:sldId id="262" r:id="rId7"/>
    <p:sldId id="263" r:id="rId8"/>
    <p:sldId id="364" r:id="rId9"/>
    <p:sldId id="268" r:id="rId10"/>
    <p:sldId id="404" r:id="rId11"/>
    <p:sldId id="266" r:id="rId12"/>
    <p:sldId id="281" r:id="rId13"/>
    <p:sldId id="279" r:id="rId14"/>
    <p:sldId id="283" r:id="rId15"/>
    <p:sldId id="282" r:id="rId16"/>
    <p:sldId id="285" r:id="rId17"/>
    <p:sldId id="286" r:id="rId18"/>
    <p:sldId id="287" r:id="rId19"/>
    <p:sldId id="288" r:id="rId20"/>
    <p:sldId id="289" r:id="rId21"/>
    <p:sldId id="355" r:id="rId22"/>
    <p:sldId id="365" r:id="rId23"/>
    <p:sldId id="366" r:id="rId24"/>
    <p:sldId id="367" r:id="rId25"/>
    <p:sldId id="290" r:id="rId26"/>
    <p:sldId id="291" r:id="rId27"/>
    <p:sldId id="292" r:id="rId28"/>
    <p:sldId id="293" r:id="rId29"/>
    <p:sldId id="294" r:id="rId30"/>
    <p:sldId id="353" r:id="rId31"/>
    <p:sldId id="313" r:id="rId32"/>
    <p:sldId id="315" r:id="rId33"/>
    <p:sldId id="314" r:id="rId34"/>
    <p:sldId id="295" r:id="rId35"/>
    <p:sldId id="298" r:id="rId36"/>
    <p:sldId id="411" r:id="rId37"/>
    <p:sldId id="296" r:id="rId38"/>
    <p:sldId id="325" r:id="rId39"/>
    <p:sldId id="303" r:id="rId40"/>
    <p:sldId id="299" r:id="rId41"/>
    <p:sldId id="307" r:id="rId42"/>
    <p:sldId id="306" r:id="rId43"/>
    <p:sldId id="297" r:id="rId44"/>
    <p:sldId id="300" r:id="rId45"/>
    <p:sldId id="301" r:id="rId46"/>
    <p:sldId id="308" r:id="rId47"/>
    <p:sldId id="309" r:id="rId48"/>
    <p:sldId id="310" r:id="rId49"/>
    <p:sldId id="311" r:id="rId50"/>
    <p:sldId id="316" r:id="rId51"/>
    <p:sldId id="358" r:id="rId52"/>
    <p:sldId id="329" r:id="rId53"/>
    <p:sldId id="317" r:id="rId54"/>
    <p:sldId id="333" r:id="rId55"/>
    <p:sldId id="318" r:id="rId56"/>
    <p:sldId id="320" r:id="rId57"/>
    <p:sldId id="321" r:id="rId58"/>
    <p:sldId id="328" r:id="rId59"/>
    <p:sldId id="322" r:id="rId60"/>
    <p:sldId id="323" r:id="rId61"/>
    <p:sldId id="330" r:id="rId62"/>
    <p:sldId id="335" r:id="rId63"/>
    <p:sldId id="326" r:id="rId64"/>
    <p:sldId id="327" r:id="rId65"/>
    <p:sldId id="331" r:id="rId66"/>
    <p:sldId id="368" r:id="rId67"/>
    <p:sldId id="332" r:id="rId68"/>
    <p:sldId id="369" r:id="rId69"/>
    <p:sldId id="370" r:id="rId70"/>
    <p:sldId id="371" r:id="rId71"/>
    <p:sldId id="324" r:id="rId72"/>
    <p:sldId id="359" r:id="rId73"/>
    <p:sldId id="360" r:id="rId74"/>
    <p:sldId id="381" r:id="rId75"/>
    <p:sldId id="362" r:id="rId76"/>
    <p:sldId id="361" r:id="rId77"/>
    <p:sldId id="357" r:id="rId78"/>
    <p:sldId id="336" r:id="rId79"/>
    <p:sldId id="372" r:id="rId80"/>
    <p:sldId id="373" r:id="rId81"/>
    <p:sldId id="337" r:id="rId82"/>
    <p:sldId id="377" r:id="rId83"/>
    <p:sldId id="344" r:id="rId84"/>
    <p:sldId id="401" r:id="rId85"/>
    <p:sldId id="400" r:id="rId86"/>
    <p:sldId id="398" r:id="rId87"/>
    <p:sldId id="399" r:id="rId88"/>
    <p:sldId id="405" r:id="rId89"/>
    <p:sldId id="407" r:id="rId90"/>
    <p:sldId id="406" r:id="rId91"/>
    <p:sldId id="408" r:id="rId92"/>
    <p:sldId id="409" r:id="rId93"/>
    <p:sldId id="410" r:id="rId94"/>
    <p:sldId id="374" r:id="rId95"/>
    <p:sldId id="379" r:id="rId96"/>
    <p:sldId id="356" r:id="rId97"/>
    <p:sldId id="380" r:id="rId98"/>
    <p:sldId id="382" r:id="rId99"/>
    <p:sldId id="378" r:id="rId100"/>
    <p:sldId id="345" r:id="rId101"/>
    <p:sldId id="375" r:id="rId102"/>
    <p:sldId id="376" r:id="rId103"/>
    <p:sldId id="346" r:id="rId104"/>
    <p:sldId id="347" r:id="rId105"/>
    <p:sldId id="348" r:id="rId106"/>
    <p:sldId id="387" r:id="rId107"/>
    <p:sldId id="388" r:id="rId108"/>
    <p:sldId id="393" r:id="rId109"/>
    <p:sldId id="389" r:id="rId110"/>
    <p:sldId id="392" r:id="rId111"/>
    <p:sldId id="390" r:id="rId112"/>
    <p:sldId id="395" r:id="rId113"/>
    <p:sldId id="397" r:id="rId114"/>
    <p:sldId id="265" r:id="rId115"/>
    <p:sldId id="394" r:id="rId116"/>
    <p:sldId id="354" r:id="rId117"/>
    <p:sldId id="384" r:id="rId118"/>
    <p:sldId id="269" r:id="rId119"/>
    <p:sldId id="270" r:id="rId120"/>
    <p:sldId id="385" r:id="rId121"/>
    <p:sldId id="275" r:id="rId122"/>
    <p:sldId id="277" r:id="rId123"/>
    <p:sldId id="271" r:id="rId124"/>
    <p:sldId id="278" r:id="rId125"/>
    <p:sldId id="272" r:id="rId126"/>
    <p:sldId id="273" r:id="rId127"/>
    <p:sldId id="274" r:id="rId128"/>
    <p:sldId id="352" r:id="rId129"/>
    <p:sldId id="280" r:id="rId130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47FF"/>
    <a:srgbClr val="9730CD"/>
    <a:srgbClr val="05B1E6"/>
    <a:srgbClr val="15ACE6"/>
    <a:srgbClr val="BF40FF"/>
    <a:srgbClr val="B53D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392" autoAdjust="0"/>
    <p:restoredTop sz="95673"/>
  </p:normalViewPr>
  <p:slideViewPr>
    <p:cSldViewPr snapToGrid="0">
      <p:cViewPr>
        <p:scale>
          <a:sx n="80" d="100"/>
          <a:sy n="80" d="100"/>
        </p:scale>
        <p:origin x="1328" y="68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81" d="100"/>
          <a:sy n="81" d="100"/>
        </p:scale>
        <p:origin x="2176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00" Type="http://schemas.openxmlformats.org/officeDocument/2006/relationships/slide" Target="slides/slide99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30" Type="http://schemas.openxmlformats.org/officeDocument/2006/relationships/slide" Target="slides/slide129.xml"/><Relationship Id="rId131" Type="http://schemas.openxmlformats.org/officeDocument/2006/relationships/notesMaster" Target="notesMasters/notesMaster1.xml"/><Relationship Id="rId132" Type="http://schemas.openxmlformats.org/officeDocument/2006/relationships/presProps" Target="presProps.xml"/><Relationship Id="rId133" Type="http://schemas.openxmlformats.org/officeDocument/2006/relationships/viewProps" Target="viewProps.xml"/><Relationship Id="rId134" Type="http://schemas.openxmlformats.org/officeDocument/2006/relationships/theme" Target="theme/theme1.xml"/><Relationship Id="rId13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C74C88-7868-444A-B16D-C2F09C414FB2}" type="datetimeFigureOut">
              <a:rPr lang="en-US" smtClean="0"/>
              <a:t>1/25/16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761882-5357-844F-97BB-0024527B36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626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761882-5357-844F-97BB-0024527B368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3879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761882-5357-844F-97BB-0024527B368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2644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761882-5357-844F-97BB-0024527B368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9312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1/25/16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18368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1/25/16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63696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1/25/16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36896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 de títul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673047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1/25/16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05969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1/25/16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5750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1/25/16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53870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1/25/16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29638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1/25/16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13781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1/25/16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87149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1/25/16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06985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1/25/16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03726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t>1/25/16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Subtítulo 2"/>
          <p:cNvSpPr txBox="1">
            <a:spLocks/>
          </p:cNvSpPr>
          <p:nvPr userDrawn="1"/>
        </p:nvSpPr>
        <p:spPr>
          <a:xfrm>
            <a:off x="-17686" y="871289"/>
            <a:ext cx="12209687" cy="4709705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sz="3600" b="1" dirty="0">
              <a:solidFill>
                <a:schemeClr val="bg1"/>
              </a:solidFill>
            </a:endParaRPr>
          </a:p>
        </p:txBody>
      </p:sp>
      <p:sp>
        <p:nvSpPr>
          <p:cNvPr id="8" name="Subtítulo 2"/>
          <p:cNvSpPr txBox="1">
            <a:spLocks/>
          </p:cNvSpPr>
          <p:nvPr userDrawn="1"/>
        </p:nvSpPr>
        <p:spPr>
          <a:xfrm>
            <a:off x="-17686" y="-169400"/>
            <a:ext cx="12241770" cy="1089961"/>
          </a:xfrm>
          <a:prstGeom prst="rect">
            <a:avLst/>
          </a:prstGeom>
          <a:solidFill>
            <a:schemeClr val="tx1">
              <a:alpha val="85098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sz="3600" b="1" dirty="0">
              <a:solidFill>
                <a:schemeClr val="bg1"/>
              </a:solidFill>
            </a:endParaRPr>
          </a:p>
        </p:txBody>
      </p:sp>
      <p:sp>
        <p:nvSpPr>
          <p:cNvPr id="9" name="Subtítulo 2"/>
          <p:cNvSpPr txBox="1">
            <a:spLocks/>
          </p:cNvSpPr>
          <p:nvPr userDrawn="1"/>
        </p:nvSpPr>
        <p:spPr>
          <a:xfrm>
            <a:off x="7393717" y="5576165"/>
            <a:ext cx="4830367" cy="1281835"/>
          </a:xfrm>
          <a:prstGeom prst="rect">
            <a:avLst/>
          </a:prstGeom>
          <a:solidFill>
            <a:srgbClr val="C00000">
              <a:alpha val="85098"/>
            </a:srgbClr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sz="3600" b="1" dirty="0">
              <a:solidFill>
                <a:schemeClr val="bg1"/>
              </a:solidFill>
            </a:endParaRPr>
          </a:p>
        </p:txBody>
      </p:sp>
      <p:sp>
        <p:nvSpPr>
          <p:cNvPr id="10" name="Subtítulo 2"/>
          <p:cNvSpPr txBox="1">
            <a:spLocks/>
          </p:cNvSpPr>
          <p:nvPr userDrawn="1"/>
        </p:nvSpPr>
        <p:spPr>
          <a:xfrm>
            <a:off x="3556213" y="5577100"/>
            <a:ext cx="3836859" cy="1280900"/>
          </a:xfrm>
          <a:prstGeom prst="rect">
            <a:avLst/>
          </a:prstGeom>
          <a:solidFill>
            <a:schemeClr val="accent6">
              <a:lumMod val="75000"/>
              <a:alpha val="85098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sz="3600" b="1" dirty="0">
              <a:solidFill>
                <a:schemeClr val="bg1"/>
              </a:solidFill>
            </a:endParaRPr>
          </a:p>
        </p:txBody>
      </p:sp>
      <p:sp>
        <p:nvSpPr>
          <p:cNvPr id="11" name="Subtítulo 2"/>
          <p:cNvSpPr txBox="1">
            <a:spLocks/>
          </p:cNvSpPr>
          <p:nvPr userDrawn="1"/>
        </p:nvSpPr>
        <p:spPr>
          <a:xfrm>
            <a:off x="-17041" y="5580995"/>
            <a:ext cx="3572609" cy="1277005"/>
          </a:xfrm>
          <a:prstGeom prst="rect">
            <a:avLst/>
          </a:prstGeom>
          <a:solidFill>
            <a:schemeClr val="accent1">
              <a:lumMod val="75000"/>
              <a:alpha val="85098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sz="3600" b="1" dirty="0">
              <a:solidFill>
                <a:schemeClr val="bg1"/>
              </a:solidFill>
            </a:endParaRPr>
          </a:p>
        </p:txBody>
      </p:sp>
      <p:sp>
        <p:nvSpPr>
          <p:cNvPr id="12" name="Título 1"/>
          <p:cNvSpPr txBox="1">
            <a:spLocks/>
          </p:cNvSpPr>
          <p:nvPr userDrawn="1"/>
        </p:nvSpPr>
        <p:spPr>
          <a:xfrm>
            <a:off x="7876820" y="5210714"/>
            <a:ext cx="2871769" cy="64008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sz="3600" b="1" dirty="0">
              <a:solidFill>
                <a:schemeClr val="bg1"/>
              </a:solidFill>
            </a:endParaRPr>
          </a:p>
        </p:txBody>
      </p:sp>
      <p:sp>
        <p:nvSpPr>
          <p:cNvPr id="13" name="Título 1"/>
          <p:cNvSpPr txBox="1">
            <a:spLocks/>
          </p:cNvSpPr>
          <p:nvPr userDrawn="1"/>
        </p:nvSpPr>
        <p:spPr>
          <a:xfrm>
            <a:off x="449263" y="5210714"/>
            <a:ext cx="3779971" cy="59686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sz="3600" b="1" dirty="0">
              <a:solidFill>
                <a:schemeClr val="bg1"/>
              </a:solidFill>
            </a:endParaRPr>
          </a:p>
        </p:txBody>
      </p:sp>
      <p:sp>
        <p:nvSpPr>
          <p:cNvPr id="14" name="Título 1"/>
          <p:cNvSpPr txBox="1">
            <a:spLocks/>
          </p:cNvSpPr>
          <p:nvPr userDrawn="1"/>
        </p:nvSpPr>
        <p:spPr>
          <a:xfrm>
            <a:off x="4114324" y="5226738"/>
            <a:ext cx="3779971" cy="59686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sz="3600" b="1" dirty="0">
              <a:solidFill>
                <a:schemeClr val="bg1"/>
              </a:solidFill>
            </a:endParaRPr>
          </a:p>
        </p:txBody>
      </p:sp>
      <p:pic>
        <p:nvPicPr>
          <p:cNvPr id="15" name="Imagem 5"/>
          <p:cNvPicPr>
            <a:picLocks noChangeAspect="1"/>
          </p:cNvPicPr>
          <p:nvPr userDrawn="1"/>
        </p:nvPicPr>
        <p:blipFill>
          <a:blip r:embed="rId14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2547" y="154563"/>
            <a:ext cx="1203960" cy="449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2772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hyperlink" Target="NULL" TargetMode="External"/><Relationship Id="rId4" Type="http://schemas.openxmlformats.org/officeDocument/2006/relationships/hyperlink" Target="https://docs.python.org/3/whatsnew/" TargetMode="External"/><Relationship Id="rId1" Type="http://schemas.openxmlformats.org/officeDocument/2006/relationships/slideLayout" Target="../slideLayouts/slideLayout12.xml"/><Relationship Id="rId2" Type="http://schemas.openxmlformats.org/officeDocument/2006/relationships/hyperlink" Target="https://www.python.org/downloads/" TargetMode="Externa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hyperlink" Target="http://www.vim.org/" TargetMode="External"/><Relationship Id="rId3" Type="http://schemas.openxmlformats.org/officeDocument/2006/relationships/image" Target="../media/image8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hyperlink" Target="http://www.sublimetext.com/" TargetMode="External"/><Relationship Id="rId3" Type="http://schemas.openxmlformats.org/officeDocument/2006/relationships/image" Target="../media/image9.tiff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hyperlink" Target="http://notepad-plus-plus.org/" TargetMode="External"/><Relationship Id="rId3" Type="http://schemas.openxmlformats.org/officeDocument/2006/relationships/image" Target="../media/image10.tiff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hyperlink" Target="https://wiki.gnome.org/Apps/Gedit" TargetMode="External"/><Relationship Id="rId3" Type="http://schemas.openxmlformats.org/officeDocument/2006/relationships/image" Target="../media/image11.tiff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hyperlink" Target="https://www.jetbrains.com/pycharm/download/" TargetMode="External"/><Relationship Id="rId3" Type="http://schemas.openxmlformats.org/officeDocument/2006/relationships/image" Target="../media/image12.tiff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hyperlink" Target="https://netbeans.org/downloads/" TargetMode="External"/><Relationship Id="rId3" Type="http://schemas.openxmlformats.org/officeDocument/2006/relationships/image" Target="../media/image13.tiff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hyperlink" Target="http://www.eclipse.org/downloads/" TargetMode="External"/><Relationship Id="rId3" Type="http://schemas.openxmlformats.org/officeDocument/2006/relationships/image" Target="../media/image14.tiff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hyperlink" Target="http://wiki.python.org.br/" TargetMode="External"/><Relationship Id="rId4" Type="http://schemas.openxmlformats.org/officeDocument/2006/relationships/hyperlink" Target="https://groups.google.com/forum/#!forum/comp.lang.python" TargetMode="External"/><Relationship Id="rId5" Type="http://schemas.openxmlformats.org/officeDocument/2006/relationships/hyperlink" Target="http://aprendacompy.readthedocs.org/pt/latest/" TargetMode="External"/><Relationship Id="rId6" Type="http://schemas.openxmlformats.org/officeDocument/2006/relationships/hyperlink" Target="http://learnpythonthehardway.org/" TargetMode="External"/><Relationship Id="rId7" Type="http://schemas.openxmlformats.org/officeDocument/2006/relationships/hyperlink" Target="https://www.codecademy.com/learn/python" TargetMode="External"/><Relationship Id="rId8" Type="http://schemas.openxmlformats.org/officeDocument/2006/relationships/hyperlink" Target="https://www.udacity.com/course/programming-foundations-with-python--ud036" TargetMode="External"/><Relationship Id="rId1" Type="http://schemas.openxmlformats.org/officeDocument/2006/relationships/slideLayout" Target="../slideLayouts/slideLayout12.xml"/><Relationship Id="rId2" Type="http://schemas.openxmlformats.org/officeDocument/2006/relationships/hyperlink" Target="http://www.stackoverflow.com/" TargetMode="Externa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hyperlink" Target="http://aprendacompy.readthedocs.org/pt/latest/" TargetMode="External"/><Relationship Id="rId4" Type="http://schemas.openxmlformats.org/officeDocument/2006/relationships/hyperlink" Target="http://chris-kerns.com/python/learning-python-resources/" TargetMode="External"/><Relationship Id="rId1" Type="http://schemas.openxmlformats.org/officeDocument/2006/relationships/slideLayout" Target="../slideLayouts/slideLayout12.xml"/><Relationship Id="rId2" Type="http://schemas.openxmlformats.org/officeDocument/2006/relationships/hyperlink" Target="http://docs.python.org/3/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.tif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7.tif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48547" y="2422359"/>
            <a:ext cx="94949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err="1" smtClean="0">
                <a:solidFill>
                  <a:schemeClr val="bg1"/>
                </a:solidFill>
                <a:latin typeface="Consolas" charset="0"/>
              </a:rPr>
              <a:t>Aprendendo</a:t>
            </a:r>
            <a:r>
              <a:rPr lang="en-US" sz="4000" dirty="0" smtClean="0">
                <a:solidFill>
                  <a:schemeClr val="bg1"/>
                </a:solidFill>
                <a:latin typeface="Consolas" charset="0"/>
              </a:rPr>
              <a:t> a </a:t>
            </a:r>
            <a:r>
              <a:rPr lang="en-US" sz="4000" dirty="0" err="1" smtClean="0">
                <a:solidFill>
                  <a:schemeClr val="bg1"/>
                </a:solidFill>
                <a:latin typeface="Consolas" charset="0"/>
              </a:rPr>
              <a:t>programar</a:t>
            </a:r>
            <a:r>
              <a:rPr lang="en-US" sz="4000" dirty="0" smtClean="0">
                <a:solidFill>
                  <a:schemeClr val="bg1"/>
                </a:solidFill>
                <a:latin typeface="Consolas" charset="0"/>
              </a:rPr>
              <a:t> com </a:t>
            </a:r>
            <a:r>
              <a:rPr lang="en-US" sz="4000" dirty="0" smtClean="0">
                <a:solidFill>
                  <a:srgbClr val="FFC000"/>
                </a:solidFill>
                <a:latin typeface="Consolas" charset="0"/>
              </a:rPr>
              <a:t>Python</a:t>
            </a:r>
            <a:endParaRPr lang="en-US" sz="4000" dirty="0">
              <a:solidFill>
                <a:srgbClr val="FFC000"/>
              </a:solidFill>
              <a:latin typeface="Consolas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280611" y="3511694"/>
            <a:ext cx="5630779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 err="1" smtClean="0">
                <a:solidFill>
                  <a:schemeClr val="bg1"/>
                </a:solidFill>
                <a:latin typeface="Consolas" charset="0"/>
              </a:rPr>
              <a:t>Jardel</a:t>
            </a:r>
            <a:r>
              <a:rPr lang="en-US" sz="2600" dirty="0" smtClean="0">
                <a:solidFill>
                  <a:schemeClr val="bg1"/>
                </a:solidFill>
                <a:latin typeface="Consolas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Consolas" charset="0"/>
              </a:rPr>
              <a:t>Weyrich</a:t>
            </a:r>
            <a:endParaRPr lang="en-US" sz="2600" dirty="0" smtClean="0">
              <a:solidFill>
                <a:schemeClr val="bg1"/>
              </a:solidFill>
              <a:latin typeface="Consolas" charset="0"/>
            </a:endParaRPr>
          </a:p>
          <a:p>
            <a:pPr algn="ctr"/>
            <a:r>
              <a:rPr lang="en-US" sz="2600" dirty="0" err="1" smtClean="0">
                <a:solidFill>
                  <a:schemeClr val="bg1"/>
                </a:solidFill>
                <a:latin typeface="Consolas" charset="0"/>
              </a:rPr>
              <a:t>jardel@teltecsolutions.com.br</a:t>
            </a:r>
            <a:endParaRPr lang="en-US" sz="2600" dirty="0" smtClean="0">
              <a:solidFill>
                <a:schemeClr val="bg1"/>
              </a:solidFill>
              <a:latin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1845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88758" y="128336"/>
            <a:ext cx="69653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consolas" charset="0"/>
              </a:rPr>
              <a:t>Python – Encoding dos </a:t>
            </a:r>
            <a:r>
              <a:rPr lang="en-US" sz="3200" dirty="0" err="1" smtClean="0">
                <a:solidFill>
                  <a:schemeClr val="bg1"/>
                </a:solidFill>
                <a:latin typeface="consolas" charset="0"/>
              </a:rPr>
              <a:t>arquivos</a:t>
            </a:r>
            <a:endParaRPr lang="en-US" sz="3200" dirty="0">
              <a:solidFill>
                <a:schemeClr val="bg1"/>
              </a:solidFill>
              <a:latin typeface="consolas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83136" y="1187115"/>
            <a:ext cx="11555938" cy="409073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600" dirty="0" smtClean="0">
                <a:solidFill>
                  <a:schemeClr val="bg1"/>
                </a:solidFill>
                <a:latin typeface="Lucida Console" charset="0"/>
              </a:rPr>
              <a:t>No Python 3 o encoding </a:t>
            </a:r>
            <a:r>
              <a:rPr lang="en-US" sz="2600" dirty="0" err="1" smtClean="0">
                <a:solidFill>
                  <a:schemeClr val="bg1"/>
                </a:solidFill>
                <a:latin typeface="Lucida Console" charset="0"/>
              </a:rPr>
              <a:t>padrão</a:t>
            </a:r>
            <a:r>
              <a:rPr lang="en-US" sz="26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Lucida Console" charset="0"/>
              </a:rPr>
              <a:t>é</a:t>
            </a:r>
            <a:r>
              <a:rPr lang="en-US" sz="2600" dirty="0" smtClean="0">
                <a:solidFill>
                  <a:schemeClr val="bg1"/>
                </a:solidFill>
                <a:latin typeface="Lucida Console" charset="0"/>
              </a:rPr>
              <a:t> UTF-8. No Python 2, era </a:t>
            </a:r>
            <a:r>
              <a:rPr lang="en-US" sz="2600" dirty="0" err="1" smtClean="0">
                <a:solidFill>
                  <a:schemeClr val="bg1"/>
                </a:solidFill>
                <a:latin typeface="Lucida Console" charset="0"/>
              </a:rPr>
              <a:t>necessário</a:t>
            </a:r>
            <a:r>
              <a:rPr lang="en-US" sz="26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Lucida Console" charset="0"/>
              </a:rPr>
              <a:t>adicionar</a:t>
            </a:r>
            <a:r>
              <a:rPr lang="en-US" sz="26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Lucida Console" charset="0"/>
              </a:rPr>
              <a:t>uma</a:t>
            </a:r>
            <a:r>
              <a:rPr lang="en-US" sz="26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Lucida Console" charset="0"/>
              </a:rPr>
              <a:t>linha</a:t>
            </a:r>
            <a:r>
              <a:rPr lang="en-US" sz="26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Lucida Console" charset="0"/>
              </a:rPr>
              <a:t>chamada</a:t>
            </a:r>
            <a:r>
              <a:rPr lang="en-US" sz="26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600" dirty="0" smtClean="0">
                <a:solidFill>
                  <a:srgbClr val="FFFF00"/>
                </a:solidFill>
                <a:latin typeface="Lucida Console" charset="0"/>
              </a:rPr>
              <a:t>magic comment</a:t>
            </a:r>
            <a:r>
              <a:rPr lang="en-US" sz="26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Lucida Console" charset="0"/>
              </a:rPr>
              <a:t>informando</a:t>
            </a:r>
            <a:r>
              <a:rPr lang="en-US" sz="2600" dirty="0" smtClean="0">
                <a:solidFill>
                  <a:schemeClr val="bg1"/>
                </a:solidFill>
                <a:latin typeface="Lucida Console" charset="0"/>
              </a:rPr>
              <a:t> o encoding. O </a:t>
            </a:r>
            <a:r>
              <a:rPr lang="en-US" sz="2600" dirty="0" err="1" smtClean="0">
                <a:solidFill>
                  <a:schemeClr val="bg1"/>
                </a:solidFill>
                <a:latin typeface="Lucida Console" charset="0"/>
              </a:rPr>
              <a:t>interpretador</a:t>
            </a:r>
            <a:r>
              <a:rPr lang="en-US" sz="26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Lucida Console" charset="0"/>
              </a:rPr>
              <a:t>identifica</a:t>
            </a:r>
            <a:r>
              <a:rPr lang="en-US" sz="26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Lucida Console" charset="0"/>
              </a:rPr>
              <a:t>ela</a:t>
            </a:r>
            <a:r>
              <a:rPr lang="en-US" sz="2600" dirty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Lucida Console" charset="0"/>
              </a:rPr>
              <a:t>nas</a:t>
            </a:r>
            <a:r>
              <a:rPr lang="en-US" sz="2600" dirty="0" smtClean="0">
                <a:solidFill>
                  <a:schemeClr val="bg1"/>
                </a:solidFill>
                <a:latin typeface="Lucida Console" charset="0"/>
              </a:rPr>
              <a:t> 2 </a:t>
            </a:r>
            <a:r>
              <a:rPr lang="en-US" sz="2600" dirty="0" err="1" smtClean="0">
                <a:solidFill>
                  <a:schemeClr val="bg1"/>
                </a:solidFill>
                <a:latin typeface="Lucida Console" charset="0"/>
              </a:rPr>
              <a:t>primeiras</a:t>
            </a:r>
            <a:r>
              <a:rPr lang="en-US" sz="26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Lucida Console" charset="0"/>
              </a:rPr>
              <a:t>linhas</a:t>
            </a:r>
            <a:r>
              <a:rPr lang="en-US" sz="2600" dirty="0" smtClean="0">
                <a:solidFill>
                  <a:schemeClr val="bg1"/>
                </a:solidFill>
                <a:latin typeface="Lucida Console" charset="0"/>
              </a:rPr>
              <a:t> do </a:t>
            </a:r>
            <a:r>
              <a:rPr lang="en-US" sz="2600" dirty="0" err="1" smtClean="0">
                <a:solidFill>
                  <a:schemeClr val="bg1"/>
                </a:solidFill>
                <a:latin typeface="Lucida Console" charset="0"/>
              </a:rPr>
              <a:t>arquivo</a:t>
            </a:r>
            <a:r>
              <a:rPr lang="en-US" sz="2600" dirty="0" smtClean="0">
                <a:solidFill>
                  <a:schemeClr val="bg1"/>
                </a:solidFill>
                <a:latin typeface="Lucida Console" charset="0"/>
              </a:rPr>
              <a:t>. </a:t>
            </a:r>
            <a:r>
              <a:rPr lang="en-US" sz="2600" dirty="0" err="1" smtClean="0">
                <a:solidFill>
                  <a:schemeClr val="bg1"/>
                </a:solidFill>
                <a:latin typeface="Lucida Console" charset="0"/>
              </a:rPr>
              <a:t>Por</a:t>
            </a:r>
            <a:r>
              <a:rPr lang="en-US" sz="26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600" dirty="0" err="1">
                <a:solidFill>
                  <a:schemeClr val="bg1"/>
                </a:solidFill>
                <a:latin typeface="Lucida Console" charset="0"/>
              </a:rPr>
              <a:t>exemplo</a:t>
            </a:r>
            <a:r>
              <a:rPr lang="en-US" sz="2600" dirty="0">
                <a:solidFill>
                  <a:schemeClr val="bg1"/>
                </a:solidFill>
                <a:latin typeface="Lucida Console" charset="0"/>
              </a:rPr>
              <a:t>:</a:t>
            </a:r>
          </a:p>
          <a:p>
            <a:pPr lvl="1"/>
            <a:endParaRPr lang="en-US" sz="2600" dirty="0" smtClean="0">
              <a:solidFill>
                <a:schemeClr val="bg1"/>
              </a:solidFill>
              <a:latin typeface="Lucida Console" charset="0"/>
            </a:endParaRPr>
          </a:p>
          <a:p>
            <a:pPr lvl="1"/>
            <a:r>
              <a:rPr lang="en-US" sz="2600" dirty="0" smtClean="0">
                <a:solidFill>
                  <a:schemeClr val="bg1"/>
                </a:solidFill>
                <a:latin typeface="Lucida Console" charset="0"/>
              </a:rPr>
              <a:t>#!/</a:t>
            </a:r>
            <a:r>
              <a:rPr lang="en-US" sz="2600" dirty="0" err="1">
                <a:solidFill>
                  <a:schemeClr val="bg1"/>
                </a:solidFill>
                <a:latin typeface="Lucida Console" charset="0"/>
              </a:rPr>
              <a:t>usr</a:t>
            </a:r>
            <a:r>
              <a:rPr lang="en-US" sz="2600" dirty="0">
                <a:solidFill>
                  <a:schemeClr val="bg1"/>
                </a:solidFill>
                <a:latin typeface="Lucida Console" charset="0"/>
              </a:rPr>
              <a:t>/bin/</a:t>
            </a:r>
            <a:r>
              <a:rPr lang="en-US" sz="2600" dirty="0" err="1">
                <a:solidFill>
                  <a:schemeClr val="bg1"/>
                </a:solidFill>
                <a:latin typeface="Lucida Console" charset="0"/>
              </a:rPr>
              <a:t>env</a:t>
            </a:r>
            <a:r>
              <a:rPr lang="en-US" sz="2600" dirty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600" dirty="0" smtClean="0">
                <a:solidFill>
                  <a:schemeClr val="bg1"/>
                </a:solidFill>
                <a:latin typeface="Lucida Console" charset="0"/>
              </a:rPr>
              <a:t>python</a:t>
            </a:r>
            <a:endParaRPr lang="en-US" sz="2600" dirty="0">
              <a:solidFill>
                <a:schemeClr val="bg1"/>
              </a:solidFill>
              <a:latin typeface="Lucida Console" charset="0"/>
            </a:endParaRPr>
          </a:p>
          <a:p>
            <a:pPr lvl="1"/>
            <a:r>
              <a:rPr lang="en-US" sz="2600" dirty="0">
                <a:solidFill>
                  <a:srgbClr val="FFFF00"/>
                </a:solidFill>
                <a:latin typeface="Lucida Console" charset="0"/>
              </a:rPr>
              <a:t># -*- coding: utf-8 </a:t>
            </a:r>
            <a:r>
              <a:rPr lang="en-US" sz="2600" dirty="0" smtClean="0">
                <a:solidFill>
                  <a:srgbClr val="FFFF00"/>
                </a:solidFill>
                <a:latin typeface="Lucida Console" charset="0"/>
              </a:rPr>
              <a:t>-*-</a:t>
            </a:r>
            <a:endParaRPr lang="en-US" sz="2600" dirty="0" smtClean="0">
              <a:solidFill>
                <a:schemeClr val="bg1"/>
              </a:solidFill>
              <a:latin typeface="Lucida Console" charset="0"/>
            </a:endParaRPr>
          </a:p>
          <a:p>
            <a:pPr lvl="1"/>
            <a:endParaRPr lang="en-US" sz="2600" dirty="0">
              <a:solidFill>
                <a:schemeClr val="bg1"/>
              </a:solidFill>
              <a:latin typeface="Lucida Console" charset="0"/>
            </a:endParaRPr>
          </a:p>
          <a:p>
            <a:pPr lvl="1"/>
            <a:r>
              <a:rPr lang="en-US" sz="2600" dirty="0" smtClean="0">
                <a:solidFill>
                  <a:schemeClr val="bg1"/>
                </a:solidFill>
                <a:latin typeface="Lucida Console" charset="0"/>
              </a:rPr>
              <a:t>print(</a:t>
            </a:r>
            <a:r>
              <a:rPr lang="en-US" sz="2600" dirty="0" smtClean="0">
                <a:solidFill>
                  <a:srgbClr val="FFC000"/>
                </a:solidFill>
                <a:latin typeface="Lucida Console" charset="0"/>
              </a:rPr>
              <a:t>'</a:t>
            </a:r>
            <a:r>
              <a:rPr lang="en-US" sz="2600" dirty="0" err="1" smtClean="0">
                <a:solidFill>
                  <a:srgbClr val="FFC000"/>
                </a:solidFill>
                <a:latin typeface="Lucida Console" charset="0"/>
              </a:rPr>
              <a:t>Olá</a:t>
            </a:r>
            <a:r>
              <a:rPr lang="en-US" sz="2600" dirty="0" smtClean="0">
                <a:solidFill>
                  <a:srgbClr val="FFC000"/>
                </a:solidFill>
                <a:latin typeface="Lucida Console" charset="0"/>
              </a:rPr>
              <a:t> </a:t>
            </a:r>
            <a:r>
              <a:rPr lang="en-US" sz="2600" dirty="0" err="1" smtClean="0">
                <a:solidFill>
                  <a:srgbClr val="FFC000"/>
                </a:solidFill>
                <a:latin typeface="Lucida Console" charset="0"/>
              </a:rPr>
              <a:t>mundo</a:t>
            </a:r>
            <a:r>
              <a:rPr lang="en-US" sz="2600" dirty="0" smtClean="0">
                <a:solidFill>
                  <a:srgbClr val="FFC000"/>
                </a:solidFill>
                <a:latin typeface="Lucida Console" charset="0"/>
              </a:rPr>
              <a:t>!'</a:t>
            </a:r>
            <a:r>
              <a:rPr lang="en-US" sz="2600" dirty="0" smtClean="0">
                <a:solidFill>
                  <a:schemeClr val="bg1"/>
                </a:solidFill>
                <a:latin typeface="Lucida Console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791954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88758" y="128336"/>
            <a:ext cx="62872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consolas" charset="0"/>
              </a:rPr>
              <a:t>Python – </a:t>
            </a:r>
            <a:r>
              <a:rPr lang="en-US" sz="3200" dirty="0" err="1" smtClean="0">
                <a:solidFill>
                  <a:schemeClr val="bg1"/>
                </a:solidFill>
                <a:latin typeface="consolas" charset="0"/>
              </a:rPr>
              <a:t>Funções</a:t>
            </a:r>
            <a:r>
              <a:rPr lang="en-US" sz="3200" dirty="0" smtClean="0">
                <a:solidFill>
                  <a:schemeClr val="bg1"/>
                </a:solidFill>
                <a:latin typeface="consolas" charset="0"/>
              </a:rPr>
              <a:t> - </a:t>
            </a:r>
            <a:r>
              <a:rPr lang="en-US" sz="3200" dirty="0" err="1" smtClean="0">
                <a:solidFill>
                  <a:schemeClr val="bg1"/>
                </a:solidFill>
                <a:latin typeface="consolas" charset="0"/>
              </a:rPr>
              <a:t>Exemplos</a:t>
            </a:r>
            <a:endParaRPr lang="en-US" sz="3200" dirty="0">
              <a:solidFill>
                <a:schemeClr val="bg1"/>
              </a:solidFill>
              <a:latin typeface="consolas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88758" y="1187115"/>
            <a:ext cx="11555938" cy="409073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de-DE" sz="2800" dirty="0" err="1" smtClean="0">
                <a:solidFill>
                  <a:schemeClr val="bg1"/>
                </a:solidFill>
                <a:latin typeface="Lucida Console" charset="0"/>
              </a:rPr>
              <a:t>Exemplo</a:t>
            </a:r>
            <a:r>
              <a:rPr lang="de-DE" sz="28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de-DE" sz="2800" dirty="0">
                <a:solidFill>
                  <a:schemeClr val="bg1"/>
                </a:solidFill>
                <a:latin typeface="Lucida Console" charset="0"/>
              </a:rPr>
              <a:t>1</a:t>
            </a:r>
            <a:r>
              <a:rPr lang="de-DE" sz="2800" dirty="0" smtClean="0">
                <a:solidFill>
                  <a:schemeClr val="bg1"/>
                </a:solidFill>
                <a:latin typeface="Lucida Console" charset="0"/>
              </a:rPr>
              <a:t>:</a:t>
            </a:r>
          </a:p>
          <a:p>
            <a:endParaRPr lang="de-DE" sz="2800" dirty="0" smtClean="0">
              <a:solidFill>
                <a:schemeClr val="bg1"/>
              </a:solidFill>
              <a:latin typeface="Lucida Console" charset="0"/>
            </a:endParaRPr>
          </a:p>
          <a:p>
            <a:r>
              <a:rPr lang="de-DE" sz="2800" dirty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&gt;&gt;&gt;</a:t>
            </a:r>
            <a:r>
              <a:rPr lang="de-DE" sz="2800" dirty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de-DE" sz="2800" dirty="0" err="1">
                <a:solidFill>
                  <a:schemeClr val="accent2"/>
                </a:solidFill>
                <a:latin typeface="Lucida Console" charset="0"/>
              </a:rPr>
              <a:t>import</a:t>
            </a:r>
            <a:r>
              <a:rPr lang="de-DE" sz="2800" dirty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de-DE" sz="2800" dirty="0" err="1" smtClean="0">
                <a:solidFill>
                  <a:schemeClr val="bg1"/>
                </a:solidFill>
                <a:latin typeface="Lucida Console" charset="0"/>
              </a:rPr>
              <a:t>functools</a:t>
            </a:r>
            <a:endParaRPr lang="de-DE" sz="2800" dirty="0" smtClean="0">
              <a:solidFill>
                <a:schemeClr val="bg1"/>
              </a:solidFill>
              <a:latin typeface="Lucida Console" charset="0"/>
            </a:endParaRPr>
          </a:p>
          <a:p>
            <a:r>
              <a:rPr lang="de-DE" sz="2800" dirty="0" smtClean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&gt;&gt;&gt;</a:t>
            </a:r>
            <a:r>
              <a:rPr lang="de-DE" sz="28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de-DE" sz="2800" dirty="0" err="1" smtClean="0">
                <a:solidFill>
                  <a:srgbClr val="FFFF00"/>
                </a:solidFill>
                <a:latin typeface="Lucida Console" charset="0"/>
              </a:rPr>
              <a:t>def</a:t>
            </a:r>
            <a:r>
              <a:rPr lang="de-DE" sz="28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de-DE" sz="2800" dirty="0" err="1" smtClean="0">
                <a:solidFill>
                  <a:schemeClr val="bg1"/>
                </a:solidFill>
                <a:latin typeface="Lucida Console" charset="0"/>
              </a:rPr>
              <a:t>add</a:t>
            </a:r>
            <a:r>
              <a:rPr lang="de-DE" sz="2800" dirty="0" smtClean="0">
                <a:solidFill>
                  <a:schemeClr val="bg1"/>
                </a:solidFill>
                <a:latin typeface="Lucida Console" charset="0"/>
              </a:rPr>
              <a:t>(x, </a:t>
            </a:r>
            <a:r>
              <a:rPr lang="de-DE" sz="2800" dirty="0" err="1" smtClean="0">
                <a:solidFill>
                  <a:schemeClr val="bg1"/>
                </a:solidFill>
                <a:latin typeface="Lucida Console" charset="0"/>
              </a:rPr>
              <a:t>y</a:t>
            </a:r>
            <a:r>
              <a:rPr lang="de-DE" sz="2800" dirty="0" smtClean="0">
                <a:solidFill>
                  <a:schemeClr val="bg1"/>
                </a:solidFill>
                <a:latin typeface="Lucida Console" charset="0"/>
              </a:rPr>
              <a:t>)</a:t>
            </a:r>
            <a:r>
              <a:rPr lang="de-DE" sz="2800" dirty="0" smtClean="0">
                <a:solidFill>
                  <a:srgbClr val="FFFF00"/>
                </a:solidFill>
                <a:latin typeface="Lucida Console" charset="0"/>
              </a:rPr>
              <a:t>:</a:t>
            </a:r>
            <a:r>
              <a:rPr lang="de-DE" sz="28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de-DE" sz="2800" dirty="0" err="1" smtClean="0">
                <a:solidFill>
                  <a:schemeClr val="bg1"/>
                </a:solidFill>
                <a:latin typeface="Lucida Console" charset="0"/>
              </a:rPr>
              <a:t>return</a:t>
            </a:r>
            <a:r>
              <a:rPr lang="de-DE" sz="2800" dirty="0" smtClean="0">
                <a:solidFill>
                  <a:schemeClr val="bg1"/>
                </a:solidFill>
                <a:latin typeface="Lucida Console" charset="0"/>
              </a:rPr>
              <a:t> x </a:t>
            </a:r>
            <a:r>
              <a:rPr lang="de-DE" sz="2800" dirty="0" smtClean="0">
                <a:solidFill>
                  <a:srgbClr val="00B0F0"/>
                </a:solidFill>
                <a:latin typeface="Lucida Console" charset="0"/>
              </a:rPr>
              <a:t>+ </a:t>
            </a:r>
            <a:r>
              <a:rPr lang="de-DE" sz="2800" dirty="0" err="1" smtClean="0">
                <a:solidFill>
                  <a:schemeClr val="bg1"/>
                </a:solidFill>
                <a:latin typeface="Lucida Console" charset="0"/>
              </a:rPr>
              <a:t>y</a:t>
            </a:r>
            <a:endParaRPr lang="de-DE" sz="2800" dirty="0" smtClean="0">
              <a:solidFill>
                <a:schemeClr val="bg1"/>
              </a:solidFill>
              <a:latin typeface="Lucida Console" charset="0"/>
            </a:endParaRPr>
          </a:p>
          <a:p>
            <a:r>
              <a:rPr lang="de-DE" sz="2800" dirty="0" smtClean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...</a:t>
            </a:r>
          </a:p>
          <a:p>
            <a:r>
              <a:rPr lang="de-DE" sz="2800" dirty="0" smtClean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&gt;&gt;&gt;</a:t>
            </a:r>
            <a:r>
              <a:rPr lang="de-DE" sz="28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de-DE" sz="2800" dirty="0" err="1" smtClean="0">
                <a:solidFill>
                  <a:schemeClr val="bg1"/>
                </a:solidFill>
                <a:latin typeface="Lucida Console" charset="0"/>
              </a:rPr>
              <a:t>functools.reduce</a:t>
            </a:r>
            <a:r>
              <a:rPr lang="de-DE" sz="2800" dirty="0" smtClean="0">
                <a:solidFill>
                  <a:schemeClr val="bg1"/>
                </a:solidFill>
                <a:latin typeface="Lucida Console" charset="0"/>
              </a:rPr>
              <a:t>(</a:t>
            </a:r>
            <a:r>
              <a:rPr lang="de-DE" sz="2800" dirty="0" err="1" smtClean="0">
                <a:solidFill>
                  <a:schemeClr val="bg1"/>
                </a:solidFill>
                <a:latin typeface="Lucida Console" charset="0"/>
              </a:rPr>
              <a:t>add</a:t>
            </a:r>
            <a:r>
              <a:rPr lang="de-DE" sz="2800" dirty="0">
                <a:solidFill>
                  <a:schemeClr val="bg1"/>
                </a:solidFill>
                <a:latin typeface="Lucida Console" charset="0"/>
              </a:rPr>
              <a:t>, </a:t>
            </a:r>
            <a:r>
              <a:rPr lang="de-DE" sz="2800" dirty="0" err="1">
                <a:solidFill>
                  <a:schemeClr val="bg1"/>
                </a:solidFill>
                <a:latin typeface="Lucida Console" charset="0"/>
              </a:rPr>
              <a:t>range</a:t>
            </a:r>
            <a:r>
              <a:rPr lang="de-DE" sz="2800" dirty="0">
                <a:solidFill>
                  <a:schemeClr val="bg1"/>
                </a:solidFill>
                <a:latin typeface="Lucida Console" charset="0"/>
              </a:rPr>
              <a:t>(</a:t>
            </a:r>
            <a:r>
              <a:rPr lang="de-DE" sz="2800" dirty="0">
                <a:solidFill>
                  <a:srgbClr val="FF47FF"/>
                </a:solidFill>
                <a:latin typeface="Lucida Console" charset="0"/>
              </a:rPr>
              <a:t>1</a:t>
            </a:r>
            <a:r>
              <a:rPr lang="de-DE" sz="2800" dirty="0">
                <a:solidFill>
                  <a:schemeClr val="bg1"/>
                </a:solidFill>
                <a:latin typeface="Lucida Console" charset="0"/>
              </a:rPr>
              <a:t>, </a:t>
            </a:r>
            <a:r>
              <a:rPr lang="de-DE" sz="2800" dirty="0">
                <a:solidFill>
                  <a:srgbClr val="FF47FF"/>
                </a:solidFill>
                <a:latin typeface="Lucida Console" charset="0"/>
              </a:rPr>
              <a:t>11</a:t>
            </a:r>
            <a:r>
              <a:rPr lang="de-DE" sz="2800" dirty="0" smtClean="0">
                <a:solidFill>
                  <a:schemeClr val="bg1"/>
                </a:solidFill>
                <a:latin typeface="Lucida Console" charset="0"/>
              </a:rPr>
              <a:t>), </a:t>
            </a:r>
            <a:r>
              <a:rPr lang="de-DE" sz="2800" dirty="0" smtClean="0">
                <a:solidFill>
                  <a:srgbClr val="FF47FF"/>
                </a:solidFill>
                <a:latin typeface="Lucida Console" charset="0"/>
              </a:rPr>
              <a:t>0</a:t>
            </a:r>
            <a:r>
              <a:rPr lang="de-DE" sz="2800" dirty="0" smtClean="0">
                <a:solidFill>
                  <a:schemeClr val="bg1"/>
                </a:solidFill>
                <a:latin typeface="Lucida Console" charset="0"/>
              </a:rPr>
              <a:t>)</a:t>
            </a:r>
          </a:p>
          <a:p>
            <a:r>
              <a:rPr lang="de-DE" sz="2800" dirty="0" smtClean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55</a:t>
            </a:r>
          </a:p>
          <a:p>
            <a:r>
              <a:rPr lang="de-DE" sz="2800" dirty="0" smtClean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&gt;&gt;&gt; </a:t>
            </a:r>
            <a:r>
              <a:rPr lang="de-DE" sz="2800" dirty="0" err="1" smtClean="0">
                <a:solidFill>
                  <a:srgbClr val="FFFF00"/>
                </a:solidFill>
                <a:latin typeface="Lucida Console" charset="0"/>
              </a:rPr>
              <a:t>help</a:t>
            </a:r>
            <a:r>
              <a:rPr lang="de-DE" sz="2800" dirty="0" smtClean="0">
                <a:solidFill>
                  <a:schemeClr val="bg1"/>
                </a:solidFill>
                <a:latin typeface="Lucida Console" charset="0"/>
              </a:rPr>
              <a:t>(</a:t>
            </a:r>
            <a:r>
              <a:rPr lang="de-DE" sz="2800" dirty="0" err="1" smtClean="0">
                <a:solidFill>
                  <a:schemeClr val="bg1"/>
                </a:solidFill>
                <a:latin typeface="Lucida Console" charset="0"/>
              </a:rPr>
              <a:t>functools.reduce</a:t>
            </a:r>
            <a:r>
              <a:rPr lang="de-DE" sz="2800" dirty="0" smtClean="0">
                <a:solidFill>
                  <a:schemeClr val="bg1"/>
                </a:solidFill>
                <a:latin typeface="Lucida Console" charset="0"/>
              </a:rPr>
              <a:t>)</a:t>
            </a:r>
            <a:endParaRPr lang="en-US" sz="2800" dirty="0" smtClean="0">
              <a:solidFill>
                <a:schemeClr val="bg1"/>
              </a:solidFill>
              <a:latin typeface="Lucida Consol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5856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88758" y="128336"/>
            <a:ext cx="62872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consolas" charset="0"/>
              </a:rPr>
              <a:t>Python – </a:t>
            </a:r>
            <a:r>
              <a:rPr lang="en-US" sz="3200" dirty="0" err="1" smtClean="0">
                <a:solidFill>
                  <a:schemeClr val="bg1"/>
                </a:solidFill>
                <a:latin typeface="consolas" charset="0"/>
              </a:rPr>
              <a:t>Funções</a:t>
            </a:r>
            <a:r>
              <a:rPr lang="en-US" sz="3200" dirty="0">
                <a:solidFill>
                  <a:schemeClr val="bg1"/>
                </a:solidFill>
                <a:latin typeface="consolas" charset="0"/>
              </a:rPr>
              <a:t> </a:t>
            </a:r>
            <a:r>
              <a:rPr lang="en-US" sz="3200" dirty="0" smtClean="0">
                <a:solidFill>
                  <a:schemeClr val="bg1"/>
                </a:solidFill>
                <a:latin typeface="consolas" charset="0"/>
              </a:rPr>
              <a:t>- </a:t>
            </a:r>
            <a:r>
              <a:rPr lang="en-US" sz="3200" dirty="0" err="1" smtClean="0">
                <a:solidFill>
                  <a:schemeClr val="bg1"/>
                </a:solidFill>
                <a:latin typeface="consolas" charset="0"/>
              </a:rPr>
              <a:t>Exemplos</a:t>
            </a:r>
            <a:endParaRPr lang="en-US" sz="3200" dirty="0">
              <a:solidFill>
                <a:schemeClr val="bg1"/>
              </a:solidFill>
              <a:latin typeface="consolas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88758" y="1187115"/>
            <a:ext cx="11555938" cy="409073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de-DE" sz="2800" dirty="0" err="1" smtClean="0">
                <a:solidFill>
                  <a:schemeClr val="bg1"/>
                </a:solidFill>
                <a:latin typeface="Lucida Console" charset="0"/>
              </a:rPr>
              <a:t>Exemplo</a:t>
            </a:r>
            <a:r>
              <a:rPr lang="de-DE" sz="2800" dirty="0" smtClean="0">
                <a:solidFill>
                  <a:schemeClr val="bg1"/>
                </a:solidFill>
                <a:latin typeface="Lucida Console" charset="0"/>
              </a:rPr>
              <a:t> 1 </a:t>
            </a:r>
            <a:r>
              <a:rPr lang="de-DE" sz="2800" dirty="0" err="1" smtClean="0">
                <a:solidFill>
                  <a:schemeClr val="bg1"/>
                </a:solidFill>
                <a:latin typeface="Lucida Console" charset="0"/>
              </a:rPr>
              <a:t>simplificado</a:t>
            </a:r>
            <a:r>
              <a:rPr lang="de-DE" sz="2800" dirty="0" smtClean="0">
                <a:solidFill>
                  <a:schemeClr val="bg1"/>
                </a:solidFill>
                <a:latin typeface="Lucida Console" charset="0"/>
              </a:rPr>
              <a:t>:</a:t>
            </a:r>
          </a:p>
          <a:p>
            <a:endParaRPr lang="de-DE" sz="2800" dirty="0" smtClean="0">
              <a:solidFill>
                <a:schemeClr val="bg1"/>
              </a:solidFill>
              <a:latin typeface="Lucida Console" charset="0"/>
            </a:endParaRPr>
          </a:p>
          <a:p>
            <a:r>
              <a:rPr lang="de-DE" sz="2800" dirty="0" smtClean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&gt;&gt;&gt;</a:t>
            </a:r>
            <a:r>
              <a:rPr lang="de-DE" sz="28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de-DE" sz="2800" dirty="0" err="1">
                <a:solidFill>
                  <a:schemeClr val="accent2"/>
                </a:solidFill>
                <a:latin typeface="Lucida Console" charset="0"/>
              </a:rPr>
              <a:t>import</a:t>
            </a:r>
            <a:r>
              <a:rPr lang="de-DE" sz="2800" dirty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de-DE" sz="2800" dirty="0" err="1" smtClean="0">
                <a:solidFill>
                  <a:schemeClr val="bg1"/>
                </a:solidFill>
                <a:latin typeface="Lucida Console" charset="0"/>
              </a:rPr>
              <a:t>functools</a:t>
            </a:r>
            <a:endParaRPr lang="de-DE" sz="2800" dirty="0" smtClean="0">
              <a:solidFill>
                <a:schemeClr val="bg1">
                  <a:lumMod val="65000"/>
                </a:schemeClr>
              </a:solidFill>
              <a:latin typeface="Lucida Console" charset="0"/>
            </a:endParaRPr>
          </a:p>
          <a:p>
            <a:r>
              <a:rPr lang="de-DE" sz="2800" dirty="0" smtClean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&gt;&gt;&gt;</a:t>
            </a:r>
            <a:r>
              <a:rPr lang="de-DE" sz="28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de-DE" sz="2800" dirty="0" err="1" smtClean="0">
                <a:solidFill>
                  <a:schemeClr val="bg1"/>
                </a:solidFill>
                <a:latin typeface="Lucida Console" charset="0"/>
              </a:rPr>
              <a:t>functools.reduce</a:t>
            </a:r>
            <a:r>
              <a:rPr lang="de-DE" sz="2800" dirty="0" smtClean="0">
                <a:solidFill>
                  <a:schemeClr val="bg1"/>
                </a:solidFill>
                <a:latin typeface="Lucida Console" charset="0"/>
              </a:rPr>
              <a:t>(</a:t>
            </a:r>
            <a:r>
              <a:rPr lang="de-DE" sz="2800" dirty="0" err="1" smtClean="0">
                <a:solidFill>
                  <a:srgbClr val="FFFF00"/>
                </a:solidFill>
                <a:latin typeface="Lucida Console" charset="0"/>
              </a:rPr>
              <a:t>lambda</a:t>
            </a:r>
            <a:r>
              <a:rPr lang="de-DE" sz="2800" dirty="0" smtClean="0">
                <a:solidFill>
                  <a:srgbClr val="FFFF00"/>
                </a:solidFill>
                <a:latin typeface="Lucida Console" charset="0"/>
              </a:rPr>
              <a:t> </a:t>
            </a:r>
            <a:r>
              <a:rPr lang="de-DE" sz="2800" dirty="0" err="1" smtClean="0">
                <a:solidFill>
                  <a:srgbClr val="FFFF00"/>
                </a:solidFill>
                <a:latin typeface="Lucida Console" charset="0"/>
              </a:rPr>
              <a:t>x,y</a:t>
            </a:r>
            <a:r>
              <a:rPr lang="de-DE" sz="2800" dirty="0" smtClean="0">
                <a:solidFill>
                  <a:srgbClr val="FFFF00"/>
                </a:solidFill>
                <a:latin typeface="Lucida Console" charset="0"/>
              </a:rPr>
              <a:t>: </a:t>
            </a:r>
            <a:r>
              <a:rPr lang="de-DE" sz="2800" dirty="0" err="1" smtClean="0">
                <a:solidFill>
                  <a:srgbClr val="FFFF00"/>
                </a:solidFill>
                <a:latin typeface="Lucida Console" charset="0"/>
              </a:rPr>
              <a:t>x</a:t>
            </a:r>
            <a:r>
              <a:rPr lang="de-DE" sz="2800" dirty="0" err="1" smtClean="0">
                <a:solidFill>
                  <a:srgbClr val="00B0F0"/>
                </a:solidFill>
                <a:latin typeface="Lucida Console" charset="0"/>
              </a:rPr>
              <a:t>+</a:t>
            </a:r>
            <a:r>
              <a:rPr lang="de-DE" sz="2800" dirty="0" err="1" smtClean="0">
                <a:solidFill>
                  <a:srgbClr val="FFFF00"/>
                </a:solidFill>
                <a:latin typeface="Lucida Console" charset="0"/>
              </a:rPr>
              <a:t>y</a:t>
            </a:r>
            <a:r>
              <a:rPr lang="de-DE" sz="2800" dirty="0" smtClean="0">
                <a:solidFill>
                  <a:schemeClr val="bg1"/>
                </a:solidFill>
                <a:latin typeface="Lucida Console" charset="0"/>
              </a:rPr>
              <a:t>, </a:t>
            </a:r>
            <a:r>
              <a:rPr lang="de-DE" sz="2800" dirty="0" err="1">
                <a:solidFill>
                  <a:schemeClr val="bg1"/>
                </a:solidFill>
                <a:latin typeface="Lucida Console" charset="0"/>
              </a:rPr>
              <a:t>range</a:t>
            </a:r>
            <a:r>
              <a:rPr lang="de-DE" sz="2800" dirty="0">
                <a:solidFill>
                  <a:schemeClr val="bg1"/>
                </a:solidFill>
                <a:latin typeface="Lucida Console" charset="0"/>
              </a:rPr>
              <a:t>(</a:t>
            </a:r>
            <a:r>
              <a:rPr lang="de-DE" sz="2800" dirty="0">
                <a:solidFill>
                  <a:srgbClr val="FF47FF"/>
                </a:solidFill>
                <a:latin typeface="Lucida Console" charset="0"/>
              </a:rPr>
              <a:t>1</a:t>
            </a:r>
            <a:r>
              <a:rPr lang="de-DE" sz="2800" dirty="0">
                <a:solidFill>
                  <a:schemeClr val="bg1"/>
                </a:solidFill>
                <a:latin typeface="Lucida Console" charset="0"/>
              </a:rPr>
              <a:t>, </a:t>
            </a:r>
            <a:r>
              <a:rPr lang="de-DE" sz="2800" dirty="0">
                <a:solidFill>
                  <a:srgbClr val="FF47FF"/>
                </a:solidFill>
                <a:latin typeface="Lucida Console" charset="0"/>
              </a:rPr>
              <a:t>11</a:t>
            </a:r>
            <a:r>
              <a:rPr lang="de-DE" sz="2800" dirty="0" smtClean="0">
                <a:solidFill>
                  <a:schemeClr val="bg1"/>
                </a:solidFill>
                <a:latin typeface="Lucida Console" charset="0"/>
              </a:rPr>
              <a:t>))</a:t>
            </a:r>
          </a:p>
          <a:p>
            <a:r>
              <a:rPr lang="de-DE" sz="2800" dirty="0" smtClean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55</a:t>
            </a:r>
          </a:p>
        </p:txBody>
      </p:sp>
    </p:spTree>
    <p:extLst>
      <p:ext uri="{BB962C8B-B14F-4D97-AF65-F5344CB8AC3E}">
        <p14:creationId xmlns:p14="http://schemas.microsoft.com/office/powerpoint/2010/main" val="2062222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88758" y="128336"/>
            <a:ext cx="62872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consolas" charset="0"/>
              </a:rPr>
              <a:t>Python – </a:t>
            </a:r>
            <a:r>
              <a:rPr lang="en-US" sz="3200" dirty="0" err="1" smtClean="0">
                <a:solidFill>
                  <a:schemeClr val="bg1"/>
                </a:solidFill>
                <a:latin typeface="consolas" charset="0"/>
              </a:rPr>
              <a:t>Funções</a:t>
            </a:r>
            <a:r>
              <a:rPr lang="en-US" sz="3200" dirty="0" smtClean="0">
                <a:solidFill>
                  <a:schemeClr val="bg1"/>
                </a:solidFill>
                <a:latin typeface="consolas" charset="0"/>
              </a:rPr>
              <a:t> – </a:t>
            </a:r>
            <a:r>
              <a:rPr lang="en-US" sz="3200" dirty="0" err="1" smtClean="0">
                <a:solidFill>
                  <a:schemeClr val="bg1"/>
                </a:solidFill>
                <a:latin typeface="consolas" charset="0"/>
              </a:rPr>
              <a:t>Exemplos</a:t>
            </a:r>
            <a:endParaRPr lang="en-US" sz="3200" dirty="0" smtClean="0">
              <a:solidFill>
                <a:schemeClr val="bg1"/>
              </a:solidFill>
              <a:latin typeface="consolas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88758" y="1187115"/>
            <a:ext cx="11555938" cy="409073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de-DE" sz="2800" dirty="0" err="1" smtClean="0">
                <a:solidFill>
                  <a:schemeClr val="bg1"/>
                </a:solidFill>
                <a:latin typeface="Lucida Console" charset="0"/>
              </a:rPr>
              <a:t>Exemplo</a:t>
            </a:r>
            <a:r>
              <a:rPr lang="de-DE" sz="2800" dirty="0" smtClean="0">
                <a:solidFill>
                  <a:schemeClr val="bg1"/>
                </a:solidFill>
                <a:latin typeface="Lucida Console" charset="0"/>
              </a:rPr>
              <a:t> 1 </a:t>
            </a:r>
            <a:r>
              <a:rPr lang="de-DE" sz="2800" dirty="0" err="1" smtClean="0">
                <a:solidFill>
                  <a:schemeClr val="bg1"/>
                </a:solidFill>
                <a:latin typeface="Lucida Console" charset="0"/>
              </a:rPr>
              <a:t>simplificado</a:t>
            </a:r>
            <a:r>
              <a:rPr lang="de-DE" sz="2800" dirty="0" smtClean="0">
                <a:solidFill>
                  <a:schemeClr val="bg1"/>
                </a:solidFill>
                <a:latin typeface="Lucida Console" charset="0"/>
              </a:rPr>
              <a:t> de </a:t>
            </a:r>
            <a:r>
              <a:rPr lang="de-DE" sz="2800" dirty="0" err="1" smtClean="0">
                <a:solidFill>
                  <a:schemeClr val="bg1"/>
                </a:solidFill>
                <a:latin typeface="Lucida Console" charset="0"/>
              </a:rPr>
              <a:t>outra</a:t>
            </a:r>
            <a:r>
              <a:rPr lang="de-DE" sz="2800" dirty="0" smtClean="0">
                <a:solidFill>
                  <a:schemeClr val="bg1"/>
                </a:solidFill>
                <a:latin typeface="Lucida Console" charset="0"/>
              </a:rPr>
              <a:t> forma:</a:t>
            </a:r>
          </a:p>
          <a:p>
            <a:endParaRPr lang="de-DE" sz="2800" dirty="0" smtClean="0">
              <a:solidFill>
                <a:schemeClr val="bg1"/>
              </a:solidFill>
              <a:latin typeface="Lucida Console" charset="0"/>
            </a:endParaRPr>
          </a:p>
          <a:p>
            <a:r>
              <a:rPr lang="de-DE" sz="2800" dirty="0" smtClean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&gt;&gt;&gt;</a:t>
            </a:r>
            <a:r>
              <a:rPr lang="de-DE" sz="28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de-DE" sz="2800" dirty="0" err="1">
                <a:solidFill>
                  <a:schemeClr val="accent2"/>
                </a:solidFill>
                <a:latin typeface="Lucida Console" charset="0"/>
              </a:rPr>
              <a:t>import</a:t>
            </a:r>
            <a:r>
              <a:rPr lang="de-DE" sz="2800" dirty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de-DE" sz="2800" dirty="0" err="1" smtClean="0">
                <a:solidFill>
                  <a:schemeClr val="bg1"/>
                </a:solidFill>
                <a:latin typeface="Lucida Console" charset="0"/>
              </a:rPr>
              <a:t>functools</a:t>
            </a:r>
            <a:endParaRPr lang="de-DE" sz="2800" dirty="0">
              <a:solidFill>
                <a:schemeClr val="bg1"/>
              </a:solidFill>
              <a:latin typeface="Lucida Console" charset="0"/>
            </a:endParaRPr>
          </a:p>
          <a:p>
            <a:r>
              <a:rPr lang="de-DE" sz="2800" dirty="0" smtClean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&gt;&gt;&gt;</a:t>
            </a:r>
            <a:r>
              <a:rPr lang="de-DE" sz="28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de-DE" sz="2800" dirty="0" err="1">
                <a:solidFill>
                  <a:schemeClr val="accent2"/>
                </a:solidFill>
                <a:latin typeface="Lucida Console" charset="0"/>
              </a:rPr>
              <a:t>import</a:t>
            </a:r>
            <a:r>
              <a:rPr lang="de-DE" sz="2800" dirty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de-DE" sz="2800" dirty="0" err="1" smtClean="0">
                <a:solidFill>
                  <a:schemeClr val="bg1"/>
                </a:solidFill>
                <a:latin typeface="Lucida Console" charset="0"/>
              </a:rPr>
              <a:t>operator</a:t>
            </a:r>
            <a:endParaRPr lang="de-DE" sz="2800" dirty="0" smtClean="0">
              <a:solidFill>
                <a:schemeClr val="bg1">
                  <a:lumMod val="65000"/>
                </a:schemeClr>
              </a:solidFill>
              <a:latin typeface="Lucida Console" charset="0"/>
            </a:endParaRPr>
          </a:p>
          <a:p>
            <a:r>
              <a:rPr lang="de-DE" sz="2800" dirty="0" smtClean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&gt;&gt;&gt;</a:t>
            </a:r>
            <a:r>
              <a:rPr lang="de-DE" sz="28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de-DE" sz="2800" dirty="0" err="1" smtClean="0">
                <a:solidFill>
                  <a:schemeClr val="bg1"/>
                </a:solidFill>
                <a:latin typeface="Lucida Console" charset="0"/>
              </a:rPr>
              <a:t>functools.reduce</a:t>
            </a:r>
            <a:r>
              <a:rPr lang="de-DE" sz="2800" dirty="0" smtClean="0">
                <a:solidFill>
                  <a:schemeClr val="bg1"/>
                </a:solidFill>
                <a:latin typeface="Lucida Console" charset="0"/>
              </a:rPr>
              <a:t>(</a:t>
            </a:r>
            <a:r>
              <a:rPr lang="de-DE" sz="2800" dirty="0" err="1" smtClean="0">
                <a:solidFill>
                  <a:srgbClr val="FFFF00"/>
                </a:solidFill>
                <a:latin typeface="Lucida Console" charset="0"/>
              </a:rPr>
              <a:t>operator.add</a:t>
            </a:r>
            <a:r>
              <a:rPr lang="de-DE" sz="2800" dirty="0" smtClean="0">
                <a:solidFill>
                  <a:schemeClr val="bg1"/>
                </a:solidFill>
                <a:latin typeface="Lucida Console" charset="0"/>
              </a:rPr>
              <a:t>, </a:t>
            </a:r>
            <a:r>
              <a:rPr lang="de-DE" sz="2800" dirty="0" err="1">
                <a:solidFill>
                  <a:schemeClr val="bg1"/>
                </a:solidFill>
                <a:latin typeface="Lucida Console" charset="0"/>
              </a:rPr>
              <a:t>range</a:t>
            </a:r>
            <a:r>
              <a:rPr lang="de-DE" sz="2800" dirty="0">
                <a:solidFill>
                  <a:schemeClr val="bg1"/>
                </a:solidFill>
                <a:latin typeface="Lucida Console" charset="0"/>
              </a:rPr>
              <a:t>(</a:t>
            </a:r>
            <a:r>
              <a:rPr lang="de-DE" sz="2800" dirty="0">
                <a:solidFill>
                  <a:srgbClr val="FF47FF"/>
                </a:solidFill>
                <a:latin typeface="Lucida Console" charset="0"/>
              </a:rPr>
              <a:t>1</a:t>
            </a:r>
            <a:r>
              <a:rPr lang="de-DE" sz="2800" dirty="0">
                <a:solidFill>
                  <a:schemeClr val="bg1"/>
                </a:solidFill>
                <a:latin typeface="Lucida Console" charset="0"/>
              </a:rPr>
              <a:t>, </a:t>
            </a:r>
            <a:r>
              <a:rPr lang="de-DE" sz="2800" dirty="0">
                <a:solidFill>
                  <a:srgbClr val="FF47FF"/>
                </a:solidFill>
                <a:latin typeface="Lucida Console" charset="0"/>
              </a:rPr>
              <a:t>11</a:t>
            </a:r>
            <a:r>
              <a:rPr lang="de-DE" sz="2800" dirty="0" smtClean="0">
                <a:solidFill>
                  <a:schemeClr val="bg1"/>
                </a:solidFill>
                <a:latin typeface="Lucida Console" charset="0"/>
              </a:rPr>
              <a:t>))</a:t>
            </a:r>
          </a:p>
          <a:p>
            <a:r>
              <a:rPr lang="de-DE" sz="2800" dirty="0" smtClean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55</a:t>
            </a:r>
          </a:p>
        </p:txBody>
      </p:sp>
    </p:spTree>
    <p:extLst>
      <p:ext uri="{BB962C8B-B14F-4D97-AF65-F5344CB8AC3E}">
        <p14:creationId xmlns:p14="http://schemas.microsoft.com/office/powerpoint/2010/main" val="1680769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88758" y="128336"/>
            <a:ext cx="62872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consolas" charset="0"/>
              </a:rPr>
              <a:t>Python – </a:t>
            </a:r>
            <a:r>
              <a:rPr lang="en-US" sz="3200" dirty="0" err="1" smtClean="0">
                <a:solidFill>
                  <a:schemeClr val="bg1"/>
                </a:solidFill>
                <a:latin typeface="consolas" charset="0"/>
              </a:rPr>
              <a:t>Funções</a:t>
            </a:r>
            <a:r>
              <a:rPr lang="en-US" sz="3200" dirty="0" smtClean="0">
                <a:solidFill>
                  <a:schemeClr val="bg1"/>
                </a:solidFill>
                <a:latin typeface="consolas" charset="0"/>
              </a:rPr>
              <a:t> - </a:t>
            </a:r>
            <a:r>
              <a:rPr lang="en-US" sz="3200" dirty="0" err="1" smtClean="0">
                <a:solidFill>
                  <a:schemeClr val="bg1"/>
                </a:solidFill>
                <a:latin typeface="consolas" charset="0"/>
              </a:rPr>
              <a:t>Exemplos</a:t>
            </a:r>
            <a:endParaRPr lang="en-US" sz="3200" dirty="0">
              <a:solidFill>
                <a:schemeClr val="bg1"/>
              </a:solidFill>
              <a:latin typeface="consolas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88758" y="1187115"/>
            <a:ext cx="11555938" cy="409073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de-DE" sz="2500" dirty="0" err="1">
                <a:solidFill>
                  <a:schemeClr val="bg1"/>
                </a:solidFill>
                <a:latin typeface="Lucida Console" charset="0"/>
              </a:rPr>
              <a:t>Exemplo</a:t>
            </a:r>
            <a:r>
              <a:rPr lang="de-DE" sz="2500" dirty="0">
                <a:solidFill>
                  <a:schemeClr val="bg1"/>
                </a:solidFill>
                <a:latin typeface="Lucida Console" charset="0"/>
              </a:rPr>
              <a:t> 2:</a:t>
            </a:r>
          </a:p>
          <a:p>
            <a:endParaRPr lang="de-DE" sz="2500" dirty="0">
              <a:solidFill>
                <a:schemeClr val="bg1"/>
              </a:solidFill>
              <a:latin typeface="Lucida Console" charset="0"/>
            </a:endParaRPr>
          </a:p>
          <a:p>
            <a:r>
              <a:rPr lang="de-DE" sz="2500" dirty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&gt;&gt;&gt;</a:t>
            </a:r>
            <a:r>
              <a:rPr lang="de-DE" sz="2500" dirty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de-DE" sz="2500" dirty="0" err="1">
                <a:solidFill>
                  <a:schemeClr val="accent2"/>
                </a:solidFill>
                <a:latin typeface="Lucida Console" charset="0"/>
              </a:rPr>
              <a:t>import</a:t>
            </a:r>
            <a:r>
              <a:rPr lang="de-DE" sz="2500" dirty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de-DE" sz="2500" dirty="0" err="1">
                <a:solidFill>
                  <a:schemeClr val="bg1"/>
                </a:solidFill>
                <a:latin typeface="Lucida Console" charset="0"/>
              </a:rPr>
              <a:t>functools</a:t>
            </a:r>
            <a:endParaRPr lang="de-DE" sz="2500" dirty="0">
              <a:solidFill>
                <a:schemeClr val="bg1"/>
              </a:solidFill>
              <a:latin typeface="Lucida Console" charset="0"/>
            </a:endParaRPr>
          </a:p>
          <a:p>
            <a:r>
              <a:rPr lang="de-DE" sz="2500" dirty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&gt;&gt;&gt; </a:t>
            </a:r>
            <a:r>
              <a:rPr lang="de-DE" sz="2500" dirty="0" err="1">
                <a:solidFill>
                  <a:schemeClr val="accent2"/>
                </a:solidFill>
                <a:latin typeface="Lucida Console" charset="0"/>
              </a:rPr>
              <a:t>import</a:t>
            </a:r>
            <a:r>
              <a:rPr lang="de-DE" sz="2500" dirty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de-DE" sz="2500" dirty="0" err="1">
                <a:solidFill>
                  <a:schemeClr val="bg1"/>
                </a:solidFill>
                <a:latin typeface="Lucida Console" charset="0"/>
              </a:rPr>
              <a:t>operator</a:t>
            </a:r>
            <a:endParaRPr lang="de-DE" sz="2500" dirty="0">
              <a:solidFill>
                <a:schemeClr val="bg1"/>
              </a:solidFill>
              <a:latin typeface="Lucida Console" charset="0"/>
            </a:endParaRPr>
          </a:p>
          <a:p>
            <a:r>
              <a:rPr lang="de-DE" sz="2500" dirty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&gt;&gt;&gt;</a:t>
            </a:r>
            <a:r>
              <a:rPr lang="de-DE" sz="2500" dirty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de-DE" sz="2500" dirty="0" err="1">
                <a:solidFill>
                  <a:srgbClr val="FFFF00"/>
                </a:solidFill>
                <a:latin typeface="Lucida Console" charset="0"/>
              </a:rPr>
              <a:t>def</a:t>
            </a:r>
            <a:r>
              <a:rPr lang="de-DE" sz="2500" dirty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de-DE" sz="2500" dirty="0" err="1">
                <a:solidFill>
                  <a:schemeClr val="bg1"/>
                </a:solidFill>
                <a:latin typeface="Lucida Console" charset="0"/>
              </a:rPr>
              <a:t>sum</a:t>
            </a:r>
            <a:r>
              <a:rPr lang="de-DE" sz="2500" dirty="0">
                <a:solidFill>
                  <a:schemeClr val="bg1"/>
                </a:solidFill>
                <a:latin typeface="Lucida Console" charset="0"/>
              </a:rPr>
              <a:t>(</a:t>
            </a:r>
            <a:r>
              <a:rPr lang="de-DE" sz="2500" dirty="0" err="1">
                <a:solidFill>
                  <a:schemeClr val="bg1"/>
                </a:solidFill>
                <a:latin typeface="Lucida Console" charset="0"/>
              </a:rPr>
              <a:t>seq</a:t>
            </a:r>
            <a:r>
              <a:rPr lang="de-DE" sz="2500" dirty="0" smtClean="0">
                <a:solidFill>
                  <a:schemeClr val="bg1"/>
                </a:solidFill>
                <a:latin typeface="Lucida Console" charset="0"/>
              </a:rPr>
              <a:t>)</a:t>
            </a:r>
            <a:r>
              <a:rPr lang="de-DE" sz="2500" dirty="0" smtClean="0">
                <a:solidFill>
                  <a:srgbClr val="FFFF00"/>
                </a:solidFill>
                <a:latin typeface="Lucida Console" charset="0"/>
              </a:rPr>
              <a:t>:</a:t>
            </a:r>
          </a:p>
          <a:p>
            <a:r>
              <a:rPr lang="en-US" sz="2500" dirty="0" smtClean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...</a:t>
            </a:r>
            <a:r>
              <a:rPr lang="en-US" sz="2500" dirty="0" smtClean="0">
                <a:solidFill>
                  <a:schemeClr val="bg1"/>
                </a:solidFill>
                <a:latin typeface="Lucida Console" charset="0"/>
              </a:rPr>
              <a:t>     </a:t>
            </a:r>
            <a:r>
              <a:rPr lang="en-US" sz="2500" dirty="0">
                <a:solidFill>
                  <a:srgbClr val="FF47FF"/>
                </a:solidFill>
                <a:latin typeface="Lucida Console" charset="0"/>
              </a:rPr>
              <a:t>return</a:t>
            </a:r>
            <a:r>
              <a:rPr lang="en-US" sz="2500" dirty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de-DE" sz="2500" dirty="0" err="1">
                <a:solidFill>
                  <a:schemeClr val="bg1"/>
                </a:solidFill>
                <a:latin typeface="Lucida Console" charset="0"/>
              </a:rPr>
              <a:t>functools</a:t>
            </a:r>
            <a:r>
              <a:rPr lang="de-DE" sz="2500" dirty="0">
                <a:solidFill>
                  <a:schemeClr val="bg1"/>
                </a:solidFill>
                <a:latin typeface="Lucida Console" charset="0"/>
              </a:rPr>
              <a:t>.</a:t>
            </a:r>
            <a:r>
              <a:rPr lang="en-US" sz="2500" dirty="0">
                <a:solidFill>
                  <a:schemeClr val="bg1"/>
                </a:solidFill>
                <a:latin typeface="Lucida Console" charset="0"/>
              </a:rPr>
              <a:t>reduce(</a:t>
            </a:r>
            <a:r>
              <a:rPr lang="en-US" sz="2500" dirty="0" err="1">
                <a:solidFill>
                  <a:schemeClr val="bg1"/>
                </a:solidFill>
                <a:latin typeface="Lucida Console" charset="0"/>
              </a:rPr>
              <a:t>operator.add</a:t>
            </a:r>
            <a:r>
              <a:rPr lang="en-US" sz="2500" dirty="0">
                <a:solidFill>
                  <a:schemeClr val="bg1"/>
                </a:solidFill>
                <a:latin typeface="Lucida Console" charset="0"/>
              </a:rPr>
              <a:t>, </a:t>
            </a:r>
            <a:r>
              <a:rPr lang="en-US" sz="2500" dirty="0" err="1">
                <a:solidFill>
                  <a:schemeClr val="bg1"/>
                </a:solidFill>
                <a:latin typeface="Lucida Console" charset="0"/>
              </a:rPr>
              <a:t>seq</a:t>
            </a:r>
            <a:r>
              <a:rPr lang="en-US" sz="2500" dirty="0">
                <a:solidFill>
                  <a:schemeClr val="bg1"/>
                </a:solidFill>
                <a:latin typeface="Lucida Console" charset="0"/>
              </a:rPr>
              <a:t>, </a:t>
            </a:r>
            <a:r>
              <a:rPr lang="en-US" sz="2500" dirty="0">
                <a:solidFill>
                  <a:srgbClr val="FF47FF"/>
                </a:solidFill>
                <a:latin typeface="Lucida Console" charset="0"/>
              </a:rPr>
              <a:t>0</a:t>
            </a:r>
            <a:r>
              <a:rPr lang="en-US" sz="2500" dirty="0">
                <a:solidFill>
                  <a:schemeClr val="bg1"/>
                </a:solidFill>
                <a:latin typeface="Lucida Console" charset="0"/>
              </a:rPr>
              <a:t>)</a:t>
            </a:r>
          </a:p>
          <a:p>
            <a:r>
              <a:rPr lang="en-US" sz="2500" dirty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...</a:t>
            </a:r>
            <a:endParaRPr lang="de-DE" sz="2500" dirty="0">
              <a:solidFill>
                <a:schemeClr val="bg1">
                  <a:lumMod val="65000"/>
                </a:schemeClr>
              </a:solidFill>
              <a:latin typeface="Lucida Console" charset="0"/>
            </a:endParaRPr>
          </a:p>
          <a:p>
            <a:r>
              <a:rPr lang="de-DE" sz="2500" dirty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&gt;&gt;&gt;</a:t>
            </a:r>
            <a:r>
              <a:rPr lang="de-DE" sz="2500" dirty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is-IS" sz="2500" dirty="0">
                <a:solidFill>
                  <a:schemeClr val="bg1"/>
                </a:solidFill>
                <a:latin typeface="Lucida Console" charset="0"/>
              </a:rPr>
              <a:t>sum(range(</a:t>
            </a:r>
            <a:r>
              <a:rPr lang="is-IS" sz="2500" dirty="0">
                <a:solidFill>
                  <a:srgbClr val="FF47FF"/>
                </a:solidFill>
                <a:latin typeface="Lucida Console" charset="0"/>
              </a:rPr>
              <a:t>1</a:t>
            </a:r>
            <a:r>
              <a:rPr lang="is-IS" sz="2500" dirty="0">
                <a:solidFill>
                  <a:schemeClr val="bg1"/>
                </a:solidFill>
                <a:latin typeface="Lucida Console" charset="0"/>
              </a:rPr>
              <a:t>, </a:t>
            </a:r>
            <a:r>
              <a:rPr lang="is-IS" sz="2500" dirty="0">
                <a:solidFill>
                  <a:srgbClr val="FF47FF"/>
                </a:solidFill>
                <a:latin typeface="Lucida Console" charset="0"/>
              </a:rPr>
              <a:t>11</a:t>
            </a:r>
            <a:r>
              <a:rPr lang="is-IS" sz="2500" dirty="0">
                <a:solidFill>
                  <a:schemeClr val="bg1"/>
                </a:solidFill>
                <a:latin typeface="Lucida Console" charset="0"/>
              </a:rPr>
              <a:t>))</a:t>
            </a:r>
          </a:p>
          <a:p>
            <a:r>
              <a:rPr lang="de-DE" sz="2500" dirty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55</a:t>
            </a:r>
          </a:p>
          <a:p>
            <a:r>
              <a:rPr lang="de-DE" sz="2500" dirty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&gt;&gt;&gt;</a:t>
            </a:r>
            <a:r>
              <a:rPr lang="de-DE" sz="2500" dirty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is-IS" sz="2500" dirty="0">
                <a:solidFill>
                  <a:schemeClr val="bg1"/>
                </a:solidFill>
                <a:latin typeface="Lucida Console" charset="0"/>
              </a:rPr>
              <a:t>sum([])</a:t>
            </a:r>
          </a:p>
          <a:p>
            <a:r>
              <a:rPr lang="is-IS" sz="2500" dirty="0" smtClean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0</a:t>
            </a:r>
            <a:endParaRPr lang="en-US" sz="2500" dirty="0" smtClean="0">
              <a:solidFill>
                <a:srgbClr val="BF40FF"/>
              </a:solidFill>
              <a:latin typeface="Lucida Console" charset="0"/>
            </a:endParaRPr>
          </a:p>
          <a:p>
            <a:endParaRPr lang="is-IS" sz="2500" dirty="0">
              <a:solidFill>
                <a:schemeClr val="bg1">
                  <a:lumMod val="65000"/>
                </a:schemeClr>
              </a:solidFill>
              <a:latin typeface="Lucida Consol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5045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88758" y="128336"/>
            <a:ext cx="62872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consolas" charset="0"/>
              </a:rPr>
              <a:t>Python – </a:t>
            </a:r>
            <a:r>
              <a:rPr lang="en-US" sz="3200" dirty="0" err="1" smtClean="0">
                <a:solidFill>
                  <a:schemeClr val="bg1"/>
                </a:solidFill>
                <a:latin typeface="consolas" charset="0"/>
              </a:rPr>
              <a:t>Funções</a:t>
            </a:r>
            <a:r>
              <a:rPr lang="en-US" sz="3200" dirty="0" smtClean="0">
                <a:solidFill>
                  <a:schemeClr val="bg1"/>
                </a:solidFill>
                <a:latin typeface="consolas" charset="0"/>
              </a:rPr>
              <a:t> - </a:t>
            </a:r>
            <a:r>
              <a:rPr lang="en-US" sz="3200" dirty="0" err="1" smtClean="0">
                <a:solidFill>
                  <a:schemeClr val="bg1"/>
                </a:solidFill>
                <a:latin typeface="consolas" charset="0"/>
              </a:rPr>
              <a:t>Exemplos</a:t>
            </a:r>
            <a:endParaRPr lang="en-US" sz="3200" dirty="0">
              <a:solidFill>
                <a:schemeClr val="bg1"/>
              </a:solidFill>
              <a:latin typeface="consolas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88758" y="1187115"/>
            <a:ext cx="11555938" cy="409073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de-DE" sz="2800" dirty="0" err="1" smtClean="0">
                <a:solidFill>
                  <a:schemeClr val="bg1"/>
                </a:solidFill>
                <a:latin typeface="Lucida Console" charset="0"/>
              </a:rPr>
              <a:t>Exemplo</a:t>
            </a:r>
            <a:r>
              <a:rPr lang="de-DE" sz="2800" dirty="0" smtClean="0">
                <a:solidFill>
                  <a:schemeClr val="bg1"/>
                </a:solidFill>
                <a:latin typeface="Lucida Console" charset="0"/>
              </a:rPr>
              <a:t> 3:</a:t>
            </a:r>
          </a:p>
          <a:p>
            <a:endParaRPr lang="de-DE" sz="2800" dirty="0" smtClean="0">
              <a:solidFill>
                <a:schemeClr val="bg1"/>
              </a:solidFill>
              <a:latin typeface="Lucida Console" charset="0"/>
            </a:endParaRPr>
          </a:p>
          <a:p>
            <a:r>
              <a:rPr lang="de-DE" sz="2800" dirty="0" smtClean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&gt;&gt;&gt;</a:t>
            </a:r>
            <a:r>
              <a:rPr lang="de-DE" sz="28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de-DE" sz="2800" dirty="0" err="1" smtClean="0">
                <a:solidFill>
                  <a:schemeClr val="bg1"/>
                </a:solidFill>
                <a:latin typeface="Lucida Console" charset="0"/>
              </a:rPr>
              <a:t>squares</a:t>
            </a:r>
            <a:r>
              <a:rPr lang="de-DE" sz="2800" dirty="0" smtClean="0">
                <a:solidFill>
                  <a:schemeClr val="bg1"/>
                </a:solidFill>
                <a:latin typeface="Lucida Console" charset="0"/>
              </a:rPr>
              <a:t> = []</a:t>
            </a:r>
          </a:p>
          <a:p>
            <a:r>
              <a:rPr lang="de-DE" sz="2800" dirty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&gt;&gt;&gt;</a:t>
            </a:r>
            <a:r>
              <a:rPr lang="de-DE" sz="2800" dirty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de-DE" sz="2800" dirty="0" err="1">
                <a:solidFill>
                  <a:srgbClr val="FFFF00"/>
                </a:solidFill>
                <a:latin typeface="Lucida Console" charset="0"/>
              </a:rPr>
              <a:t>for</a:t>
            </a:r>
            <a:r>
              <a:rPr lang="de-DE" sz="2800" dirty="0">
                <a:solidFill>
                  <a:schemeClr val="bg1"/>
                </a:solidFill>
                <a:latin typeface="Lucida Console" charset="0"/>
              </a:rPr>
              <a:t> x </a:t>
            </a:r>
            <a:r>
              <a:rPr lang="de-DE" sz="2800" dirty="0">
                <a:solidFill>
                  <a:srgbClr val="FFFF00"/>
                </a:solidFill>
                <a:latin typeface="Lucida Console" charset="0"/>
              </a:rPr>
              <a:t>in</a:t>
            </a:r>
            <a:r>
              <a:rPr lang="de-DE" sz="2800" dirty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de-DE" sz="2800" dirty="0" err="1">
                <a:solidFill>
                  <a:schemeClr val="bg1"/>
                </a:solidFill>
                <a:latin typeface="Lucida Console" charset="0"/>
              </a:rPr>
              <a:t>range</a:t>
            </a:r>
            <a:r>
              <a:rPr lang="de-DE" sz="2800" dirty="0">
                <a:solidFill>
                  <a:schemeClr val="bg1"/>
                </a:solidFill>
                <a:latin typeface="Lucida Console" charset="0"/>
              </a:rPr>
              <a:t>(</a:t>
            </a:r>
            <a:r>
              <a:rPr lang="de-DE" sz="2800" dirty="0">
                <a:solidFill>
                  <a:srgbClr val="FF47FF"/>
                </a:solidFill>
                <a:latin typeface="Lucida Console" charset="0"/>
              </a:rPr>
              <a:t>10</a:t>
            </a:r>
            <a:r>
              <a:rPr lang="de-DE" sz="2800" dirty="0" smtClean="0">
                <a:solidFill>
                  <a:schemeClr val="bg1"/>
                </a:solidFill>
                <a:latin typeface="Lucida Console" charset="0"/>
              </a:rPr>
              <a:t>):</a:t>
            </a:r>
          </a:p>
          <a:p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...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     </a:t>
            </a:r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squares.append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(x </a:t>
            </a:r>
            <a:r>
              <a:rPr lang="en-US" sz="2800" dirty="0" smtClean="0">
                <a:solidFill>
                  <a:srgbClr val="00B0F0"/>
                </a:solidFill>
                <a:latin typeface="Lucida Console" charset="0"/>
              </a:rPr>
              <a:t>**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800" dirty="0" smtClean="0">
                <a:solidFill>
                  <a:srgbClr val="FF47FF"/>
                </a:solidFill>
                <a:latin typeface="Lucida Console" charset="0"/>
              </a:rPr>
              <a:t>2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)</a:t>
            </a:r>
          </a:p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...</a:t>
            </a:r>
            <a:endParaRPr lang="de-DE" sz="2800" dirty="0" smtClean="0">
              <a:solidFill>
                <a:schemeClr val="bg1">
                  <a:lumMod val="65000"/>
                </a:schemeClr>
              </a:solidFill>
              <a:latin typeface="Lucida Console" charset="0"/>
            </a:endParaRPr>
          </a:p>
          <a:p>
            <a:r>
              <a:rPr lang="de-DE" sz="2800" dirty="0" smtClean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&gt;&gt;&gt;</a:t>
            </a:r>
            <a:r>
              <a:rPr lang="de-DE" sz="28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is-IS" sz="2800" dirty="0" smtClean="0">
                <a:solidFill>
                  <a:schemeClr val="bg1"/>
                </a:solidFill>
                <a:latin typeface="Lucida Console" charset="0"/>
              </a:rPr>
              <a:t>squares</a:t>
            </a:r>
          </a:p>
          <a:p>
            <a:r>
              <a:rPr lang="cs-CZ" sz="2800" dirty="0" smtClean="0">
                <a:solidFill>
                  <a:schemeClr val="bg1"/>
                </a:solidFill>
                <a:latin typeface="Lucida Console" charset="0"/>
              </a:rPr>
              <a:t>[</a:t>
            </a:r>
            <a:r>
              <a:rPr lang="cs-CZ" sz="2800" dirty="0">
                <a:solidFill>
                  <a:srgbClr val="FF47FF"/>
                </a:solidFill>
                <a:latin typeface="Lucida Console" charset="0"/>
              </a:rPr>
              <a:t>0</a:t>
            </a:r>
            <a:r>
              <a:rPr lang="cs-CZ" sz="2800" dirty="0">
                <a:solidFill>
                  <a:schemeClr val="bg1"/>
                </a:solidFill>
                <a:latin typeface="Lucida Console" charset="0"/>
              </a:rPr>
              <a:t>, </a:t>
            </a:r>
            <a:r>
              <a:rPr lang="cs-CZ" sz="2800" dirty="0">
                <a:solidFill>
                  <a:srgbClr val="FF47FF"/>
                </a:solidFill>
                <a:latin typeface="Lucida Console" charset="0"/>
              </a:rPr>
              <a:t>1</a:t>
            </a:r>
            <a:r>
              <a:rPr lang="cs-CZ" sz="2800" dirty="0">
                <a:solidFill>
                  <a:schemeClr val="bg1"/>
                </a:solidFill>
                <a:latin typeface="Lucida Console" charset="0"/>
              </a:rPr>
              <a:t>, </a:t>
            </a:r>
            <a:r>
              <a:rPr lang="cs-CZ" sz="2800" dirty="0">
                <a:solidFill>
                  <a:srgbClr val="FF47FF"/>
                </a:solidFill>
                <a:latin typeface="Lucida Console" charset="0"/>
              </a:rPr>
              <a:t>4</a:t>
            </a:r>
            <a:r>
              <a:rPr lang="cs-CZ" sz="2800" dirty="0">
                <a:solidFill>
                  <a:schemeClr val="bg1"/>
                </a:solidFill>
                <a:latin typeface="Lucida Console" charset="0"/>
              </a:rPr>
              <a:t>, </a:t>
            </a:r>
            <a:r>
              <a:rPr lang="cs-CZ" sz="2800" dirty="0">
                <a:solidFill>
                  <a:srgbClr val="FF47FF"/>
                </a:solidFill>
                <a:latin typeface="Lucida Console" charset="0"/>
              </a:rPr>
              <a:t>9</a:t>
            </a:r>
            <a:r>
              <a:rPr lang="cs-CZ" sz="2800" dirty="0">
                <a:solidFill>
                  <a:schemeClr val="bg1"/>
                </a:solidFill>
                <a:latin typeface="Lucida Console" charset="0"/>
              </a:rPr>
              <a:t>, </a:t>
            </a:r>
            <a:r>
              <a:rPr lang="cs-CZ" sz="2800" dirty="0">
                <a:solidFill>
                  <a:srgbClr val="FF47FF"/>
                </a:solidFill>
                <a:latin typeface="Lucida Console" charset="0"/>
              </a:rPr>
              <a:t>16</a:t>
            </a:r>
            <a:r>
              <a:rPr lang="cs-CZ" sz="2800" dirty="0">
                <a:solidFill>
                  <a:schemeClr val="bg1"/>
                </a:solidFill>
                <a:latin typeface="Lucida Console" charset="0"/>
              </a:rPr>
              <a:t>, </a:t>
            </a:r>
            <a:r>
              <a:rPr lang="cs-CZ" sz="2800" dirty="0">
                <a:solidFill>
                  <a:srgbClr val="FF47FF"/>
                </a:solidFill>
                <a:latin typeface="Lucida Console" charset="0"/>
              </a:rPr>
              <a:t>25</a:t>
            </a:r>
            <a:r>
              <a:rPr lang="cs-CZ" sz="2800" dirty="0">
                <a:solidFill>
                  <a:schemeClr val="bg1"/>
                </a:solidFill>
                <a:latin typeface="Lucida Console" charset="0"/>
              </a:rPr>
              <a:t>, </a:t>
            </a:r>
            <a:r>
              <a:rPr lang="cs-CZ" sz="2800" dirty="0">
                <a:solidFill>
                  <a:srgbClr val="FF47FF"/>
                </a:solidFill>
                <a:latin typeface="Lucida Console" charset="0"/>
              </a:rPr>
              <a:t>36</a:t>
            </a:r>
            <a:r>
              <a:rPr lang="cs-CZ" sz="2800" dirty="0">
                <a:solidFill>
                  <a:schemeClr val="bg1"/>
                </a:solidFill>
                <a:latin typeface="Lucida Console" charset="0"/>
              </a:rPr>
              <a:t>, </a:t>
            </a:r>
            <a:r>
              <a:rPr lang="cs-CZ" sz="2800" dirty="0">
                <a:solidFill>
                  <a:srgbClr val="FF47FF"/>
                </a:solidFill>
                <a:latin typeface="Lucida Console" charset="0"/>
              </a:rPr>
              <a:t>49</a:t>
            </a:r>
            <a:r>
              <a:rPr lang="cs-CZ" sz="2800" dirty="0">
                <a:solidFill>
                  <a:schemeClr val="bg1"/>
                </a:solidFill>
                <a:latin typeface="Lucida Console" charset="0"/>
              </a:rPr>
              <a:t>, </a:t>
            </a:r>
            <a:r>
              <a:rPr lang="cs-CZ" sz="2800" dirty="0">
                <a:solidFill>
                  <a:srgbClr val="FF47FF"/>
                </a:solidFill>
                <a:latin typeface="Lucida Console" charset="0"/>
              </a:rPr>
              <a:t>64</a:t>
            </a:r>
            <a:r>
              <a:rPr lang="cs-CZ" sz="2800" dirty="0">
                <a:solidFill>
                  <a:schemeClr val="bg1"/>
                </a:solidFill>
                <a:latin typeface="Lucida Console" charset="0"/>
              </a:rPr>
              <a:t>, </a:t>
            </a:r>
            <a:r>
              <a:rPr lang="cs-CZ" sz="2800" dirty="0" smtClean="0">
                <a:solidFill>
                  <a:srgbClr val="FF47FF"/>
                </a:solidFill>
                <a:latin typeface="Lucida Console" charset="0"/>
              </a:rPr>
              <a:t>81</a:t>
            </a:r>
            <a:r>
              <a:rPr lang="cs-CZ" sz="2800" dirty="0" smtClean="0">
                <a:solidFill>
                  <a:schemeClr val="bg1"/>
                </a:solidFill>
                <a:latin typeface="Lucida Console" charset="0"/>
              </a:rPr>
              <a:t>]</a:t>
            </a:r>
          </a:p>
          <a:p>
            <a:endParaRPr lang="de-DE" sz="2800" dirty="0" smtClean="0">
              <a:solidFill>
                <a:schemeClr val="bg1"/>
              </a:solidFill>
              <a:latin typeface="Lucida Consol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7877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88758" y="128336"/>
            <a:ext cx="62872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consolas" charset="0"/>
              </a:rPr>
              <a:t>Python – </a:t>
            </a:r>
            <a:r>
              <a:rPr lang="en-US" sz="3200" dirty="0" err="1" smtClean="0">
                <a:solidFill>
                  <a:schemeClr val="bg1"/>
                </a:solidFill>
                <a:latin typeface="consolas" charset="0"/>
              </a:rPr>
              <a:t>Funções</a:t>
            </a:r>
            <a:r>
              <a:rPr lang="en-US" sz="3200" dirty="0" smtClean="0">
                <a:solidFill>
                  <a:schemeClr val="bg1"/>
                </a:solidFill>
                <a:latin typeface="consolas" charset="0"/>
              </a:rPr>
              <a:t> - </a:t>
            </a:r>
            <a:r>
              <a:rPr lang="en-US" sz="3200" dirty="0" err="1" smtClean="0">
                <a:solidFill>
                  <a:schemeClr val="bg1"/>
                </a:solidFill>
                <a:latin typeface="consolas" charset="0"/>
              </a:rPr>
              <a:t>Exemplos</a:t>
            </a:r>
            <a:endParaRPr lang="en-US" sz="3200" dirty="0">
              <a:solidFill>
                <a:schemeClr val="bg1"/>
              </a:solidFill>
              <a:latin typeface="consolas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88758" y="1187115"/>
            <a:ext cx="11555938" cy="409073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de-DE" sz="2800" dirty="0" err="1" smtClean="0">
                <a:solidFill>
                  <a:schemeClr val="bg1"/>
                </a:solidFill>
                <a:latin typeface="Lucida Console" charset="0"/>
              </a:rPr>
              <a:t>Exemplo</a:t>
            </a:r>
            <a:r>
              <a:rPr lang="de-DE" sz="2800" dirty="0" smtClean="0">
                <a:solidFill>
                  <a:schemeClr val="bg1"/>
                </a:solidFill>
                <a:latin typeface="Lucida Console" charset="0"/>
              </a:rPr>
              <a:t> 3 </a:t>
            </a:r>
            <a:r>
              <a:rPr lang="de-DE" sz="2800" dirty="0" err="1" smtClean="0">
                <a:solidFill>
                  <a:schemeClr val="bg1"/>
                </a:solidFill>
                <a:latin typeface="Lucida Console" charset="0"/>
              </a:rPr>
              <a:t>simplificado</a:t>
            </a:r>
            <a:r>
              <a:rPr lang="de-DE" sz="2800" dirty="0" smtClean="0">
                <a:solidFill>
                  <a:schemeClr val="bg1"/>
                </a:solidFill>
                <a:latin typeface="Lucida Console" charset="0"/>
              </a:rPr>
              <a:t>:</a:t>
            </a:r>
          </a:p>
          <a:p>
            <a:endParaRPr lang="de-DE" sz="2800" dirty="0" smtClean="0">
              <a:solidFill>
                <a:schemeClr val="bg1"/>
              </a:solidFill>
              <a:latin typeface="Lucida Console" charset="0"/>
            </a:endParaRPr>
          </a:p>
          <a:p>
            <a:r>
              <a:rPr lang="de-DE" sz="2800" dirty="0" smtClean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&gt;&gt;&gt;</a:t>
            </a:r>
            <a:r>
              <a:rPr lang="de-DE" sz="28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de-DE" sz="2800" dirty="0" err="1" smtClean="0">
                <a:solidFill>
                  <a:schemeClr val="bg1"/>
                </a:solidFill>
                <a:latin typeface="Lucida Console" charset="0"/>
              </a:rPr>
              <a:t>squares</a:t>
            </a:r>
            <a:r>
              <a:rPr lang="de-DE" sz="2800" dirty="0" smtClean="0">
                <a:solidFill>
                  <a:schemeClr val="bg1"/>
                </a:solidFill>
                <a:latin typeface="Lucida Console" charset="0"/>
              </a:rPr>
              <a:t> = </a:t>
            </a:r>
            <a:r>
              <a:rPr lang="en-US" sz="2800" dirty="0">
                <a:solidFill>
                  <a:schemeClr val="bg1"/>
                </a:solidFill>
                <a:latin typeface="Lucida Console" charset="0"/>
              </a:rPr>
              <a:t>[x </a:t>
            </a:r>
            <a:r>
              <a:rPr lang="en-US" sz="2800" dirty="0">
                <a:solidFill>
                  <a:srgbClr val="00B0F0"/>
                </a:solidFill>
                <a:latin typeface="Lucida Console" charset="0"/>
              </a:rPr>
              <a:t>**</a:t>
            </a:r>
            <a:r>
              <a:rPr lang="en-US" sz="2800" dirty="0">
                <a:solidFill>
                  <a:schemeClr val="bg1"/>
                </a:solidFill>
                <a:latin typeface="Lucida Console" charset="0"/>
              </a:rPr>
              <a:t> 2 </a:t>
            </a:r>
            <a:r>
              <a:rPr lang="en-US" sz="2800" dirty="0">
                <a:solidFill>
                  <a:srgbClr val="FFFF00"/>
                </a:solidFill>
                <a:latin typeface="Lucida Console" charset="0"/>
              </a:rPr>
              <a:t>for</a:t>
            </a:r>
            <a:r>
              <a:rPr lang="en-US" sz="2800" dirty="0">
                <a:solidFill>
                  <a:schemeClr val="bg1"/>
                </a:solidFill>
                <a:latin typeface="Lucida Console" charset="0"/>
              </a:rPr>
              <a:t> x </a:t>
            </a:r>
            <a:r>
              <a:rPr lang="en-US" sz="2800" dirty="0">
                <a:solidFill>
                  <a:srgbClr val="FFFF00"/>
                </a:solidFill>
                <a:latin typeface="Lucida Console" charset="0"/>
              </a:rPr>
              <a:t>in</a:t>
            </a:r>
            <a:r>
              <a:rPr lang="en-US" sz="2800" dirty="0">
                <a:solidFill>
                  <a:schemeClr val="bg1"/>
                </a:solidFill>
                <a:latin typeface="Lucida Console" charset="0"/>
              </a:rPr>
              <a:t> range(</a:t>
            </a:r>
            <a:r>
              <a:rPr lang="en-US" sz="2800" dirty="0">
                <a:solidFill>
                  <a:srgbClr val="FF47FF"/>
                </a:solidFill>
                <a:latin typeface="Lucida Console" charset="0"/>
              </a:rPr>
              <a:t>10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)]</a:t>
            </a:r>
            <a:endParaRPr lang="de-DE" sz="2800" dirty="0">
              <a:solidFill>
                <a:schemeClr val="bg1"/>
              </a:solidFill>
              <a:latin typeface="Lucida Console" charset="0"/>
            </a:endParaRPr>
          </a:p>
          <a:p>
            <a:r>
              <a:rPr lang="de-DE" sz="2800" dirty="0" smtClean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&gt;&gt;&gt;</a:t>
            </a:r>
            <a:r>
              <a:rPr lang="de-DE" sz="28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is-IS" sz="2800" dirty="0" smtClean="0">
                <a:solidFill>
                  <a:schemeClr val="bg1"/>
                </a:solidFill>
                <a:latin typeface="Lucida Console" charset="0"/>
              </a:rPr>
              <a:t>squares</a:t>
            </a:r>
          </a:p>
          <a:p>
            <a:r>
              <a:rPr lang="cs-CZ" sz="2800" dirty="0">
                <a:solidFill>
                  <a:schemeClr val="bg1"/>
                </a:solidFill>
                <a:latin typeface="Lucida Console" charset="0"/>
              </a:rPr>
              <a:t>[</a:t>
            </a:r>
            <a:r>
              <a:rPr lang="cs-CZ" sz="2800" dirty="0">
                <a:solidFill>
                  <a:srgbClr val="FF47FF"/>
                </a:solidFill>
                <a:latin typeface="Lucida Console" charset="0"/>
              </a:rPr>
              <a:t>0</a:t>
            </a:r>
            <a:r>
              <a:rPr lang="cs-CZ" sz="2800" dirty="0">
                <a:solidFill>
                  <a:schemeClr val="bg1"/>
                </a:solidFill>
                <a:latin typeface="Lucida Console" charset="0"/>
              </a:rPr>
              <a:t>, </a:t>
            </a:r>
            <a:r>
              <a:rPr lang="cs-CZ" sz="2800" dirty="0">
                <a:solidFill>
                  <a:srgbClr val="FF47FF"/>
                </a:solidFill>
                <a:latin typeface="Lucida Console" charset="0"/>
              </a:rPr>
              <a:t>1</a:t>
            </a:r>
            <a:r>
              <a:rPr lang="cs-CZ" sz="2800" dirty="0">
                <a:solidFill>
                  <a:schemeClr val="bg1"/>
                </a:solidFill>
                <a:latin typeface="Lucida Console" charset="0"/>
              </a:rPr>
              <a:t>, </a:t>
            </a:r>
            <a:r>
              <a:rPr lang="cs-CZ" sz="2800" dirty="0">
                <a:solidFill>
                  <a:srgbClr val="FF47FF"/>
                </a:solidFill>
                <a:latin typeface="Lucida Console" charset="0"/>
              </a:rPr>
              <a:t>4</a:t>
            </a:r>
            <a:r>
              <a:rPr lang="cs-CZ" sz="2800" dirty="0">
                <a:solidFill>
                  <a:schemeClr val="bg1"/>
                </a:solidFill>
                <a:latin typeface="Lucida Console" charset="0"/>
              </a:rPr>
              <a:t>, </a:t>
            </a:r>
            <a:r>
              <a:rPr lang="cs-CZ" sz="2800" dirty="0">
                <a:solidFill>
                  <a:srgbClr val="FF47FF"/>
                </a:solidFill>
                <a:latin typeface="Lucida Console" charset="0"/>
              </a:rPr>
              <a:t>9</a:t>
            </a:r>
            <a:r>
              <a:rPr lang="cs-CZ" sz="2800" dirty="0">
                <a:solidFill>
                  <a:schemeClr val="bg1"/>
                </a:solidFill>
                <a:latin typeface="Lucida Console" charset="0"/>
              </a:rPr>
              <a:t>, </a:t>
            </a:r>
            <a:r>
              <a:rPr lang="cs-CZ" sz="2800" dirty="0">
                <a:solidFill>
                  <a:srgbClr val="FF47FF"/>
                </a:solidFill>
                <a:latin typeface="Lucida Console" charset="0"/>
              </a:rPr>
              <a:t>16</a:t>
            </a:r>
            <a:r>
              <a:rPr lang="cs-CZ" sz="2800" dirty="0">
                <a:solidFill>
                  <a:schemeClr val="bg1"/>
                </a:solidFill>
                <a:latin typeface="Lucida Console" charset="0"/>
              </a:rPr>
              <a:t>, </a:t>
            </a:r>
            <a:r>
              <a:rPr lang="cs-CZ" sz="2800" dirty="0">
                <a:solidFill>
                  <a:srgbClr val="FF47FF"/>
                </a:solidFill>
                <a:latin typeface="Lucida Console" charset="0"/>
              </a:rPr>
              <a:t>25</a:t>
            </a:r>
            <a:r>
              <a:rPr lang="cs-CZ" sz="2800" dirty="0">
                <a:solidFill>
                  <a:schemeClr val="bg1"/>
                </a:solidFill>
                <a:latin typeface="Lucida Console" charset="0"/>
              </a:rPr>
              <a:t>, </a:t>
            </a:r>
            <a:r>
              <a:rPr lang="cs-CZ" sz="2800" dirty="0">
                <a:solidFill>
                  <a:srgbClr val="FF47FF"/>
                </a:solidFill>
                <a:latin typeface="Lucida Console" charset="0"/>
              </a:rPr>
              <a:t>36</a:t>
            </a:r>
            <a:r>
              <a:rPr lang="cs-CZ" sz="2800" dirty="0">
                <a:solidFill>
                  <a:schemeClr val="bg1"/>
                </a:solidFill>
                <a:latin typeface="Lucida Console" charset="0"/>
              </a:rPr>
              <a:t>, </a:t>
            </a:r>
            <a:r>
              <a:rPr lang="cs-CZ" sz="2800" dirty="0">
                <a:solidFill>
                  <a:srgbClr val="FF47FF"/>
                </a:solidFill>
                <a:latin typeface="Lucida Console" charset="0"/>
              </a:rPr>
              <a:t>49</a:t>
            </a:r>
            <a:r>
              <a:rPr lang="cs-CZ" sz="2800" dirty="0">
                <a:solidFill>
                  <a:schemeClr val="bg1"/>
                </a:solidFill>
                <a:latin typeface="Lucida Console" charset="0"/>
              </a:rPr>
              <a:t>, </a:t>
            </a:r>
            <a:r>
              <a:rPr lang="cs-CZ" sz="2800" dirty="0">
                <a:solidFill>
                  <a:srgbClr val="FF47FF"/>
                </a:solidFill>
                <a:latin typeface="Lucida Console" charset="0"/>
              </a:rPr>
              <a:t>64</a:t>
            </a:r>
            <a:r>
              <a:rPr lang="cs-CZ" sz="2800" dirty="0">
                <a:solidFill>
                  <a:schemeClr val="bg1"/>
                </a:solidFill>
                <a:latin typeface="Lucida Console" charset="0"/>
              </a:rPr>
              <a:t>, </a:t>
            </a:r>
            <a:r>
              <a:rPr lang="cs-CZ" sz="2800" dirty="0" smtClean="0">
                <a:solidFill>
                  <a:srgbClr val="FF47FF"/>
                </a:solidFill>
                <a:latin typeface="Lucida Console" charset="0"/>
              </a:rPr>
              <a:t>81</a:t>
            </a:r>
            <a:r>
              <a:rPr lang="cs-CZ" sz="2800" dirty="0" smtClean="0">
                <a:solidFill>
                  <a:schemeClr val="bg1"/>
                </a:solidFill>
                <a:latin typeface="Lucida Console" charset="0"/>
              </a:rPr>
              <a:t>]</a:t>
            </a:r>
          </a:p>
          <a:p>
            <a:endParaRPr lang="de-DE" sz="2800" dirty="0" smtClean="0">
              <a:solidFill>
                <a:schemeClr val="bg1"/>
              </a:solidFill>
              <a:latin typeface="Lucida Consol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380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88758" y="128336"/>
            <a:ext cx="38010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consolas" charset="0"/>
              </a:rPr>
              <a:t>Python – </a:t>
            </a:r>
            <a:r>
              <a:rPr lang="en-US" sz="3200" dirty="0" err="1" smtClean="0">
                <a:solidFill>
                  <a:schemeClr val="bg1"/>
                </a:solidFill>
                <a:latin typeface="consolas" charset="0"/>
              </a:rPr>
              <a:t>Módulos</a:t>
            </a:r>
            <a:endParaRPr lang="en-US" sz="3200" dirty="0">
              <a:solidFill>
                <a:schemeClr val="bg1"/>
              </a:solidFill>
              <a:latin typeface="consolas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83136" y="1187115"/>
            <a:ext cx="11555938" cy="409073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500" dirty="0" err="1" smtClean="0">
                <a:solidFill>
                  <a:schemeClr val="bg1"/>
                </a:solidFill>
                <a:latin typeface="Lucida Console" charset="0"/>
              </a:rPr>
              <a:t>Módulo</a:t>
            </a:r>
            <a:r>
              <a:rPr lang="en-US" sz="25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500" dirty="0" err="1" smtClean="0">
                <a:solidFill>
                  <a:schemeClr val="bg1"/>
                </a:solidFill>
                <a:latin typeface="Lucida Console" charset="0"/>
              </a:rPr>
              <a:t>é</a:t>
            </a:r>
            <a:r>
              <a:rPr lang="en-US" sz="2500" dirty="0" smtClean="0">
                <a:solidFill>
                  <a:schemeClr val="bg1"/>
                </a:solidFill>
                <a:latin typeface="Lucida Console" charset="0"/>
              </a:rPr>
              <a:t> um </a:t>
            </a:r>
            <a:r>
              <a:rPr lang="en-US" sz="2500" dirty="0" err="1" smtClean="0">
                <a:solidFill>
                  <a:schemeClr val="bg1"/>
                </a:solidFill>
                <a:latin typeface="Lucida Console" charset="0"/>
              </a:rPr>
              <a:t>arquivo</a:t>
            </a:r>
            <a:r>
              <a:rPr lang="en-US" sz="25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500" dirty="0" smtClean="0">
                <a:solidFill>
                  <a:srgbClr val="FFFF00"/>
                </a:solidFill>
                <a:latin typeface="Lucida Console" charset="0"/>
              </a:rPr>
              <a:t>.</a:t>
            </a:r>
            <a:r>
              <a:rPr lang="en-US" sz="2500" dirty="0" err="1" smtClean="0">
                <a:solidFill>
                  <a:srgbClr val="FFFF00"/>
                </a:solidFill>
                <a:latin typeface="Lucida Console" charset="0"/>
              </a:rPr>
              <a:t>py</a:t>
            </a:r>
            <a:r>
              <a:rPr lang="en-US" sz="25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500" dirty="0" err="1" smtClean="0">
                <a:solidFill>
                  <a:schemeClr val="bg1"/>
                </a:solidFill>
                <a:latin typeface="Lucida Console" charset="0"/>
              </a:rPr>
              <a:t>contendo</a:t>
            </a:r>
            <a:r>
              <a:rPr lang="en-US" sz="25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500" dirty="0" err="1" smtClean="0">
                <a:solidFill>
                  <a:schemeClr val="bg1"/>
                </a:solidFill>
                <a:latin typeface="Lucida Console" charset="0"/>
              </a:rPr>
              <a:t>código</a:t>
            </a:r>
            <a:r>
              <a:rPr lang="en-US" sz="25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500" dirty="0" smtClean="0">
                <a:solidFill>
                  <a:srgbClr val="FFFF00"/>
                </a:solidFill>
                <a:latin typeface="Lucida Console" charset="0"/>
              </a:rPr>
              <a:t>Python</a:t>
            </a:r>
            <a:r>
              <a:rPr lang="en-US" sz="2500" dirty="0" smtClean="0">
                <a:solidFill>
                  <a:schemeClr val="bg1"/>
                </a:solidFill>
                <a:latin typeface="Lucida Console" charset="0"/>
              </a:rPr>
              <a:t>. </a:t>
            </a:r>
            <a:r>
              <a:rPr lang="en-US" sz="2500" dirty="0" err="1" smtClean="0">
                <a:solidFill>
                  <a:schemeClr val="bg1"/>
                </a:solidFill>
                <a:latin typeface="Lucida Console" charset="0"/>
              </a:rPr>
              <a:t>Ele</a:t>
            </a:r>
            <a:r>
              <a:rPr lang="en-US" sz="2500" dirty="0" smtClean="0">
                <a:solidFill>
                  <a:schemeClr val="bg1"/>
                </a:solidFill>
                <a:latin typeface="Lucida Console" charset="0"/>
              </a:rPr>
              <a:t> serve </a:t>
            </a:r>
            <a:r>
              <a:rPr lang="en-US" sz="2500" dirty="0" err="1" smtClean="0">
                <a:solidFill>
                  <a:schemeClr val="bg1"/>
                </a:solidFill>
                <a:latin typeface="Lucida Console" charset="0"/>
              </a:rPr>
              <a:t>principalmente</a:t>
            </a:r>
            <a:r>
              <a:rPr lang="en-US" sz="2500" dirty="0" smtClean="0">
                <a:solidFill>
                  <a:schemeClr val="bg1"/>
                </a:solidFill>
                <a:latin typeface="Lucida Console" charset="0"/>
              </a:rPr>
              <a:t> para:</a:t>
            </a:r>
          </a:p>
          <a:p>
            <a:endParaRPr lang="en-US" sz="2500" dirty="0" smtClean="0">
              <a:solidFill>
                <a:schemeClr val="bg1"/>
              </a:solidFill>
              <a:latin typeface="Lucida Console" charset="0"/>
            </a:endParaRPr>
          </a:p>
          <a:p>
            <a:pPr marL="457200" indent="-457200">
              <a:buFontTx/>
              <a:buChar char="-"/>
            </a:pPr>
            <a:r>
              <a:rPr lang="en-US" sz="2500" dirty="0" err="1" smtClean="0">
                <a:solidFill>
                  <a:schemeClr val="bg1"/>
                </a:solidFill>
                <a:latin typeface="Lucida Console" charset="0"/>
              </a:rPr>
              <a:t>Dividir</a:t>
            </a:r>
            <a:r>
              <a:rPr lang="en-US" sz="25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500" dirty="0" err="1" smtClean="0">
                <a:solidFill>
                  <a:schemeClr val="bg1"/>
                </a:solidFill>
                <a:latin typeface="Lucida Console" charset="0"/>
              </a:rPr>
              <a:t>código</a:t>
            </a:r>
            <a:r>
              <a:rPr lang="en-US" sz="25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500" dirty="0" err="1" smtClean="0">
                <a:solidFill>
                  <a:schemeClr val="bg1"/>
                </a:solidFill>
                <a:latin typeface="Lucida Console" charset="0"/>
              </a:rPr>
              <a:t>extenso</a:t>
            </a:r>
            <a:r>
              <a:rPr lang="en-US" sz="2500" dirty="0" smtClean="0">
                <a:solidFill>
                  <a:schemeClr val="bg1"/>
                </a:solidFill>
                <a:latin typeface="Lucida Console" charset="0"/>
              </a:rPr>
              <a:t>;</a:t>
            </a:r>
          </a:p>
          <a:p>
            <a:pPr marL="457200" indent="-457200">
              <a:buFontTx/>
              <a:buChar char="-"/>
            </a:pPr>
            <a:r>
              <a:rPr lang="en-US" sz="2500" dirty="0" err="1" smtClean="0">
                <a:solidFill>
                  <a:schemeClr val="bg1"/>
                </a:solidFill>
                <a:latin typeface="Lucida Console" charset="0"/>
              </a:rPr>
              <a:t>Facilitar</a:t>
            </a:r>
            <a:r>
              <a:rPr lang="en-US" sz="25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500" dirty="0" smtClean="0">
                <a:solidFill>
                  <a:schemeClr val="bg1"/>
                </a:solidFill>
                <a:latin typeface="Lucida Console" charset="0"/>
              </a:rPr>
              <a:t>a </a:t>
            </a:r>
            <a:r>
              <a:rPr lang="en-US" sz="2500" dirty="0" err="1" smtClean="0">
                <a:solidFill>
                  <a:schemeClr val="bg1"/>
                </a:solidFill>
                <a:latin typeface="Lucida Console" charset="0"/>
              </a:rPr>
              <a:t>manutenção</a:t>
            </a:r>
            <a:r>
              <a:rPr lang="en-US" sz="25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500" dirty="0" smtClean="0">
                <a:solidFill>
                  <a:schemeClr val="bg1"/>
                </a:solidFill>
                <a:latin typeface="Lucida Console" charset="0"/>
              </a:rPr>
              <a:t>do </a:t>
            </a:r>
            <a:r>
              <a:rPr lang="en-US" sz="2500" dirty="0" err="1" smtClean="0">
                <a:solidFill>
                  <a:schemeClr val="bg1"/>
                </a:solidFill>
                <a:latin typeface="Lucida Console" charset="0"/>
              </a:rPr>
              <a:t>código</a:t>
            </a:r>
            <a:r>
              <a:rPr lang="en-US" sz="2500" dirty="0" smtClean="0">
                <a:solidFill>
                  <a:schemeClr val="bg1"/>
                </a:solidFill>
                <a:latin typeface="Lucida Console" charset="0"/>
              </a:rPr>
              <a:t>;</a:t>
            </a:r>
          </a:p>
          <a:p>
            <a:pPr marL="457200" indent="-457200">
              <a:buFontTx/>
              <a:buChar char="-"/>
            </a:pPr>
            <a:r>
              <a:rPr lang="en-US" sz="2500" dirty="0" err="1" smtClean="0">
                <a:solidFill>
                  <a:schemeClr val="bg1"/>
                </a:solidFill>
                <a:latin typeface="Lucida Console" charset="0"/>
              </a:rPr>
              <a:t>Facilitar</a:t>
            </a:r>
            <a:r>
              <a:rPr lang="en-US" sz="2500" dirty="0" smtClean="0">
                <a:solidFill>
                  <a:schemeClr val="bg1"/>
                </a:solidFill>
                <a:latin typeface="Lucida Console" charset="0"/>
              </a:rPr>
              <a:t> a </a:t>
            </a:r>
            <a:r>
              <a:rPr lang="en-US" sz="2500" dirty="0" err="1" smtClean="0">
                <a:solidFill>
                  <a:schemeClr val="bg1"/>
                </a:solidFill>
                <a:latin typeface="Lucida Console" charset="0"/>
              </a:rPr>
              <a:t>reutilização</a:t>
            </a:r>
            <a:r>
              <a:rPr lang="en-US" sz="2500" dirty="0" smtClean="0">
                <a:solidFill>
                  <a:schemeClr val="bg1"/>
                </a:solidFill>
                <a:latin typeface="Lucida Console" charset="0"/>
              </a:rPr>
              <a:t> de </a:t>
            </a:r>
            <a:r>
              <a:rPr lang="en-US" sz="2500" dirty="0" err="1" smtClean="0">
                <a:solidFill>
                  <a:schemeClr val="bg1"/>
                </a:solidFill>
                <a:latin typeface="Lucida Console" charset="0"/>
              </a:rPr>
              <a:t>código</a:t>
            </a:r>
            <a:r>
              <a:rPr lang="en-US" sz="2500" dirty="0" smtClean="0">
                <a:solidFill>
                  <a:schemeClr val="bg1"/>
                </a:solidFill>
                <a:latin typeface="Lucida Console" charset="0"/>
              </a:rPr>
              <a:t> entre </a:t>
            </a:r>
            <a:r>
              <a:rPr lang="en-US" sz="2500" dirty="0" err="1" smtClean="0">
                <a:solidFill>
                  <a:schemeClr val="bg1"/>
                </a:solidFill>
                <a:latin typeface="Lucida Console" charset="0"/>
              </a:rPr>
              <a:t>diferentes</a:t>
            </a:r>
            <a:r>
              <a:rPr lang="en-US" sz="25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500" dirty="0" err="1" smtClean="0">
                <a:solidFill>
                  <a:schemeClr val="bg1"/>
                </a:solidFill>
                <a:latin typeface="Lucida Console" charset="0"/>
              </a:rPr>
              <a:t>partes</a:t>
            </a:r>
            <a:r>
              <a:rPr lang="en-US" sz="2500" dirty="0" smtClean="0">
                <a:solidFill>
                  <a:schemeClr val="bg1"/>
                </a:solidFill>
                <a:latin typeface="Lucida Console" charset="0"/>
              </a:rPr>
              <a:t> do </a:t>
            </a:r>
            <a:r>
              <a:rPr lang="en-US" sz="2500" dirty="0" err="1" smtClean="0">
                <a:solidFill>
                  <a:schemeClr val="bg1"/>
                </a:solidFill>
                <a:latin typeface="Lucida Console" charset="0"/>
              </a:rPr>
              <a:t>programa</a:t>
            </a:r>
            <a:r>
              <a:rPr lang="en-US" sz="2500" dirty="0">
                <a:solidFill>
                  <a:schemeClr val="bg1"/>
                </a:solidFill>
                <a:latin typeface="Lucida Console" charset="0"/>
              </a:rPr>
              <a:t>;</a:t>
            </a:r>
            <a:endParaRPr lang="en-US" sz="2500" dirty="0" smtClean="0">
              <a:solidFill>
                <a:schemeClr val="bg1"/>
              </a:solidFill>
              <a:latin typeface="Lucida Console" charset="0"/>
            </a:endParaRPr>
          </a:p>
          <a:p>
            <a:endParaRPr lang="en-US" sz="2500" dirty="0">
              <a:solidFill>
                <a:schemeClr val="bg1"/>
              </a:solidFill>
              <a:latin typeface="Lucida Console" charset="0"/>
            </a:endParaRPr>
          </a:p>
          <a:p>
            <a:r>
              <a:rPr lang="en-US" sz="2500" dirty="0" smtClean="0">
                <a:solidFill>
                  <a:schemeClr val="bg1"/>
                </a:solidFill>
                <a:latin typeface="Lucida Console" charset="0"/>
              </a:rPr>
              <a:t>Para que o </a:t>
            </a:r>
            <a:r>
              <a:rPr lang="en-US" sz="2500" dirty="0" err="1" smtClean="0">
                <a:solidFill>
                  <a:schemeClr val="bg1"/>
                </a:solidFill>
                <a:latin typeface="Lucida Console" charset="0"/>
              </a:rPr>
              <a:t>módulo</a:t>
            </a:r>
            <a:r>
              <a:rPr lang="en-US" sz="25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500" dirty="0" smtClean="0">
                <a:solidFill>
                  <a:srgbClr val="FFFF00"/>
                </a:solidFill>
                <a:latin typeface="Lucida Console" charset="0"/>
              </a:rPr>
              <a:t>A</a:t>
            </a:r>
            <a:r>
              <a:rPr lang="en-US" sz="25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500" dirty="0" err="1" smtClean="0">
                <a:solidFill>
                  <a:schemeClr val="bg1"/>
                </a:solidFill>
                <a:latin typeface="Lucida Console" charset="0"/>
              </a:rPr>
              <a:t>tenha</a:t>
            </a:r>
            <a:r>
              <a:rPr lang="en-US" sz="25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500" dirty="0" err="1" smtClean="0">
                <a:solidFill>
                  <a:schemeClr val="bg1"/>
                </a:solidFill>
                <a:latin typeface="Lucida Console" charset="0"/>
              </a:rPr>
              <a:t>visibilidade</a:t>
            </a:r>
            <a:r>
              <a:rPr lang="en-US" sz="25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500" dirty="0" err="1" smtClean="0">
                <a:solidFill>
                  <a:schemeClr val="bg1"/>
                </a:solidFill>
                <a:latin typeface="Lucida Console" charset="0"/>
              </a:rPr>
              <a:t>sobre</a:t>
            </a:r>
            <a:r>
              <a:rPr lang="en-US" sz="2500" dirty="0" smtClean="0">
                <a:solidFill>
                  <a:schemeClr val="bg1"/>
                </a:solidFill>
                <a:latin typeface="Lucida Console" charset="0"/>
              </a:rPr>
              <a:t> as </a:t>
            </a:r>
            <a:r>
              <a:rPr lang="en-US" sz="2500" dirty="0" err="1" smtClean="0">
                <a:solidFill>
                  <a:schemeClr val="bg1"/>
                </a:solidFill>
                <a:latin typeface="Lucida Console" charset="0"/>
              </a:rPr>
              <a:t>definições</a:t>
            </a:r>
            <a:r>
              <a:rPr lang="en-US" sz="2500" dirty="0" smtClean="0">
                <a:solidFill>
                  <a:schemeClr val="bg1"/>
                </a:solidFill>
                <a:latin typeface="Lucida Console" charset="0"/>
              </a:rPr>
              <a:t> e </a:t>
            </a:r>
            <a:r>
              <a:rPr lang="en-US" sz="2500" dirty="0" err="1" smtClean="0">
                <a:solidFill>
                  <a:schemeClr val="bg1"/>
                </a:solidFill>
                <a:latin typeface="Lucida Console" charset="0"/>
              </a:rPr>
              <a:t>declarações</a:t>
            </a:r>
            <a:r>
              <a:rPr lang="en-US" sz="25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500" dirty="0" err="1" smtClean="0">
                <a:solidFill>
                  <a:schemeClr val="bg1"/>
                </a:solidFill>
                <a:latin typeface="Lucida Console" charset="0"/>
              </a:rPr>
              <a:t>contidas</a:t>
            </a:r>
            <a:r>
              <a:rPr lang="en-US" sz="2500" dirty="0" smtClean="0">
                <a:solidFill>
                  <a:schemeClr val="bg1"/>
                </a:solidFill>
                <a:latin typeface="Lucida Console" charset="0"/>
              </a:rPr>
              <a:t> no </a:t>
            </a:r>
            <a:r>
              <a:rPr lang="en-US" sz="2500" dirty="0" err="1" smtClean="0">
                <a:solidFill>
                  <a:schemeClr val="bg1"/>
                </a:solidFill>
                <a:latin typeface="Lucida Console" charset="0"/>
              </a:rPr>
              <a:t>módulo</a:t>
            </a:r>
            <a:r>
              <a:rPr lang="en-US" sz="2500" dirty="0" smtClean="0">
                <a:solidFill>
                  <a:schemeClr val="bg1"/>
                </a:solidFill>
                <a:latin typeface="Lucida Console" charset="0"/>
              </a:rPr>
              <a:t> B, </a:t>
            </a:r>
            <a:r>
              <a:rPr lang="en-US" sz="2500" dirty="0" err="1" smtClean="0">
                <a:solidFill>
                  <a:schemeClr val="bg1"/>
                </a:solidFill>
                <a:latin typeface="Lucida Console" charset="0"/>
              </a:rPr>
              <a:t>precisamos</a:t>
            </a:r>
            <a:r>
              <a:rPr lang="en-US" sz="25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500" i="1" dirty="0" err="1" smtClean="0">
                <a:solidFill>
                  <a:srgbClr val="FFFF00"/>
                </a:solidFill>
                <a:latin typeface="Lucida Console" charset="0"/>
              </a:rPr>
              <a:t>importar</a:t>
            </a:r>
            <a:r>
              <a:rPr lang="en-US" sz="2500" dirty="0" smtClean="0">
                <a:solidFill>
                  <a:schemeClr val="bg1"/>
                </a:solidFill>
                <a:latin typeface="Lucida Console" charset="0"/>
              </a:rPr>
              <a:t> o </a:t>
            </a:r>
            <a:r>
              <a:rPr lang="en-US" sz="2500" dirty="0" err="1" smtClean="0">
                <a:solidFill>
                  <a:schemeClr val="bg1"/>
                </a:solidFill>
                <a:latin typeface="Lucida Console" charset="0"/>
              </a:rPr>
              <a:t>módulo</a:t>
            </a:r>
            <a:r>
              <a:rPr lang="en-US" sz="25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500" dirty="0" smtClean="0">
                <a:solidFill>
                  <a:srgbClr val="FFFF00"/>
                </a:solidFill>
                <a:latin typeface="Lucida Console" charset="0"/>
              </a:rPr>
              <a:t>B</a:t>
            </a:r>
            <a:r>
              <a:rPr lang="en-US" sz="2500" dirty="0" smtClean="0">
                <a:solidFill>
                  <a:schemeClr val="bg1"/>
                </a:solidFill>
                <a:latin typeface="Lucida Console" charset="0"/>
              </a:rPr>
              <a:t> no </a:t>
            </a:r>
            <a:r>
              <a:rPr lang="en-US" sz="2500" dirty="0" err="1" smtClean="0">
                <a:solidFill>
                  <a:schemeClr val="bg1"/>
                </a:solidFill>
                <a:latin typeface="Lucida Console" charset="0"/>
              </a:rPr>
              <a:t>módulo</a:t>
            </a:r>
            <a:r>
              <a:rPr lang="en-US" sz="25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500" dirty="0" smtClean="0">
                <a:solidFill>
                  <a:srgbClr val="FFFF00"/>
                </a:solidFill>
                <a:latin typeface="Lucida Console" charset="0"/>
              </a:rPr>
              <a:t>A</a:t>
            </a:r>
            <a:r>
              <a:rPr lang="en-US" sz="2500" dirty="0" smtClean="0">
                <a:solidFill>
                  <a:schemeClr val="bg1"/>
                </a:solidFill>
                <a:latin typeface="Lucida Console" charset="0"/>
              </a:rPr>
              <a:t>.</a:t>
            </a:r>
            <a:endParaRPr lang="en-US" sz="2500" dirty="0">
              <a:solidFill>
                <a:schemeClr val="bg1"/>
              </a:solidFill>
              <a:latin typeface="Lucida Consol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4742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88758" y="128336"/>
            <a:ext cx="38010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consolas" charset="0"/>
              </a:rPr>
              <a:t>Python – </a:t>
            </a:r>
            <a:r>
              <a:rPr lang="en-US" sz="3200" dirty="0" err="1" smtClean="0">
                <a:solidFill>
                  <a:schemeClr val="bg1"/>
                </a:solidFill>
                <a:latin typeface="consolas" charset="0"/>
              </a:rPr>
              <a:t>Módulos</a:t>
            </a:r>
            <a:endParaRPr lang="en-US" sz="3200" dirty="0">
              <a:solidFill>
                <a:schemeClr val="bg1"/>
              </a:solidFill>
              <a:latin typeface="consolas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83136" y="1187115"/>
            <a:ext cx="11555938" cy="409073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300" dirty="0">
                <a:solidFill>
                  <a:schemeClr val="bg1"/>
                </a:solidFill>
                <a:latin typeface="Lucida Console" charset="0"/>
              </a:rPr>
              <a:t>Para </a:t>
            </a:r>
            <a:r>
              <a:rPr lang="en-US" sz="2300" dirty="0" err="1" smtClean="0">
                <a:solidFill>
                  <a:schemeClr val="bg1"/>
                </a:solidFill>
                <a:latin typeface="Lucida Console" charset="0"/>
              </a:rPr>
              <a:t>fazermos</a:t>
            </a:r>
            <a:r>
              <a:rPr lang="en-US" sz="23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300" dirty="0" err="1" smtClean="0">
                <a:solidFill>
                  <a:schemeClr val="bg1"/>
                </a:solidFill>
                <a:latin typeface="Lucida Console" charset="0"/>
              </a:rPr>
              <a:t>isto</a:t>
            </a:r>
            <a:r>
              <a:rPr lang="en-US" sz="23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300" dirty="0" err="1" smtClean="0">
                <a:solidFill>
                  <a:schemeClr val="bg1"/>
                </a:solidFill>
                <a:latin typeface="Lucida Console" charset="0"/>
              </a:rPr>
              <a:t>utilizamos</a:t>
            </a:r>
            <a:r>
              <a:rPr lang="en-US" sz="23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300" dirty="0">
                <a:solidFill>
                  <a:schemeClr val="bg1"/>
                </a:solidFill>
                <a:latin typeface="Lucida Console" charset="0"/>
              </a:rPr>
              <a:t>a </a:t>
            </a:r>
            <a:r>
              <a:rPr lang="en-US" sz="2300" dirty="0" err="1">
                <a:solidFill>
                  <a:schemeClr val="bg1"/>
                </a:solidFill>
                <a:latin typeface="Lucida Console" charset="0"/>
              </a:rPr>
              <a:t>palavra-chave</a:t>
            </a:r>
            <a:r>
              <a:rPr lang="en-US" sz="2300" dirty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300" dirty="0" smtClean="0">
                <a:solidFill>
                  <a:srgbClr val="FFFF00"/>
                </a:solidFill>
                <a:latin typeface="Lucida Console" charset="0"/>
              </a:rPr>
              <a:t>import</a:t>
            </a:r>
            <a:r>
              <a:rPr lang="en-US" sz="2300" dirty="0" smtClean="0">
                <a:solidFill>
                  <a:schemeClr val="bg1"/>
                </a:solidFill>
                <a:latin typeface="Lucida Console" charset="0"/>
              </a:rPr>
              <a:t>, </a:t>
            </a:r>
            <a:r>
              <a:rPr lang="en-US" sz="2300" dirty="0" err="1" smtClean="0">
                <a:solidFill>
                  <a:schemeClr val="bg1"/>
                </a:solidFill>
                <a:latin typeface="Lucida Console" charset="0"/>
              </a:rPr>
              <a:t>ou</a:t>
            </a:r>
            <a:r>
              <a:rPr lang="en-US" sz="23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300" dirty="0" smtClean="0">
                <a:solidFill>
                  <a:srgbClr val="FFFF00"/>
                </a:solidFill>
                <a:latin typeface="Lucida Console" charset="0"/>
              </a:rPr>
              <a:t>from-import</a:t>
            </a:r>
            <a:r>
              <a:rPr lang="en-US" sz="2300" dirty="0" smtClean="0">
                <a:solidFill>
                  <a:schemeClr val="bg1"/>
                </a:solidFill>
                <a:latin typeface="Lucida Console" charset="0"/>
              </a:rPr>
              <a:t>. </a:t>
            </a:r>
            <a:r>
              <a:rPr lang="en-US" sz="2300" dirty="0">
                <a:solidFill>
                  <a:schemeClr val="bg1"/>
                </a:solidFill>
                <a:latin typeface="Lucida Console" charset="0"/>
              </a:rPr>
              <a:t>O </a:t>
            </a:r>
            <a:r>
              <a:rPr lang="en-US" sz="2300" dirty="0" err="1">
                <a:solidFill>
                  <a:schemeClr val="bg1"/>
                </a:solidFill>
                <a:latin typeface="Lucida Console" charset="0"/>
              </a:rPr>
              <a:t>nome</a:t>
            </a:r>
            <a:r>
              <a:rPr lang="en-US" sz="2300" dirty="0">
                <a:solidFill>
                  <a:schemeClr val="bg1"/>
                </a:solidFill>
                <a:latin typeface="Lucida Console" charset="0"/>
              </a:rPr>
              <a:t> do </a:t>
            </a:r>
            <a:r>
              <a:rPr lang="en-US" sz="2300" dirty="0" err="1">
                <a:solidFill>
                  <a:schemeClr val="bg1"/>
                </a:solidFill>
                <a:latin typeface="Lucida Console" charset="0"/>
              </a:rPr>
              <a:t>módulo</a:t>
            </a:r>
            <a:r>
              <a:rPr lang="en-US" sz="2300" dirty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300" dirty="0" err="1">
                <a:solidFill>
                  <a:schemeClr val="bg1"/>
                </a:solidFill>
                <a:latin typeface="Lucida Console" charset="0"/>
              </a:rPr>
              <a:t>é</a:t>
            </a:r>
            <a:r>
              <a:rPr lang="en-US" sz="2300" dirty="0">
                <a:solidFill>
                  <a:schemeClr val="bg1"/>
                </a:solidFill>
                <a:latin typeface="Lucida Console" charset="0"/>
              </a:rPr>
              <a:t> o </a:t>
            </a:r>
            <a:r>
              <a:rPr lang="en-US" sz="2300" dirty="0" err="1">
                <a:solidFill>
                  <a:schemeClr val="bg1"/>
                </a:solidFill>
                <a:latin typeface="Lucida Console" charset="0"/>
              </a:rPr>
              <a:t>nome</a:t>
            </a:r>
            <a:r>
              <a:rPr lang="en-US" sz="2300" dirty="0">
                <a:solidFill>
                  <a:schemeClr val="bg1"/>
                </a:solidFill>
                <a:latin typeface="Lucida Console" charset="0"/>
              </a:rPr>
              <a:t> do </a:t>
            </a:r>
            <a:r>
              <a:rPr lang="en-US" sz="2300" dirty="0" err="1">
                <a:solidFill>
                  <a:schemeClr val="bg1"/>
                </a:solidFill>
                <a:latin typeface="Lucida Console" charset="0"/>
              </a:rPr>
              <a:t>arquivo</a:t>
            </a:r>
            <a:r>
              <a:rPr lang="en-US" sz="2300" dirty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300" dirty="0" err="1">
                <a:solidFill>
                  <a:schemeClr val="bg1"/>
                </a:solidFill>
                <a:latin typeface="Lucida Console" charset="0"/>
              </a:rPr>
              <a:t>sem</a:t>
            </a:r>
            <a:r>
              <a:rPr lang="en-US" sz="2300" dirty="0">
                <a:solidFill>
                  <a:schemeClr val="bg1"/>
                </a:solidFill>
                <a:latin typeface="Lucida Console" charset="0"/>
              </a:rPr>
              <a:t> a </a:t>
            </a:r>
            <a:r>
              <a:rPr lang="en-US" sz="2300" dirty="0" err="1">
                <a:solidFill>
                  <a:schemeClr val="bg1"/>
                </a:solidFill>
                <a:latin typeface="Lucida Console" charset="0"/>
              </a:rPr>
              <a:t>extensão</a:t>
            </a:r>
            <a:r>
              <a:rPr lang="en-US" sz="2300" dirty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300" dirty="0">
                <a:solidFill>
                  <a:srgbClr val="FFFF00"/>
                </a:solidFill>
                <a:latin typeface="Lucida Console" charset="0"/>
              </a:rPr>
              <a:t>.</a:t>
            </a:r>
            <a:r>
              <a:rPr lang="en-US" sz="2300" dirty="0" err="1" smtClean="0">
                <a:solidFill>
                  <a:srgbClr val="FFFF00"/>
                </a:solidFill>
                <a:latin typeface="Lucida Console" charset="0"/>
              </a:rPr>
              <a:t>py</a:t>
            </a:r>
            <a:r>
              <a:rPr lang="en-US" sz="2300" dirty="0" smtClean="0">
                <a:solidFill>
                  <a:schemeClr val="bg1"/>
                </a:solidFill>
                <a:latin typeface="Lucida Console" charset="0"/>
              </a:rPr>
              <a:t>. </a:t>
            </a:r>
            <a:r>
              <a:rPr lang="en-US" sz="2300" dirty="0" err="1" smtClean="0">
                <a:solidFill>
                  <a:schemeClr val="bg1"/>
                </a:solidFill>
                <a:latin typeface="Lucida Console" charset="0"/>
              </a:rPr>
              <a:t>Exemplos</a:t>
            </a:r>
            <a:r>
              <a:rPr lang="en-US" sz="2300" dirty="0" smtClean="0">
                <a:solidFill>
                  <a:schemeClr val="bg1"/>
                </a:solidFill>
                <a:latin typeface="Lucida Console" charset="0"/>
              </a:rPr>
              <a:t>:</a:t>
            </a:r>
            <a:endParaRPr lang="en-US" sz="2300" dirty="0">
              <a:solidFill>
                <a:schemeClr val="bg1"/>
              </a:solidFill>
              <a:latin typeface="Lucida Console" charset="0"/>
            </a:endParaRPr>
          </a:p>
          <a:p>
            <a:pPr lvl="1"/>
            <a:endParaRPr lang="en-US" sz="2400" dirty="0" smtClean="0">
              <a:solidFill>
                <a:srgbClr val="FFFF00"/>
              </a:solidFill>
              <a:latin typeface="Lucida Console" charset="0"/>
            </a:endParaRPr>
          </a:p>
          <a:p>
            <a:pPr lvl="1"/>
            <a:r>
              <a:rPr lang="en-US" sz="2100" dirty="0" smtClean="0">
                <a:solidFill>
                  <a:srgbClr val="FFFF00"/>
                </a:solidFill>
                <a:latin typeface="Lucida Console" charset="0"/>
              </a:rPr>
              <a:t>import </a:t>
            </a:r>
            <a:r>
              <a:rPr lang="en-US" sz="2100" dirty="0" smtClean="0">
                <a:solidFill>
                  <a:schemeClr val="bg1"/>
                </a:solidFill>
                <a:latin typeface="Lucida Console" charset="0"/>
              </a:rPr>
              <a:t>modulo </a:t>
            </a:r>
            <a:r>
              <a:rPr lang="en-US" sz="2100" dirty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# </a:t>
            </a:r>
            <a:r>
              <a:rPr lang="en-US" sz="2100" dirty="0" err="1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Importa</a:t>
            </a:r>
            <a:r>
              <a:rPr lang="en-US" sz="2100" dirty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 o </a:t>
            </a:r>
            <a:r>
              <a:rPr lang="en-US" sz="2100" dirty="0" err="1" smtClean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módulo</a:t>
            </a:r>
            <a:endParaRPr lang="en-US" sz="2100" dirty="0" smtClean="0">
              <a:solidFill>
                <a:schemeClr val="bg1">
                  <a:lumMod val="65000"/>
                </a:schemeClr>
              </a:solidFill>
              <a:latin typeface="Lucida Console" charset="0"/>
            </a:endParaRPr>
          </a:p>
          <a:p>
            <a:pPr lvl="1"/>
            <a:r>
              <a:rPr lang="en-US" sz="2100" dirty="0" smtClean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# </a:t>
            </a:r>
            <a:r>
              <a:rPr lang="en-US" sz="2100" dirty="0" err="1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Importa</a:t>
            </a:r>
            <a:r>
              <a:rPr lang="en-US" sz="2100" dirty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 </a:t>
            </a:r>
            <a:r>
              <a:rPr lang="en-US" sz="2100" dirty="0" err="1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todas</a:t>
            </a:r>
            <a:r>
              <a:rPr lang="en-US" sz="2100" dirty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 </a:t>
            </a:r>
            <a:r>
              <a:rPr lang="en-US" sz="2100" dirty="0" err="1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definições</a:t>
            </a:r>
            <a:r>
              <a:rPr lang="en-US" sz="2100" dirty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/</a:t>
            </a:r>
            <a:r>
              <a:rPr lang="en-US" sz="2100" dirty="0" err="1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declarações</a:t>
            </a:r>
            <a:r>
              <a:rPr lang="en-US" sz="2100" dirty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 </a:t>
            </a:r>
            <a:r>
              <a:rPr lang="en-US" sz="2100" dirty="0" err="1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contidas</a:t>
            </a:r>
            <a:r>
              <a:rPr lang="en-US" sz="2100" dirty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 no </a:t>
            </a:r>
            <a:r>
              <a:rPr lang="en-US" sz="2100" dirty="0" err="1" smtClean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módulo</a:t>
            </a:r>
            <a:endParaRPr lang="en-US" sz="2100" dirty="0" smtClean="0">
              <a:solidFill>
                <a:schemeClr val="bg1">
                  <a:lumMod val="65000"/>
                </a:schemeClr>
              </a:solidFill>
              <a:latin typeface="Lucida Console" charset="0"/>
            </a:endParaRPr>
          </a:p>
          <a:p>
            <a:pPr lvl="1"/>
            <a:r>
              <a:rPr lang="en-US" sz="2100" dirty="0">
                <a:solidFill>
                  <a:srgbClr val="FFFF00"/>
                </a:solidFill>
                <a:latin typeface="Lucida Console" charset="0"/>
              </a:rPr>
              <a:t>from </a:t>
            </a:r>
            <a:r>
              <a:rPr lang="en-US" sz="2100" dirty="0">
                <a:solidFill>
                  <a:schemeClr val="bg1"/>
                </a:solidFill>
                <a:latin typeface="Lucida Console" charset="0"/>
              </a:rPr>
              <a:t>modulo </a:t>
            </a:r>
            <a:r>
              <a:rPr lang="en-US" sz="2100" dirty="0">
                <a:solidFill>
                  <a:srgbClr val="FFFF00"/>
                </a:solidFill>
                <a:latin typeface="Lucida Console" charset="0"/>
              </a:rPr>
              <a:t>import</a:t>
            </a:r>
            <a:r>
              <a:rPr lang="en-US" sz="2100" dirty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100" dirty="0" smtClean="0">
                <a:solidFill>
                  <a:schemeClr val="bg1"/>
                </a:solidFill>
                <a:latin typeface="Lucida Console" charset="0"/>
              </a:rPr>
              <a:t>*</a:t>
            </a:r>
            <a:r>
              <a:rPr lang="en-US" sz="2100" dirty="0" smtClean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 # Evite, </a:t>
            </a:r>
            <a:r>
              <a:rPr lang="en-US" sz="2100" dirty="0" err="1" smtClean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pois</a:t>
            </a:r>
            <a:r>
              <a:rPr lang="en-US" sz="2100" dirty="0" smtClean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 POLUI o namespace!</a:t>
            </a:r>
          </a:p>
          <a:p>
            <a:pPr lvl="1"/>
            <a:r>
              <a:rPr lang="en-US" sz="2100" dirty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# </a:t>
            </a:r>
            <a:r>
              <a:rPr lang="en-US" sz="2100" dirty="0" err="1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Importa</a:t>
            </a:r>
            <a:r>
              <a:rPr lang="en-US" sz="2100" dirty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 </a:t>
            </a:r>
            <a:r>
              <a:rPr lang="en-US" sz="2100" dirty="0" err="1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só</a:t>
            </a:r>
            <a:r>
              <a:rPr lang="en-US" sz="2100" dirty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 a </a:t>
            </a:r>
            <a:r>
              <a:rPr lang="en-US" sz="2100" dirty="0" err="1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definição</a:t>
            </a:r>
            <a:r>
              <a:rPr lang="en-US" sz="2100" dirty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 </a:t>
            </a:r>
            <a:r>
              <a:rPr lang="en-US" sz="2100" dirty="0" err="1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contida</a:t>
            </a:r>
            <a:r>
              <a:rPr lang="en-US" sz="2100" dirty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 no </a:t>
            </a:r>
            <a:r>
              <a:rPr lang="en-US" sz="2100" dirty="0" err="1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módulo</a:t>
            </a:r>
            <a:endParaRPr lang="en-US" sz="2100" dirty="0">
              <a:solidFill>
                <a:srgbClr val="FFFF00"/>
              </a:solidFill>
              <a:latin typeface="Lucida Console" charset="0"/>
            </a:endParaRPr>
          </a:p>
          <a:p>
            <a:pPr lvl="1"/>
            <a:r>
              <a:rPr lang="en-US" sz="2100" dirty="0" smtClean="0">
                <a:solidFill>
                  <a:srgbClr val="FFFF00"/>
                </a:solidFill>
                <a:latin typeface="Lucida Console" charset="0"/>
              </a:rPr>
              <a:t>from </a:t>
            </a:r>
            <a:r>
              <a:rPr lang="en-US" sz="2100" dirty="0" smtClean="0">
                <a:solidFill>
                  <a:schemeClr val="bg1"/>
                </a:solidFill>
                <a:latin typeface="Lucida Console" charset="0"/>
              </a:rPr>
              <a:t>modulo </a:t>
            </a:r>
            <a:r>
              <a:rPr lang="en-US" sz="2100" dirty="0" smtClean="0">
                <a:solidFill>
                  <a:srgbClr val="FFFF00"/>
                </a:solidFill>
                <a:latin typeface="Lucida Console" charset="0"/>
              </a:rPr>
              <a:t>import</a:t>
            </a:r>
            <a:r>
              <a:rPr lang="en-US" sz="2100" dirty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100" dirty="0" err="1" smtClean="0">
                <a:solidFill>
                  <a:schemeClr val="bg1"/>
                </a:solidFill>
                <a:latin typeface="Lucida Console" charset="0"/>
              </a:rPr>
              <a:t>definicao</a:t>
            </a:r>
            <a:endParaRPr lang="en-US" sz="2100" dirty="0" smtClean="0">
              <a:solidFill>
                <a:schemeClr val="bg1"/>
              </a:solidFill>
              <a:latin typeface="Lucida Console" charset="0"/>
            </a:endParaRPr>
          </a:p>
          <a:p>
            <a:pPr lvl="1"/>
            <a:r>
              <a:rPr lang="en-US" sz="2100" dirty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# </a:t>
            </a:r>
            <a:r>
              <a:rPr lang="en-US" sz="2100" dirty="0" err="1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Importa</a:t>
            </a:r>
            <a:r>
              <a:rPr lang="en-US" sz="2100" dirty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 </a:t>
            </a:r>
            <a:r>
              <a:rPr lang="en-US" sz="2100" dirty="0" smtClean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o </a:t>
            </a:r>
            <a:r>
              <a:rPr lang="en-US" sz="2100" dirty="0" err="1" smtClean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módulo</a:t>
            </a:r>
            <a:r>
              <a:rPr lang="en-US" sz="2100" dirty="0" smtClean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 do </a:t>
            </a:r>
            <a:r>
              <a:rPr lang="en-US" sz="2100" dirty="0" err="1" smtClean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diretório</a:t>
            </a:r>
            <a:r>
              <a:rPr lang="en-US" sz="2100" dirty="0" smtClean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 do script </a:t>
            </a:r>
            <a:r>
              <a:rPr lang="en-US" sz="2100" dirty="0" err="1" smtClean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atual</a:t>
            </a:r>
            <a:endParaRPr lang="en-US" sz="2100" dirty="0">
              <a:solidFill>
                <a:schemeClr val="bg1"/>
              </a:solidFill>
              <a:latin typeface="Lucida Console" charset="0"/>
            </a:endParaRPr>
          </a:p>
          <a:p>
            <a:pPr lvl="1"/>
            <a:r>
              <a:rPr lang="en-US" sz="2100" dirty="0" smtClean="0">
                <a:solidFill>
                  <a:srgbClr val="FFFF00"/>
                </a:solidFill>
                <a:latin typeface="Lucida Console" charset="0"/>
              </a:rPr>
              <a:t>from </a:t>
            </a:r>
            <a:r>
              <a:rPr lang="en-US" sz="2100" dirty="0">
                <a:solidFill>
                  <a:schemeClr val="bg1"/>
                </a:solidFill>
                <a:latin typeface="Lucida Console" charset="0"/>
              </a:rPr>
              <a:t>. </a:t>
            </a:r>
            <a:r>
              <a:rPr lang="en-US" sz="2100" dirty="0">
                <a:solidFill>
                  <a:srgbClr val="FFFF00"/>
                </a:solidFill>
                <a:latin typeface="Lucida Console" charset="0"/>
              </a:rPr>
              <a:t>import</a:t>
            </a:r>
            <a:r>
              <a:rPr lang="en-US" sz="2100" dirty="0">
                <a:solidFill>
                  <a:schemeClr val="bg1"/>
                </a:solidFill>
                <a:latin typeface="Lucida Console" charset="0"/>
              </a:rPr>
              <a:t> modulo</a:t>
            </a:r>
          </a:p>
          <a:p>
            <a:pPr lvl="1"/>
            <a:r>
              <a:rPr lang="en-US" sz="2100" dirty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# </a:t>
            </a:r>
            <a:r>
              <a:rPr lang="en-US" sz="2100" dirty="0" err="1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Importa</a:t>
            </a:r>
            <a:r>
              <a:rPr lang="en-US" sz="2100" dirty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 o </a:t>
            </a:r>
            <a:r>
              <a:rPr lang="en-US" sz="2100" dirty="0" err="1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módulo</a:t>
            </a:r>
            <a:r>
              <a:rPr lang="en-US" sz="2100" dirty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 </a:t>
            </a:r>
            <a:r>
              <a:rPr lang="en-US" sz="2100" dirty="0" smtClean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do </a:t>
            </a:r>
            <a:r>
              <a:rPr lang="en-US" sz="2100" dirty="0" err="1" smtClean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diretório</a:t>
            </a:r>
            <a:r>
              <a:rPr lang="en-US" sz="2100" dirty="0" smtClean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 </a:t>
            </a:r>
            <a:r>
              <a:rPr lang="en-US" sz="2100" dirty="0" err="1" smtClean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pai</a:t>
            </a:r>
            <a:r>
              <a:rPr lang="en-US" sz="2100" dirty="0" smtClean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 </a:t>
            </a:r>
            <a:r>
              <a:rPr lang="en-US" sz="2100" dirty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do script </a:t>
            </a:r>
            <a:r>
              <a:rPr lang="en-US" sz="2100" dirty="0" err="1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atual</a:t>
            </a:r>
            <a:endParaRPr lang="en-US" sz="2100" dirty="0">
              <a:solidFill>
                <a:schemeClr val="bg1"/>
              </a:solidFill>
              <a:latin typeface="Lucida Console" charset="0"/>
            </a:endParaRPr>
          </a:p>
          <a:p>
            <a:pPr lvl="1"/>
            <a:r>
              <a:rPr lang="en-US" sz="2100" dirty="0">
                <a:solidFill>
                  <a:srgbClr val="FFFF00"/>
                </a:solidFill>
                <a:latin typeface="Lucida Console" charset="0"/>
              </a:rPr>
              <a:t>from </a:t>
            </a:r>
            <a:r>
              <a:rPr lang="en-US" sz="2100" dirty="0" smtClean="0">
                <a:solidFill>
                  <a:schemeClr val="bg1"/>
                </a:solidFill>
                <a:latin typeface="Lucida Console" charset="0"/>
              </a:rPr>
              <a:t>.. </a:t>
            </a:r>
            <a:r>
              <a:rPr lang="en-US" sz="2100" dirty="0">
                <a:solidFill>
                  <a:srgbClr val="FFFF00"/>
                </a:solidFill>
                <a:latin typeface="Lucida Console" charset="0"/>
              </a:rPr>
              <a:t>import</a:t>
            </a:r>
            <a:r>
              <a:rPr lang="en-US" sz="2100" dirty="0">
                <a:solidFill>
                  <a:schemeClr val="bg1"/>
                </a:solidFill>
                <a:latin typeface="Lucida Console" charset="0"/>
              </a:rPr>
              <a:t> modulo</a:t>
            </a:r>
          </a:p>
          <a:p>
            <a:endParaRPr lang="en-US" sz="2400" dirty="0" smtClean="0">
              <a:solidFill>
                <a:schemeClr val="bg1"/>
              </a:solidFill>
              <a:latin typeface="Lucida Consol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4750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88758" y="128336"/>
            <a:ext cx="87735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consolas" charset="0"/>
              </a:rPr>
              <a:t>Python – </a:t>
            </a:r>
            <a:r>
              <a:rPr lang="en-US" sz="3200" dirty="0" smtClean="0">
                <a:solidFill>
                  <a:schemeClr val="bg1"/>
                </a:solidFill>
                <a:latin typeface="consolas" charset="0"/>
              </a:rPr>
              <a:t>Module Search Path (</a:t>
            </a:r>
            <a:r>
              <a:rPr lang="en-US" sz="3200" dirty="0" err="1" smtClean="0">
                <a:solidFill>
                  <a:schemeClr val="bg1"/>
                </a:solidFill>
                <a:latin typeface="consolas" charset="0"/>
              </a:rPr>
              <a:t>sys.path</a:t>
            </a:r>
            <a:r>
              <a:rPr lang="en-US" sz="3200" dirty="0" smtClean="0">
                <a:solidFill>
                  <a:schemeClr val="bg1"/>
                </a:solidFill>
                <a:latin typeface="consolas" charset="0"/>
              </a:rPr>
              <a:t>)</a:t>
            </a:r>
            <a:endParaRPr lang="en-US" sz="3200" dirty="0">
              <a:solidFill>
                <a:schemeClr val="bg1"/>
              </a:solidFill>
              <a:latin typeface="consolas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83136" y="1187115"/>
            <a:ext cx="11555938" cy="409073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300" dirty="0" err="1" smtClean="0">
                <a:solidFill>
                  <a:schemeClr val="bg1"/>
                </a:solidFill>
                <a:latin typeface="Lucida Console" charset="0"/>
              </a:rPr>
              <a:t>Quando</a:t>
            </a:r>
            <a:r>
              <a:rPr lang="en-US" sz="2300" dirty="0" smtClean="0">
                <a:solidFill>
                  <a:schemeClr val="bg1"/>
                </a:solidFill>
                <a:latin typeface="Lucida Console" charset="0"/>
              </a:rPr>
              <a:t> um </a:t>
            </a:r>
            <a:r>
              <a:rPr lang="en-US" sz="2300" dirty="0" err="1" smtClean="0">
                <a:solidFill>
                  <a:schemeClr val="bg1"/>
                </a:solidFill>
                <a:latin typeface="Lucida Console" charset="0"/>
              </a:rPr>
              <a:t>módulo</a:t>
            </a:r>
            <a:r>
              <a:rPr lang="en-US" sz="2300" dirty="0" smtClean="0">
                <a:solidFill>
                  <a:schemeClr val="bg1"/>
                </a:solidFill>
                <a:latin typeface="Lucida Console" charset="0"/>
              </a:rPr>
              <a:t> (</a:t>
            </a:r>
            <a:r>
              <a:rPr lang="en-US" sz="2300" dirty="0" smtClean="0">
                <a:solidFill>
                  <a:schemeClr val="accent2"/>
                </a:solidFill>
                <a:latin typeface="Lucida Console" charset="0"/>
              </a:rPr>
              <a:t>teste1</a:t>
            </a:r>
            <a:r>
              <a:rPr lang="en-US" sz="2300" dirty="0" smtClean="0">
                <a:solidFill>
                  <a:schemeClr val="bg1"/>
                </a:solidFill>
                <a:latin typeface="Lucida Console" charset="0"/>
              </a:rPr>
              <a:t>) </a:t>
            </a:r>
            <a:r>
              <a:rPr lang="en-US" sz="2300" dirty="0" err="1" smtClean="0">
                <a:solidFill>
                  <a:schemeClr val="bg1"/>
                </a:solidFill>
                <a:latin typeface="Lucida Console" charset="0"/>
              </a:rPr>
              <a:t>é</a:t>
            </a:r>
            <a:r>
              <a:rPr lang="en-US" sz="23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300" dirty="0" err="1" smtClean="0">
                <a:solidFill>
                  <a:schemeClr val="bg1"/>
                </a:solidFill>
                <a:latin typeface="Lucida Console" charset="0"/>
              </a:rPr>
              <a:t>importado</a:t>
            </a:r>
            <a:r>
              <a:rPr lang="en-US" sz="2300" dirty="0" smtClean="0">
                <a:solidFill>
                  <a:schemeClr val="bg1"/>
                </a:solidFill>
                <a:latin typeface="Lucida Console" charset="0"/>
              </a:rPr>
              <a:t>, o </a:t>
            </a:r>
            <a:r>
              <a:rPr lang="en-US" sz="2300" dirty="0" err="1" smtClean="0">
                <a:solidFill>
                  <a:schemeClr val="bg1"/>
                </a:solidFill>
                <a:latin typeface="Lucida Console" charset="0"/>
              </a:rPr>
              <a:t>interpretador</a:t>
            </a:r>
            <a:r>
              <a:rPr lang="en-US" sz="23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300" dirty="0" err="1" smtClean="0">
                <a:solidFill>
                  <a:schemeClr val="bg1"/>
                </a:solidFill>
                <a:latin typeface="Lucida Console" charset="0"/>
              </a:rPr>
              <a:t>primeiro</a:t>
            </a:r>
            <a:r>
              <a:rPr lang="en-US" sz="23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300" dirty="0" err="1" smtClean="0">
                <a:solidFill>
                  <a:schemeClr val="bg1"/>
                </a:solidFill>
                <a:latin typeface="Lucida Console" charset="0"/>
              </a:rPr>
              <a:t>procura</a:t>
            </a:r>
            <a:r>
              <a:rPr lang="en-US" sz="23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300" dirty="0" err="1" smtClean="0">
                <a:solidFill>
                  <a:schemeClr val="bg1"/>
                </a:solidFill>
                <a:latin typeface="Lucida Console" charset="0"/>
              </a:rPr>
              <a:t>por</a:t>
            </a:r>
            <a:r>
              <a:rPr lang="en-US" sz="2300" dirty="0" smtClean="0">
                <a:solidFill>
                  <a:schemeClr val="bg1"/>
                </a:solidFill>
                <a:latin typeface="Lucida Console" charset="0"/>
              </a:rPr>
              <a:t> um </a:t>
            </a:r>
            <a:r>
              <a:rPr lang="en-US" sz="2300" dirty="0" err="1" smtClean="0">
                <a:solidFill>
                  <a:schemeClr val="bg1"/>
                </a:solidFill>
                <a:latin typeface="Lucida Console" charset="0"/>
              </a:rPr>
              <a:t>módulo</a:t>
            </a:r>
            <a:r>
              <a:rPr lang="en-US" sz="23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300" dirty="0" smtClean="0">
                <a:solidFill>
                  <a:srgbClr val="FFFF00"/>
                </a:solidFill>
                <a:latin typeface="Lucida Console" charset="0"/>
              </a:rPr>
              <a:t>built-in</a:t>
            </a:r>
            <a:r>
              <a:rPr lang="en-US" sz="2300" dirty="0" smtClean="0">
                <a:solidFill>
                  <a:schemeClr val="bg1"/>
                </a:solidFill>
                <a:latin typeface="Lucida Console" charset="0"/>
              </a:rPr>
              <a:t> com </a:t>
            </a:r>
            <a:r>
              <a:rPr lang="en-US" sz="2300" dirty="0" err="1" smtClean="0">
                <a:solidFill>
                  <a:schemeClr val="bg1"/>
                </a:solidFill>
                <a:latin typeface="Lucida Console" charset="0"/>
              </a:rPr>
              <a:t>este</a:t>
            </a:r>
            <a:r>
              <a:rPr lang="en-US" sz="23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300" dirty="0" err="1" smtClean="0">
                <a:solidFill>
                  <a:schemeClr val="bg1"/>
                </a:solidFill>
                <a:latin typeface="Lucida Console" charset="0"/>
              </a:rPr>
              <a:t>nome</a:t>
            </a:r>
            <a:r>
              <a:rPr lang="en-US" sz="2300" dirty="0" smtClean="0">
                <a:solidFill>
                  <a:schemeClr val="bg1"/>
                </a:solidFill>
                <a:latin typeface="Lucida Console" charset="0"/>
              </a:rPr>
              <a:t>. Se </a:t>
            </a:r>
            <a:r>
              <a:rPr lang="en-US" sz="2300" dirty="0" err="1" smtClean="0">
                <a:solidFill>
                  <a:schemeClr val="bg1"/>
                </a:solidFill>
                <a:latin typeface="Lucida Console" charset="0"/>
              </a:rPr>
              <a:t>ele</a:t>
            </a:r>
            <a:r>
              <a:rPr lang="en-US" sz="23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300" dirty="0" err="1" smtClean="0">
                <a:solidFill>
                  <a:schemeClr val="bg1"/>
                </a:solidFill>
                <a:latin typeface="Lucida Console" charset="0"/>
              </a:rPr>
              <a:t>não</a:t>
            </a:r>
            <a:r>
              <a:rPr lang="en-US" sz="23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300" dirty="0" err="1" smtClean="0">
                <a:solidFill>
                  <a:schemeClr val="bg1"/>
                </a:solidFill>
                <a:latin typeface="Lucida Console" charset="0"/>
              </a:rPr>
              <a:t>encontrar</a:t>
            </a:r>
            <a:r>
              <a:rPr lang="en-US" sz="2300" dirty="0" smtClean="0">
                <a:solidFill>
                  <a:schemeClr val="bg1"/>
                </a:solidFill>
                <a:latin typeface="Lucida Console" charset="0"/>
              </a:rPr>
              <a:t>, </a:t>
            </a:r>
            <a:r>
              <a:rPr lang="en-US" sz="2300" dirty="0" err="1" smtClean="0">
                <a:solidFill>
                  <a:schemeClr val="bg1"/>
                </a:solidFill>
                <a:latin typeface="Lucida Console" charset="0"/>
              </a:rPr>
              <a:t>então</a:t>
            </a:r>
            <a:r>
              <a:rPr lang="en-US" sz="23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300" dirty="0" err="1" smtClean="0">
                <a:solidFill>
                  <a:schemeClr val="bg1"/>
                </a:solidFill>
                <a:latin typeface="Lucida Console" charset="0"/>
              </a:rPr>
              <a:t>ele</a:t>
            </a:r>
            <a:r>
              <a:rPr lang="en-US" sz="23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300" dirty="0" err="1" smtClean="0">
                <a:solidFill>
                  <a:schemeClr val="bg1"/>
                </a:solidFill>
                <a:latin typeface="Lucida Console" charset="0"/>
              </a:rPr>
              <a:t>procura</a:t>
            </a:r>
            <a:r>
              <a:rPr lang="en-US" sz="23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300" dirty="0" err="1" smtClean="0">
                <a:solidFill>
                  <a:schemeClr val="bg1"/>
                </a:solidFill>
                <a:latin typeface="Lucida Console" charset="0"/>
              </a:rPr>
              <a:t>por</a:t>
            </a:r>
            <a:r>
              <a:rPr lang="en-US" sz="2300" dirty="0" smtClean="0">
                <a:solidFill>
                  <a:schemeClr val="bg1"/>
                </a:solidFill>
                <a:latin typeface="Lucida Console" charset="0"/>
              </a:rPr>
              <a:t> um </a:t>
            </a:r>
            <a:r>
              <a:rPr lang="en-US" sz="2300" dirty="0" err="1" smtClean="0">
                <a:solidFill>
                  <a:schemeClr val="bg1"/>
                </a:solidFill>
                <a:latin typeface="Lucida Console" charset="0"/>
              </a:rPr>
              <a:t>arquivo</a:t>
            </a:r>
            <a:r>
              <a:rPr lang="en-US" sz="2300" dirty="0" smtClean="0">
                <a:solidFill>
                  <a:schemeClr val="bg1"/>
                </a:solidFill>
                <a:latin typeface="Lucida Console" charset="0"/>
              </a:rPr>
              <a:t> com </a:t>
            </a:r>
            <a:r>
              <a:rPr lang="en-US" sz="2300" dirty="0" err="1" smtClean="0">
                <a:solidFill>
                  <a:schemeClr val="bg1"/>
                </a:solidFill>
                <a:latin typeface="Lucida Console" charset="0"/>
              </a:rPr>
              <a:t>este</a:t>
            </a:r>
            <a:r>
              <a:rPr lang="en-US" sz="23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300" dirty="0" err="1" smtClean="0">
                <a:solidFill>
                  <a:schemeClr val="bg1"/>
                </a:solidFill>
                <a:latin typeface="Lucida Console" charset="0"/>
              </a:rPr>
              <a:t>nome</a:t>
            </a:r>
            <a:r>
              <a:rPr lang="en-US" sz="2300" dirty="0" smtClean="0">
                <a:solidFill>
                  <a:schemeClr val="bg1"/>
                </a:solidFill>
                <a:latin typeface="Lucida Console" charset="0"/>
              </a:rPr>
              <a:t> (</a:t>
            </a:r>
            <a:r>
              <a:rPr lang="en-US" sz="2300" dirty="0" smtClean="0">
                <a:solidFill>
                  <a:schemeClr val="accent2"/>
                </a:solidFill>
                <a:latin typeface="Lucida Console" charset="0"/>
              </a:rPr>
              <a:t>teste1.py</a:t>
            </a:r>
            <a:r>
              <a:rPr lang="en-US" sz="2300" dirty="0" smtClean="0">
                <a:solidFill>
                  <a:schemeClr val="bg1"/>
                </a:solidFill>
                <a:latin typeface="Lucida Console" charset="0"/>
              </a:rPr>
              <a:t>) </a:t>
            </a:r>
            <a:r>
              <a:rPr lang="en-US" sz="2300" dirty="0" err="1" smtClean="0">
                <a:solidFill>
                  <a:schemeClr val="bg1"/>
                </a:solidFill>
                <a:latin typeface="Lucida Console" charset="0"/>
              </a:rPr>
              <a:t>em</a:t>
            </a:r>
            <a:r>
              <a:rPr lang="en-US" sz="23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300" dirty="0" err="1" smtClean="0">
                <a:solidFill>
                  <a:schemeClr val="bg1"/>
                </a:solidFill>
                <a:latin typeface="Lucida Console" charset="0"/>
              </a:rPr>
              <a:t>uma</a:t>
            </a:r>
            <a:r>
              <a:rPr lang="en-US" sz="23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300" dirty="0" err="1" smtClean="0">
                <a:solidFill>
                  <a:schemeClr val="bg1"/>
                </a:solidFill>
                <a:latin typeface="Lucida Console" charset="0"/>
              </a:rPr>
              <a:t>lista</a:t>
            </a:r>
            <a:r>
              <a:rPr lang="en-US" sz="2300" dirty="0" smtClean="0">
                <a:solidFill>
                  <a:schemeClr val="bg1"/>
                </a:solidFill>
                <a:latin typeface="Lucida Console" charset="0"/>
              </a:rPr>
              <a:t> de </a:t>
            </a:r>
            <a:r>
              <a:rPr lang="en-US" sz="2300" dirty="0" err="1" smtClean="0">
                <a:solidFill>
                  <a:schemeClr val="bg1"/>
                </a:solidFill>
                <a:latin typeface="Lucida Console" charset="0"/>
              </a:rPr>
              <a:t>diretórios</a:t>
            </a:r>
            <a:r>
              <a:rPr lang="en-US" sz="23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300" dirty="0" err="1" smtClean="0">
                <a:solidFill>
                  <a:schemeClr val="bg1"/>
                </a:solidFill>
                <a:latin typeface="Lucida Console" charset="0"/>
              </a:rPr>
              <a:t>presentes</a:t>
            </a:r>
            <a:r>
              <a:rPr lang="en-US" sz="23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300" dirty="0" err="1" smtClean="0">
                <a:solidFill>
                  <a:schemeClr val="bg1"/>
                </a:solidFill>
                <a:latin typeface="Lucida Console" charset="0"/>
              </a:rPr>
              <a:t>na</a:t>
            </a:r>
            <a:r>
              <a:rPr lang="en-US" sz="23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300" dirty="0" err="1" smtClean="0">
                <a:solidFill>
                  <a:schemeClr val="bg1"/>
                </a:solidFill>
                <a:latin typeface="Lucida Console" charset="0"/>
              </a:rPr>
              <a:t>variável</a:t>
            </a:r>
            <a:r>
              <a:rPr lang="en-US" sz="2300" dirty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300" dirty="0" err="1" smtClean="0">
                <a:solidFill>
                  <a:srgbClr val="FFFF00"/>
                </a:solidFill>
                <a:latin typeface="Lucida Console" charset="0"/>
              </a:rPr>
              <a:t>sys.path</a:t>
            </a:r>
            <a:r>
              <a:rPr lang="en-US" sz="2300" dirty="0" smtClean="0">
                <a:solidFill>
                  <a:schemeClr val="bg1"/>
                </a:solidFill>
                <a:latin typeface="Lucida Console" charset="0"/>
              </a:rPr>
              <a:t>. Ela </a:t>
            </a:r>
            <a:r>
              <a:rPr lang="en-US" sz="2300" dirty="0" err="1" smtClean="0">
                <a:solidFill>
                  <a:schemeClr val="bg1"/>
                </a:solidFill>
                <a:latin typeface="Lucida Console" charset="0"/>
              </a:rPr>
              <a:t>é</a:t>
            </a:r>
            <a:r>
              <a:rPr lang="en-US" sz="23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300" dirty="0" err="1" smtClean="0">
                <a:solidFill>
                  <a:schemeClr val="bg1"/>
                </a:solidFill>
                <a:latin typeface="Lucida Console" charset="0"/>
              </a:rPr>
              <a:t>inicializada</a:t>
            </a:r>
            <a:r>
              <a:rPr lang="en-US" sz="23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300" dirty="0" err="1" smtClean="0">
                <a:solidFill>
                  <a:schemeClr val="bg1"/>
                </a:solidFill>
                <a:latin typeface="Lucida Console" charset="0"/>
              </a:rPr>
              <a:t>em</a:t>
            </a:r>
            <a:r>
              <a:rPr lang="en-US" sz="23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300" dirty="0" err="1" smtClean="0">
                <a:solidFill>
                  <a:schemeClr val="bg1"/>
                </a:solidFill>
                <a:latin typeface="Lucida Console" charset="0"/>
              </a:rPr>
              <a:t>ordem</a:t>
            </a:r>
            <a:r>
              <a:rPr lang="en-US" sz="23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300" dirty="0" err="1" smtClean="0">
                <a:solidFill>
                  <a:schemeClr val="bg1"/>
                </a:solidFill>
                <a:latin typeface="Lucida Console" charset="0"/>
              </a:rPr>
              <a:t>por</a:t>
            </a:r>
            <a:r>
              <a:rPr lang="en-US" sz="2300" dirty="0" smtClean="0">
                <a:solidFill>
                  <a:schemeClr val="bg1"/>
                </a:solidFill>
                <a:latin typeface="Lucida Console" charset="0"/>
              </a:rPr>
              <a:t>:</a:t>
            </a:r>
          </a:p>
          <a:p>
            <a:endParaRPr lang="en-US" sz="2300" dirty="0">
              <a:solidFill>
                <a:schemeClr val="bg1"/>
              </a:solidFill>
              <a:latin typeface="Lucida Console" charset="0"/>
            </a:endParaRPr>
          </a:p>
          <a:p>
            <a:pPr marL="457200" indent="-457200">
              <a:buFontTx/>
              <a:buChar char="-"/>
            </a:pPr>
            <a:r>
              <a:rPr lang="en-US" sz="2300" dirty="0" err="1">
                <a:solidFill>
                  <a:schemeClr val="bg1"/>
                </a:solidFill>
                <a:latin typeface="Lucida Console" charset="0"/>
              </a:rPr>
              <a:t>D</a:t>
            </a:r>
            <a:r>
              <a:rPr lang="en-US" sz="2300" dirty="0" err="1" smtClean="0">
                <a:solidFill>
                  <a:schemeClr val="bg1"/>
                </a:solidFill>
                <a:latin typeface="Lucida Console" charset="0"/>
              </a:rPr>
              <a:t>iretório</a:t>
            </a:r>
            <a:r>
              <a:rPr lang="en-US" sz="23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300" dirty="0" err="1" smtClean="0">
                <a:solidFill>
                  <a:schemeClr val="bg1"/>
                </a:solidFill>
                <a:latin typeface="Lucida Console" charset="0"/>
              </a:rPr>
              <a:t>contendo</a:t>
            </a:r>
            <a:r>
              <a:rPr lang="en-US" sz="2300" dirty="0" smtClean="0">
                <a:solidFill>
                  <a:schemeClr val="bg1"/>
                </a:solidFill>
                <a:latin typeface="Lucida Console" charset="0"/>
              </a:rPr>
              <a:t> o script </a:t>
            </a:r>
            <a:r>
              <a:rPr lang="en-US" sz="2300" dirty="0" err="1" smtClean="0">
                <a:solidFill>
                  <a:schemeClr val="bg1"/>
                </a:solidFill>
                <a:latin typeface="Lucida Console" charset="0"/>
              </a:rPr>
              <a:t>sendo</a:t>
            </a:r>
            <a:r>
              <a:rPr lang="en-US" sz="23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300" dirty="0" err="1" smtClean="0">
                <a:solidFill>
                  <a:schemeClr val="bg1"/>
                </a:solidFill>
                <a:latin typeface="Lucida Console" charset="0"/>
              </a:rPr>
              <a:t>executado</a:t>
            </a:r>
            <a:r>
              <a:rPr lang="en-US" sz="2300" dirty="0" smtClean="0">
                <a:solidFill>
                  <a:schemeClr val="bg1"/>
                </a:solidFill>
                <a:latin typeface="Lucida Console" charset="0"/>
              </a:rPr>
              <a:t>, </a:t>
            </a:r>
            <a:r>
              <a:rPr lang="en-US" sz="2300" dirty="0" err="1" smtClean="0">
                <a:solidFill>
                  <a:schemeClr val="bg1"/>
                </a:solidFill>
                <a:latin typeface="Lucida Console" charset="0"/>
              </a:rPr>
              <a:t>ou</a:t>
            </a:r>
            <a:r>
              <a:rPr lang="en-US" sz="2300" dirty="0" smtClean="0">
                <a:solidFill>
                  <a:schemeClr val="bg1"/>
                </a:solidFill>
                <a:latin typeface="Lucida Console" charset="0"/>
              </a:rPr>
              <a:t> o </a:t>
            </a:r>
            <a:r>
              <a:rPr lang="en-US" sz="2300" dirty="0" err="1" smtClean="0">
                <a:solidFill>
                  <a:schemeClr val="bg1"/>
                </a:solidFill>
                <a:latin typeface="Lucida Console" charset="0"/>
              </a:rPr>
              <a:t>diretório</a:t>
            </a:r>
            <a:r>
              <a:rPr lang="en-US" sz="23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300" dirty="0" err="1" smtClean="0">
                <a:solidFill>
                  <a:schemeClr val="bg1"/>
                </a:solidFill>
                <a:latin typeface="Lucida Console" charset="0"/>
              </a:rPr>
              <a:t>atual</a:t>
            </a:r>
            <a:r>
              <a:rPr lang="en-US" sz="2300" dirty="0" smtClean="0">
                <a:solidFill>
                  <a:schemeClr val="bg1"/>
                </a:solidFill>
                <a:latin typeface="Lucida Console" charset="0"/>
              </a:rPr>
              <a:t> (</a:t>
            </a:r>
            <a:r>
              <a:rPr lang="en-US" sz="2300" dirty="0" err="1" smtClean="0">
                <a:solidFill>
                  <a:schemeClr val="bg1"/>
                </a:solidFill>
                <a:latin typeface="Lucida Console" charset="0"/>
              </a:rPr>
              <a:t>caso</a:t>
            </a:r>
            <a:r>
              <a:rPr lang="en-US" sz="23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300" dirty="0" err="1" smtClean="0">
                <a:solidFill>
                  <a:schemeClr val="bg1"/>
                </a:solidFill>
                <a:latin typeface="Lucida Console" charset="0"/>
              </a:rPr>
              <a:t>não</a:t>
            </a:r>
            <a:r>
              <a:rPr lang="en-US" sz="23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300" dirty="0" err="1" smtClean="0">
                <a:solidFill>
                  <a:schemeClr val="bg1"/>
                </a:solidFill>
                <a:latin typeface="Lucida Console" charset="0"/>
              </a:rPr>
              <a:t>esteja</a:t>
            </a:r>
            <a:r>
              <a:rPr lang="en-US" sz="23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300" dirty="0" err="1" smtClean="0">
                <a:solidFill>
                  <a:schemeClr val="bg1"/>
                </a:solidFill>
                <a:latin typeface="Lucida Console" charset="0"/>
              </a:rPr>
              <a:t>executando</a:t>
            </a:r>
            <a:r>
              <a:rPr lang="en-US" sz="2300" dirty="0" smtClean="0">
                <a:solidFill>
                  <a:schemeClr val="bg1"/>
                </a:solidFill>
                <a:latin typeface="Lucida Console" charset="0"/>
              </a:rPr>
              <a:t> um script);</a:t>
            </a:r>
          </a:p>
          <a:p>
            <a:pPr marL="457200" indent="-457200">
              <a:buFontTx/>
              <a:buChar char="-"/>
            </a:pPr>
            <a:r>
              <a:rPr lang="en-US" sz="2300" dirty="0" err="1" smtClean="0">
                <a:solidFill>
                  <a:schemeClr val="bg1"/>
                </a:solidFill>
                <a:latin typeface="Lucida Console" charset="0"/>
              </a:rPr>
              <a:t>Variável</a:t>
            </a:r>
            <a:r>
              <a:rPr lang="en-US" sz="2300" dirty="0" smtClean="0">
                <a:solidFill>
                  <a:schemeClr val="bg1"/>
                </a:solidFill>
                <a:latin typeface="Lucida Console" charset="0"/>
              </a:rPr>
              <a:t> de </a:t>
            </a:r>
            <a:r>
              <a:rPr lang="en-US" sz="2300" dirty="0" err="1" smtClean="0">
                <a:solidFill>
                  <a:schemeClr val="bg1"/>
                </a:solidFill>
                <a:latin typeface="Lucida Console" charset="0"/>
              </a:rPr>
              <a:t>ambiente</a:t>
            </a:r>
            <a:r>
              <a:rPr lang="en-US" sz="23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300" dirty="0" err="1" smtClean="0">
                <a:solidFill>
                  <a:schemeClr val="bg1"/>
                </a:solidFill>
                <a:latin typeface="Lucida Console" charset="0"/>
              </a:rPr>
              <a:t>chamada</a:t>
            </a:r>
            <a:r>
              <a:rPr lang="en-US" sz="23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300" dirty="0" smtClean="0">
                <a:solidFill>
                  <a:srgbClr val="FFFF00"/>
                </a:solidFill>
                <a:latin typeface="Lucida Console" charset="0"/>
              </a:rPr>
              <a:t>PYTHONPATH;</a:t>
            </a:r>
          </a:p>
          <a:p>
            <a:pPr marL="457200" indent="-457200">
              <a:buFontTx/>
              <a:buChar char="-"/>
            </a:pPr>
            <a:r>
              <a:rPr lang="en-US" sz="2300" dirty="0" err="1" smtClean="0">
                <a:solidFill>
                  <a:schemeClr val="bg1"/>
                </a:solidFill>
                <a:latin typeface="Lucida Console" charset="0"/>
              </a:rPr>
              <a:t>Diretórios</a:t>
            </a:r>
            <a:r>
              <a:rPr lang="en-US" sz="23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300" dirty="0" err="1" smtClean="0">
                <a:solidFill>
                  <a:schemeClr val="bg1"/>
                </a:solidFill>
                <a:latin typeface="Lucida Console" charset="0"/>
              </a:rPr>
              <a:t>padrões</a:t>
            </a:r>
            <a:r>
              <a:rPr lang="en-US" sz="2300" dirty="0" smtClean="0">
                <a:solidFill>
                  <a:schemeClr val="bg1"/>
                </a:solidFill>
                <a:latin typeface="Lucida Console" charset="0"/>
              </a:rPr>
              <a:t> da </a:t>
            </a:r>
            <a:r>
              <a:rPr lang="en-US" sz="2300" dirty="0" err="1" smtClean="0">
                <a:solidFill>
                  <a:schemeClr val="bg1"/>
                </a:solidFill>
                <a:latin typeface="Lucida Console" charset="0"/>
              </a:rPr>
              <a:t>instalação</a:t>
            </a:r>
            <a:r>
              <a:rPr lang="en-US" sz="2300" dirty="0" smtClean="0">
                <a:solidFill>
                  <a:schemeClr val="bg1"/>
                </a:solidFill>
                <a:latin typeface="Lucida Console" charset="0"/>
              </a:rPr>
              <a:t> do </a:t>
            </a:r>
            <a:r>
              <a:rPr lang="en-US" sz="2300" dirty="0" err="1" smtClean="0">
                <a:solidFill>
                  <a:schemeClr val="bg1"/>
                </a:solidFill>
                <a:latin typeface="Lucida Console" charset="0"/>
              </a:rPr>
              <a:t>interpretador</a:t>
            </a:r>
            <a:r>
              <a:rPr lang="en-US" sz="2300" dirty="0" smtClean="0">
                <a:solidFill>
                  <a:schemeClr val="bg1"/>
                </a:solidFill>
                <a:latin typeface="Lucida Console" charset="0"/>
              </a:rPr>
              <a:t>;</a:t>
            </a:r>
          </a:p>
          <a:p>
            <a:pPr marL="457200" indent="-457200">
              <a:buFontTx/>
              <a:buChar char="-"/>
            </a:pPr>
            <a:endParaRPr lang="en-US" sz="2300" dirty="0" smtClean="0">
              <a:solidFill>
                <a:schemeClr val="bg1"/>
              </a:solidFill>
              <a:latin typeface="Lucida Console" charset="0"/>
            </a:endParaRPr>
          </a:p>
          <a:p>
            <a:pPr lvl="1"/>
            <a:r>
              <a:rPr lang="en-US" sz="2300" dirty="0" smtClean="0">
                <a:solidFill>
                  <a:srgbClr val="FFFF00"/>
                </a:solidFill>
                <a:latin typeface="Lucida Console" charset="0"/>
              </a:rPr>
              <a:t>import</a:t>
            </a:r>
            <a:r>
              <a:rPr lang="en-US" sz="2300" dirty="0" smtClean="0">
                <a:solidFill>
                  <a:schemeClr val="bg1"/>
                </a:solidFill>
                <a:latin typeface="Lucida Console" charset="0"/>
              </a:rPr>
              <a:t> sys; print(</a:t>
            </a:r>
            <a:r>
              <a:rPr lang="en-US" sz="2300" dirty="0" smtClean="0">
                <a:solidFill>
                  <a:srgbClr val="FFC000"/>
                </a:solidFill>
                <a:latin typeface="Lucida Console" charset="0"/>
              </a:rPr>
              <a:t>'\</a:t>
            </a:r>
            <a:r>
              <a:rPr lang="en-US" sz="2300" dirty="0" err="1">
                <a:solidFill>
                  <a:srgbClr val="FFC000"/>
                </a:solidFill>
                <a:latin typeface="Lucida Console" charset="0"/>
              </a:rPr>
              <a:t>n'</a:t>
            </a:r>
            <a:r>
              <a:rPr lang="en-US" sz="2300" dirty="0" err="1">
                <a:solidFill>
                  <a:schemeClr val="bg1"/>
                </a:solidFill>
                <a:latin typeface="Lucida Console" charset="0"/>
              </a:rPr>
              <a:t>.join</a:t>
            </a:r>
            <a:r>
              <a:rPr lang="en-US" sz="2300" dirty="0">
                <a:solidFill>
                  <a:schemeClr val="bg1"/>
                </a:solidFill>
                <a:latin typeface="Lucida Console" charset="0"/>
              </a:rPr>
              <a:t>(</a:t>
            </a:r>
            <a:r>
              <a:rPr lang="en-US" sz="2300" dirty="0" err="1">
                <a:solidFill>
                  <a:schemeClr val="bg1"/>
                </a:solidFill>
                <a:latin typeface="Lucida Console" charset="0"/>
              </a:rPr>
              <a:t>sys.path</a:t>
            </a:r>
            <a:r>
              <a:rPr lang="en-US" sz="2300" dirty="0" smtClean="0">
                <a:solidFill>
                  <a:schemeClr val="bg1"/>
                </a:solidFill>
                <a:latin typeface="Lucida Console" charset="0"/>
              </a:rPr>
              <a:t>))</a:t>
            </a:r>
          </a:p>
        </p:txBody>
      </p:sp>
    </p:spTree>
    <p:extLst>
      <p:ext uri="{BB962C8B-B14F-4D97-AF65-F5344CB8AC3E}">
        <p14:creationId xmlns:p14="http://schemas.microsoft.com/office/powerpoint/2010/main" val="1474760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88758" y="128336"/>
            <a:ext cx="38010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consolas" charset="0"/>
              </a:rPr>
              <a:t>Python – </a:t>
            </a:r>
            <a:r>
              <a:rPr lang="en-US" sz="3200" dirty="0" err="1" smtClean="0">
                <a:solidFill>
                  <a:schemeClr val="bg1"/>
                </a:solidFill>
                <a:latin typeface="consolas" charset="0"/>
              </a:rPr>
              <a:t>Pacotes</a:t>
            </a:r>
            <a:endParaRPr lang="en-US" sz="3200" dirty="0">
              <a:solidFill>
                <a:schemeClr val="bg1"/>
              </a:solidFill>
              <a:latin typeface="consolas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83136" y="1187115"/>
            <a:ext cx="11555938" cy="409073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300" dirty="0" err="1" smtClean="0">
                <a:solidFill>
                  <a:schemeClr val="bg1"/>
                </a:solidFill>
                <a:latin typeface="Lucida Console" charset="0"/>
              </a:rPr>
              <a:t>Pacotes</a:t>
            </a:r>
            <a:r>
              <a:rPr lang="en-US" sz="23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300" dirty="0" err="1" smtClean="0">
                <a:solidFill>
                  <a:schemeClr val="bg1"/>
                </a:solidFill>
                <a:latin typeface="Lucida Console" charset="0"/>
              </a:rPr>
              <a:t>são</a:t>
            </a:r>
            <a:r>
              <a:rPr lang="en-US" sz="23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300" dirty="0" err="1" smtClean="0">
                <a:solidFill>
                  <a:schemeClr val="bg1"/>
                </a:solidFill>
                <a:latin typeface="Lucida Console" charset="0"/>
              </a:rPr>
              <a:t>uma</a:t>
            </a:r>
            <a:r>
              <a:rPr lang="en-US" sz="2300" dirty="0" smtClean="0">
                <a:solidFill>
                  <a:schemeClr val="bg1"/>
                </a:solidFill>
                <a:latin typeface="Lucida Console" charset="0"/>
              </a:rPr>
              <a:t> forma de </a:t>
            </a:r>
            <a:r>
              <a:rPr lang="en-US" sz="2300" dirty="0" err="1" smtClean="0">
                <a:solidFill>
                  <a:schemeClr val="bg1"/>
                </a:solidFill>
                <a:latin typeface="Lucida Console" charset="0"/>
              </a:rPr>
              <a:t>estruturar</a:t>
            </a:r>
            <a:r>
              <a:rPr lang="en-US" sz="23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300" dirty="0" err="1" smtClean="0">
                <a:solidFill>
                  <a:schemeClr val="bg1"/>
                </a:solidFill>
                <a:latin typeface="Lucida Console" charset="0"/>
              </a:rPr>
              <a:t>os</a:t>
            </a:r>
            <a:r>
              <a:rPr lang="en-US" sz="23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300" dirty="0" err="1" smtClean="0">
                <a:solidFill>
                  <a:schemeClr val="bg1"/>
                </a:solidFill>
                <a:latin typeface="Lucida Console" charset="0"/>
              </a:rPr>
              <a:t>módulos</a:t>
            </a:r>
            <a:r>
              <a:rPr lang="en-US" sz="2300" dirty="0" smtClean="0">
                <a:solidFill>
                  <a:schemeClr val="bg1"/>
                </a:solidFill>
                <a:latin typeface="Lucida Console" charset="0"/>
              </a:rPr>
              <a:t> e </a:t>
            </a:r>
            <a:r>
              <a:rPr lang="en-US" sz="2300" dirty="0" err="1" smtClean="0">
                <a:solidFill>
                  <a:schemeClr val="bg1"/>
                </a:solidFill>
                <a:latin typeface="Lucida Console" charset="0"/>
              </a:rPr>
              <a:t>organizá-los</a:t>
            </a:r>
            <a:r>
              <a:rPr lang="en-US" sz="23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300" dirty="0" err="1" smtClean="0">
                <a:solidFill>
                  <a:schemeClr val="bg1"/>
                </a:solidFill>
                <a:latin typeface="Lucida Console" charset="0"/>
              </a:rPr>
              <a:t>em</a:t>
            </a:r>
            <a:r>
              <a:rPr lang="en-US" sz="23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300" dirty="0" smtClean="0">
                <a:solidFill>
                  <a:srgbClr val="FFFF00"/>
                </a:solidFill>
                <a:latin typeface="Lucida Console" charset="0"/>
              </a:rPr>
              <a:t>namespaces</a:t>
            </a:r>
            <a:r>
              <a:rPr lang="en-US" sz="2300" dirty="0" smtClean="0">
                <a:solidFill>
                  <a:schemeClr val="bg1"/>
                </a:solidFill>
                <a:latin typeface="Lucida Console" charset="0"/>
              </a:rPr>
              <a:t>. </a:t>
            </a:r>
            <a:r>
              <a:rPr lang="en-US" sz="2300" dirty="0" err="1" smtClean="0">
                <a:solidFill>
                  <a:schemeClr val="bg1"/>
                </a:solidFill>
                <a:latin typeface="Lucida Console" charset="0"/>
              </a:rPr>
              <a:t>Exemplo</a:t>
            </a:r>
            <a:r>
              <a:rPr lang="en-US" sz="2300" dirty="0" smtClean="0">
                <a:solidFill>
                  <a:schemeClr val="bg1"/>
                </a:solidFill>
                <a:latin typeface="Lucida Console" charset="0"/>
              </a:rPr>
              <a:t>:</a:t>
            </a:r>
          </a:p>
          <a:p>
            <a:endParaRPr lang="en-US" sz="2300" dirty="0" smtClean="0">
              <a:solidFill>
                <a:schemeClr val="bg1"/>
              </a:solidFill>
              <a:latin typeface="Lucida Console" charset="0"/>
            </a:endParaRPr>
          </a:p>
          <a:p>
            <a:pPr lvl="1"/>
            <a:r>
              <a:rPr lang="en-US" sz="2300" dirty="0" smtClean="0">
                <a:solidFill>
                  <a:srgbClr val="FFFF00"/>
                </a:solidFill>
                <a:latin typeface="Lucida Console" charset="0"/>
              </a:rPr>
              <a:t>import </a:t>
            </a:r>
            <a:r>
              <a:rPr lang="en-US" sz="2300" dirty="0" err="1" smtClean="0">
                <a:solidFill>
                  <a:schemeClr val="bg1"/>
                </a:solidFill>
                <a:latin typeface="Lucida Console" charset="0"/>
              </a:rPr>
              <a:t>pacote</a:t>
            </a:r>
            <a:r>
              <a:rPr lang="en-US" sz="2300" dirty="0" smtClean="0">
                <a:solidFill>
                  <a:schemeClr val="bg1"/>
                </a:solidFill>
                <a:latin typeface="Lucida Console" charset="0"/>
              </a:rPr>
              <a:t>               </a:t>
            </a:r>
            <a:r>
              <a:rPr lang="en-US" sz="2300" dirty="0" smtClean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# </a:t>
            </a:r>
            <a:r>
              <a:rPr lang="en-US" sz="2300" dirty="0" err="1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Importa</a:t>
            </a:r>
            <a:r>
              <a:rPr lang="en-US" sz="2300" dirty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 </a:t>
            </a:r>
            <a:r>
              <a:rPr lang="en-US" sz="2300" dirty="0" smtClean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o </a:t>
            </a:r>
            <a:r>
              <a:rPr lang="en-US" sz="2300" dirty="0" err="1" smtClean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pacote</a:t>
            </a:r>
            <a:r>
              <a:rPr lang="en-US" sz="2300" dirty="0" smtClean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 </a:t>
            </a:r>
            <a:r>
              <a:rPr lang="en-US" sz="2300" dirty="0" err="1" smtClean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inteiro</a:t>
            </a:r>
            <a:endParaRPr lang="en-US" sz="2300" dirty="0" smtClean="0">
              <a:solidFill>
                <a:schemeClr val="bg1">
                  <a:lumMod val="65000"/>
                </a:schemeClr>
              </a:solidFill>
              <a:latin typeface="Lucida Console" charset="0"/>
            </a:endParaRPr>
          </a:p>
          <a:p>
            <a:pPr lvl="1"/>
            <a:r>
              <a:rPr lang="en-US" sz="2300" dirty="0">
                <a:solidFill>
                  <a:srgbClr val="FFFF00"/>
                </a:solidFill>
                <a:latin typeface="Lucida Console" charset="0"/>
              </a:rPr>
              <a:t>import </a:t>
            </a:r>
            <a:r>
              <a:rPr lang="en-US" sz="2300" dirty="0" err="1">
                <a:solidFill>
                  <a:schemeClr val="bg1"/>
                </a:solidFill>
                <a:latin typeface="Lucida Console" charset="0"/>
              </a:rPr>
              <a:t>pacote.modulo</a:t>
            </a:r>
            <a:r>
              <a:rPr lang="en-US" sz="2300" dirty="0">
                <a:solidFill>
                  <a:schemeClr val="bg1"/>
                </a:solidFill>
                <a:latin typeface="Lucida Console" charset="0"/>
              </a:rPr>
              <a:t>        </a:t>
            </a:r>
            <a:r>
              <a:rPr lang="en-US" sz="2300" dirty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# </a:t>
            </a:r>
            <a:r>
              <a:rPr lang="en-US" sz="2300" dirty="0" err="1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Importa</a:t>
            </a:r>
            <a:r>
              <a:rPr lang="en-US" sz="2300" dirty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 o </a:t>
            </a:r>
            <a:r>
              <a:rPr lang="en-US" sz="2300" dirty="0" err="1" smtClean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módulo</a:t>
            </a:r>
            <a:endParaRPr lang="en-US" sz="2300" dirty="0" smtClean="0">
              <a:solidFill>
                <a:schemeClr val="bg1">
                  <a:lumMod val="65000"/>
                </a:schemeClr>
              </a:solidFill>
              <a:latin typeface="Lucida Console" charset="0"/>
            </a:endParaRPr>
          </a:p>
          <a:p>
            <a:pPr lvl="1"/>
            <a:r>
              <a:rPr lang="en-US" sz="2300" dirty="0">
                <a:solidFill>
                  <a:srgbClr val="FFFF00"/>
                </a:solidFill>
                <a:latin typeface="Lucida Console" charset="0"/>
              </a:rPr>
              <a:t>from </a:t>
            </a:r>
            <a:r>
              <a:rPr lang="en-US" sz="2300" dirty="0" err="1" smtClean="0">
                <a:solidFill>
                  <a:schemeClr val="bg1"/>
                </a:solidFill>
                <a:latin typeface="Lucida Console" charset="0"/>
              </a:rPr>
              <a:t>pacote</a:t>
            </a:r>
            <a:r>
              <a:rPr lang="en-US" sz="23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300" dirty="0" smtClean="0">
                <a:solidFill>
                  <a:srgbClr val="FFFF00"/>
                </a:solidFill>
                <a:latin typeface="Lucida Console" charset="0"/>
              </a:rPr>
              <a:t>import</a:t>
            </a:r>
            <a:r>
              <a:rPr lang="en-US" sz="2300" dirty="0" smtClean="0">
                <a:solidFill>
                  <a:schemeClr val="bg1"/>
                </a:solidFill>
                <a:latin typeface="Lucida Console" charset="0"/>
              </a:rPr>
              <a:t> modulo   </a:t>
            </a:r>
            <a:r>
              <a:rPr lang="en-US" sz="2300" dirty="0" smtClean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# </a:t>
            </a:r>
            <a:r>
              <a:rPr lang="en-US" sz="2300" dirty="0" err="1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Importa</a:t>
            </a:r>
            <a:r>
              <a:rPr lang="en-US" sz="2300" dirty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 </a:t>
            </a:r>
            <a:r>
              <a:rPr lang="en-US" sz="2300" dirty="0" smtClean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o </a:t>
            </a:r>
            <a:r>
              <a:rPr lang="en-US" sz="2300" dirty="0" err="1" smtClean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módulo</a:t>
            </a:r>
            <a:endParaRPr lang="en-US" sz="2300" dirty="0">
              <a:solidFill>
                <a:schemeClr val="bg1">
                  <a:lumMod val="65000"/>
                </a:schemeClr>
              </a:solidFill>
              <a:latin typeface="Lucida Console" charset="0"/>
            </a:endParaRPr>
          </a:p>
          <a:p>
            <a:pPr lvl="1"/>
            <a:endParaRPr lang="en-US" sz="2300" dirty="0" smtClean="0">
              <a:solidFill>
                <a:srgbClr val="FFFF00"/>
              </a:solidFill>
              <a:latin typeface="Lucida Console" charset="0"/>
            </a:endParaRPr>
          </a:p>
          <a:p>
            <a:pPr lvl="1"/>
            <a:r>
              <a:rPr lang="en-US" sz="2300" dirty="0" smtClean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# </a:t>
            </a:r>
            <a:r>
              <a:rPr lang="en-US" sz="2300" dirty="0" err="1" smtClean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Importa</a:t>
            </a:r>
            <a:r>
              <a:rPr lang="en-US" sz="2300" dirty="0" smtClean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 </a:t>
            </a:r>
            <a:r>
              <a:rPr lang="en-US" sz="2300" dirty="0" err="1" smtClean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todas</a:t>
            </a:r>
            <a:r>
              <a:rPr lang="en-US" sz="2300" dirty="0" smtClean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 </a:t>
            </a:r>
            <a:r>
              <a:rPr lang="en-US" sz="2300" dirty="0" err="1" smtClean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definições</a:t>
            </a:r>
            <a:r>
              <a:rPr lang="en-US" sz="2300" dirty="0" smtClean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/</a:t>
            </a:r>
            <a:r>
              <a:rPr lang="en-US" sz="2300" dirty="0" err="1" smtClean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declarações</a:t>
            </a:r>
            <a:r>
              <a:rPr lang="en-US" sz="2300" dirty="0" smtClean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 </a:t>
            </a:r>
            <a:r>
              <a:rPr lang="en-US" sz="2300" dirty="0" err="1" smtClean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contidas</a:t>
            </a:r>
            <a:r>
              <a:rPr lang="en-US" sz="2300" dirty="0" smtClean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 no </a:t>
            </a:r>
            <a:r>
              <a:rPr lang="en-US" sz="2300" dirty="0" err="1" smtClean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módulo</a:t>
            </a:r>
            <a:endParaRPr lang="en-US" sz="2300" dirty="0" smtClean="0">
              <a:solidFill>
                <a:srgbClr val="FFFF00"/>
              </a:solidFill>
              <a:latin typeface="Lucida Console" charset="0"/>
            </a:endParaRPr>
          </a:p>
          <a:p>
            <a:pPr lvl="1"/>
            <a:r>
              <a:rPr lang="en-US" sz="2300" dirty="0" smtClean="0">
                <a:solidFill>
                  <a:srgbClr val="FFFF00"/>
                </a:solidFill>
                <a:latin typeface="Lucida Console" charset="0"/>
              </a:rPr>
              <a:t>from </a:t>
            </a:r>
            <a:r>
              <a:rPr lang="en-US" sz="2300" dirty="0" err="1" smtClean="0">
                <a:solidFill>
                  <a:schemeClr val="bg1"/>
                </a:solidFill>
                <a:latin typeface="Lucida Console" charset="0"/>
              </a:rPr>
              <a:t>pacote.modulo</a:t>
            </a:r>
            <a:r>
              <a:rPr lang="en-US" sz="23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300" dirty="0">
                <a:solidFill>
                  <a:srgbClr val="FFFF00"/>
                </a:solidFill>
                <a:latin typeface="Lucida Console" charset="0"/>
              </a:rPr>
              <a:t>import</a:t>
            </a:r>
            <a:r>
              <a:rPr lang="en-US" sz="2300" dirty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300" dirty="0" smtClean="0">
                <a:solidFill>
                  <a:schemeClr val="bg1"/>
                </a:solidFill>
                <a:latin typeface="Lucida Console" charset="0"/>
              </a:rPr>
              <a:t>* </a:t>
            </a:r>
            <a:r>
              <a:rPr lang="en-US" sz="2300" dirty="0" smtClean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# Evite, </a:t>
            </a:r>
            <a:r>
              <a:rPr lang="en-US" sz="2300" dirty="0" err="1" smtClean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pois</a:t>
            </a:r>
            <a:r>
              <a:rPr lang="en-US" sz="2300" dirty="0" smtClean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 POLUI o namespace!</a:t>
            </a:r>
          </a:p>
          <a:p>
            <a:pPr lvl="1"/>
            <a:endParaRPr lang="en-US" sz="2300" dirty="0" smtClean="0">
              <a:solidFill>
                <a:schemeClr val="bg1"/>
              </a:solidFill>
              <a:latin typeface="Lucida Console" charset="0"/>
            </a:endParaRPr>
          </a:p>
          <a:p>
            <a:pPr lvl="1"/>
            <a:r>
              <a:rPr lang="en-US" sz="2300" dirty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# </a:t>
            </a:r>
            <a:r>
              <a:rPr lang="en-US" sz="2300" dirty="0" err="1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Importa</a:t>
            </a:r>
            <a:r>
              <a:rPr lang="en-US" sz="2300" dirty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 </a:t>
            </a:r>
            <a:r>
              <a:rPr lang="en-US" sz="2300" dirty="0" err="1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só</a:t>
            </a:r>
            <a:r>
              <a:rPr lang="en-US" sz="2300" dirty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 a </a:t>
            </a:r>
            <a:r>
              <a:rPr lang="en-US" sz="2300" dirty="0" err="1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definição</a:t>
            </a:r>
            <a:r>
              <a:rPr lang="en-US" sz="2300" dirty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 </a:t>
            </a:r>
            <a:r>
              <a:rPr lang="en-US" sz="2300" dirty="0" err="1" smtClean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contida</a:t>
            </a:r>
            <a:r>
              <a:rPr lang="en-US" sz="2300" dirty="0" smtClean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 no </a:t>
            </a:r>
            <a:r>
              <a:rPr lang="en-US" sz="2300" dirty="0" err="1" smtClean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módulo</a:t>
            </a:r>
            <a:endParaRPr lang="en-US" sz="2300" dirty="0" smtClean="0">
              <a:solidFill>
                <a:srgbClr val="FFFF00"/>
              </a:solidFill>
              <a:latin typeface="Lucida Console" charset="0"/>
            </a:endParaRPr>
          </a:p>
          <a:p>
            <a:pPr lvl="1"/>
            <a:r>
              <a:rPr lang="en-US" sz="2300" dirty="0" smtClean="0">
                <a:solidFill>
                  <a:srgbClr val="FFFF00"/>
                </a:solidFill>
                <a:latin typeface="Lucida Console" charset="0"/>
              </a:rPr>
              <a:t>from </a:t>
            </a:r>
            <a:r>
              <a:rPr lang="en-US" sz="2300" dirty="0" err="1" smtClean="0">
                <a:solidFill>
                  <a:schemeClr val="bg1"/>
                </a:solidFill>
                <a:latin typeface="Lucida Console" charset="0"/>
              </a:rPr>
              <a:t>pacote.modulo</a:t>
            </a:r>
            <a:r>
              <a:rPr lang="en-US" sz="23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300" dirty="0" smtClean="0">
                <a:solidFill>
                  <a:srgbClr val="FFFF00"/>
                </a:solidFill>
                <a:latin typeface="Lucida Console" charset="0"/>
              </a:rPr>
              <a:t>import</a:t>
            </a:r>
            <a:r>
              <a:rPr lang="en-US" sz="23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300" dirty="0" err="1" smtClean="0">
                <a:solidFill>
                  <a:schemeClr val="bg1"/>
                </a:solidFill>
                <a:latin typeface="Lucida Console" charset="0"/>
              </a:rPr>
              <a:t>definicao</a:t>
            </a:r>
            <a:endParaRPr lang="en-US" sz="2300" dirty="0">
              <a:solidFill>
                <a:schemeClr val="bg1"/>
              </a:solidFill>
              <a:latin typeface="Lucida Console" charset="0"/>
            </a:endParaRPr>
          </a:p>
          <a:p>
            <a:pPr lvl="1"/>
            <a:endParaRPr lang="en-US" sz="2300" dirty="0" smtClean="0">
              <a:solidFill>
                <a:srgbClr val="FFFF00"/>
              </a:solidFill>
              <a:latin typeface="Lucida Consol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318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88758" y="128336"/>
            <a:ext cx="47051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consolas" charset="0"/>
              </a:rPr>
              <a:t>Python – </a:t>
            </a:r>
            <a:r>
              <a:rPr lang="en-US" sz="3200" dirty="0" err="1" smtClean="0">
                <a:solidFill>
                  <a:schemeClr val="bg1"/>
                </a:solidFill>
                <a:latin typeface="consolas" charset="0"/>
              </a:rPr>
              <a:t>Comentários</a:t>
            </a:r>
            <a:endParaRPr lang="en-US" sz="3200" dirty="0">
              <a:solidFill>
                <a:schemeClr val="bg1"/>
              </a:solidFill>
              <a:latin typeface="consolas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83136" y="1187115"/>
            <a:ext cx="11555938" cy="409073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lvl="1"/>
            <a:r>
              <a:rPr lang="en-US" sz="2600" dirty="0">
                <a:solidFill>
                  <a:schemeClr val="bg1"/>
                </a:solidFill>
                <a:latin typeface="Lucida Console" charset="0"/>
              </a:rPr>
              <a:t>#!/</a:t>
            </a:r>
            <a:r>
              <a:rPr lang="en-US" sz="2600" dirty="0" err="1">
                <a:solidFill>
                  <a:schemeClr val="bg1"/>
                </a:solidFill>
                <a:latin typeface="Lucida Console" charset="0"/>
              </a:rPr>
              <a:t>usr</a:t>
            </a:r>
            <a:r>
              <a:rPr lang="en-US" sz="2600" dirty="0">
                <a:solidFill>
                  <a:schemeClr val="bg1"/>
                </a:solidFill>
                <a:latin typeface="Lucida Console" charset="0"/>
              </a:rPr>
              <a:t>/bin/</a:t>
            </a:r>
            <a:r>
              <a:rPr lang="en-US" sz="2600" dirty="0" err="1">
                <a:solidFill>
                  <a:schemeClr val="bg1"/>
                </a:solidFill>
                <a:latin typeface="Lucida Console" charset="0"/>
              </a:rPr>
              <a:t>env</a:t>
            </a:r>
            <a:r>
              <a:rPr lang="en-US" sz="2600" dirty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600" dirty="0" smtClean="0">
                <a:solidFill>
                  <a:schemeClr val="bg1"/>
                </a:solidFill>
                <a:latin typeface="Lucida Console" charset="0"/>
              </a:rPr>
              <a:t>python3</a:t>
            </a:r>
          </a:p>
          <a:p>
            <a:pPr lvl="1"/>
            <a:endParaRPr lang="en-US" sz="2600" dirty="0" smtClean="0">
              <a:solidFill>
                <a:schemeClr val="bg1"/>
              </a:solidFill>
              <a:latin typeface="Lucida Console" charset="0"/>
            </a:endParaRPr>
          </a:p>
          <a:p>
            <a:pPr lvl="1"/>
            <a:r>
              <a:rPr lang="en-US" sz="2600" dirty="0" smtClean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# </a:t>
            </a:r>
            <a:r>
              <a:rPr lang="en-US" sz="2600" dirty="0" err="1" smtClean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Comentário</a:t>
            </a:r>
            <a:endParaRPr lang="en-US" sz="2600" dirty="0">
              <a:solidFill>
                <a:schemeClr val="bg1">
                  <a:lumMod val="65000"/>
                </a:schemeClr>
              </a:solidFill>
              <a:latin typeface="Lucida Console" charset="0"/>
            </a:endParaRPr>
          </a:p>
          <a:p>
            <a:pPr lvl="1"/>
            <a:r>
              <a:rPr lang="en-US" sz="2600" dirty="0" smtClean="0">
                <a:solidFill>
                  <a:schemeClr val="bg1"/>
                </a:solidFill>
                <a:latin typeface="Lucida Console" charset="0"/>
              </a:rPr>
              <a:t>print</a:t>
            </a:r>
            <a:r>
              <a:rPr lang="en-US" sz="2600" dirty="0">
                <a:solidFill>
                  <a:schemeClr val="bg1"/>
                </a:solidFill>
                <a:latin typeface="Lucida Console" charset="0"/>
              </a:rPr>
              <a:t>(</a:t>
            </a:r>
            <a:r>
              <a:rPr lang="en-US" sz="2600" dirty="0" smtClean="0">
                <a:solidFill>
                  <a:srgbClr val="FFC000"/>
                </a:solidFill>
                <a:latin typeface="Lucida Console" charset="0"/>
              </a:rPr>
              <a:t>'</a:t>
            </a:r>
            <a:r>
              <a:rPr lang="en-US" sz="2600" dirty="0" err="1" smtClean="0">
                <a:solidFill>
                  <a:srgbClr val="FFC000"/>
                </a:solidFill>
                <a:latin typeface="Lucida Console" charset="0"/>
              </a:rPr>
              <a:t>Olá</a:t>
            </a:r>
            <a:r>
              <a:rPr lang="en-US" sz="2600" dirty="0" smtClean="0">
                <a:solidFill>
                  <a:srgbClr val="FFC000"/>
                </a:solidFill>
                <a:latin typeface="Lucida Console" charset="0"/>
              </a:rPr>
              <a:t> </a:t>
            </a:r>
            <a:r>
              <a:rPr lang="en-US" sz="2600" dirty="0" err="1" smtClean="0">
                <a:solidFill>
                  <a:srgbClr val="FFC000"/>
                </a:solidFill>
                <a:latin typeface="Lucida Console" charset="0"/>
              </a:rPr>
              <a:t>mundo</a:t>
            </a:r>
            <a:r>
              <a:rPr lang="en-US" sz="2600" dirty="0" smtClean="0">
                <a:solidFill>
                  <a:srgbClr val="FFC000"/>
                </a:solidFill>
                <a:latin typeface="Lucida Console" charset="0"/>
              </a:rPr>
              <a:t>!'</a:t>
            </a:r>
            <a:r>
              <a:rPr lang="en-US" sz="2600" dirty="0" smtClean="0">
                <a:solidFill>
                  <a:schemeClr val="bg1"/>
                </a:solidFill>
                <a:latin typeface="Lucida Console" charset="0"/>
              </a:rPr>
              <a:t>)</a:t>
            </a:r>
          </a:p>
          <a:p>
            <a:pPr lvl="1"/>
            <a:endParaRPr lang="en-US" sz="2600" dirty="0">
              <a:solidFill>
                <a:schemeClr val="bg1"/>
              </a:solidFill>
              <a:latin typeface="Lucida Console" charset="0"/>
            </a:endParaRPr>
          </a:p>
          <a:p>
            <a:pPr lvl="1"/>
            <a:r>
              <a:rPr lang="en-US" sz="2600" dirty="0" smtClean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""" </a:t>
            </a:r>
            <a:r>
              <a:rPr lang="en-US" sz="2600" dirty="0" smtClean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Outro</a:t>
            </a:r>
            <a:endParaRPr lang="en-US" sz="2600" dirty="0" smtClean="0">
              <a:solidFill>
                <a:schemeClr val="bg1">
                  <a:lumMod val="65000"/>
                </a:schemeClr>
              </a:solidFill>
              <a:latin typeface="Lucida Console" charset="0"/>
            </a:endParaRPr>
          </a:p>
          <a:p>
            <a:pPr lvl="1"/>
            <a:r>
              <a:rPr lang="en-US" sz="2600" dirty="0" err="1" smtClean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comentário</a:t>
            </a:r>
            <a:endParaRPr lang="en-US" sz="2600" dirty="0" smtClean="0">
              <a:solidFill>
                <a:schemeClr val="bg1">
                  <a:lumMod val="65000"/>
                </a:schemeClr>
              </a:solidFill>
              <a:latin typeface="Lucida Console" charset="0"/>
            </a:endParaRPr>
          </a:p>
          <a:p>
            <a:pPr lvl="1"/>
            <a:r>
              <a:rPr lang="en-US" sz="2600" dirty="0" smtClean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""”</a:t>
            </a:r>
          </a:p>
          <a:p>
            <a:pPr lvl="1"/>
            <a:endParaRPr lang="en-US" sz="2600" dirty="0">
              <a:solidFill>
                <a:schemeClr val="bg1">
                  <a:lumMod val="65000"/>
                </a:schemeClr>
              </a:solidFill>
              <a:latin typeface="Lucida Console" charset="0"/>
            </a:endParaRPr>
          </a:p>
          <a:p>
            <a:pPr lvl="1"/>
            <a:r>
              <a:rPr lang="en-US" sz="2600" dirty="0" smtClean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''</a:t>
            </a:r>
            <a:r>
              <a:rPr lang="en-US" sz="2600" dirty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'</a:t>
            </a:r>
            <a:r>
              <a:rPr lang="en-US" sz="2600" dirty="0" smtClean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 </a:t>
            </a:r>
            <a:r>
              <a:rPr lang="en-US" sz="2600" dirty="0" err="1" smtClean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Mais</a:t>
            </a:r>
            <a:r>
              <a:rPr lang="en-US" sz="2600" dirty="0" smtClean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 um </a:t>
            </a:r>
            <a:r>
              <a:rPr lang="en-US" sz="2600" dirty="0" err="1" smtClean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comentário</a:t>
            </a:r>
            <a:r>
              <a:rPr lang="en-US" sz="2600" dirty="0" smtClean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 '''</a:t>
            </a:r>
            <a:endParaRPr lang="en-US" sz="2600" dirty="0" smtClean="0">
              <a:solidFill>
                <a:schemeClr val="bg1">
                  <a:lumMod val="65000"/>
                </a:schemeClr>
              </a:solidFill>
              <a:latin typeface="Lucida Consol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834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88758" y="128336"/>
            <a:ext cx="38010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consolas" charset="0"/>
              </a:rPr>
              <a:t>Python – </a:t>
            </a:r>
            <a:r>
              <a:rPr lang="en-US" sz="3200" dirty="0" err="1" smtClean="0">
                <a:solidFill>
                  <a:schemeClr val="bg1"/>
                </a:solidFill>
                <a:latin typeface="consolas" charset="0"/>
              </a:rPr>
              <a:t>Pacotes</a:t>
            </a:r>
            <a:endParaRPr lang="en-US" sz="3200" dirty="0">
              <a:solidFill>
                <a:schemeClr val="bg1"/>
              </a:solidFill>
              <a:latin typeface="consolas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83136" y="1187115"/>
            <a:ext cx="11555938" cy="409073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300" dirty="0">
                <a:solidFill>
                  <a:schemeClr val="bg1"/>
                </a:solidFill>
                <a:latin typeface="Lucida Console" charset="0"/>
              </a:rPr>
              <a:t>O </a:t>
            </a:r>
            <a:r>
              <a:rPr lang="en-US" sz="2300" dirty="0" err="1" smtClean="0">
                <a:solidFill>
                  <a:schemeClr val="bg1"/>
                </a:solidFill>
                <a:latin typeface="Lucida Console" charset="0"/>
              </a:rPr>
              <a:t>nome</a:t>
            </a:r>
            <a:r>
              <a:rPr lang="en-US" sz="2300" dirty="0" smtClean="0">
                <a:solidFill>
                  <a:schemeClr val="bg1"/>
                </a:solidFill>
                <a:latin typeface="Lucida Console" charset="0"/>
              </a:rPr>
              <a:t> de </a:t>
            </a:r>
            <a:r>
              <a:rPr lang="en-US" sz="2300" dirty="0" err="1" smtClean="0">
                <a:solidFill>
                  <a:schemeClr val="bg1"/>
                </a:solidFill>
                <a:latin typeface="Lucida Console" charset="0"/>
              </a:rPr>
              <a:t>módulo</a:t>
            </a:r>
            <a:r>
              <a:rPr lang="en-US" sz="23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300" dirty="0" smtClean="0">
                <a:solidFill>
                  <a:srgbClr val="FFFF00"/>
                </a:solidFill>
                <a:latin typeface="Lucida Console" charset="0"/>
              </a:rPr>
              <a:t>A.B </a:t>
            </a:r>
            <a:r>
              <a:rPr lang="en-US" sz="2300" dirty="0" err="1">
                <a:solidFill>
                  <a:schemeClr val="bg1"/>
                </a:solidFill>
                <a:latin typeface="Lucida Console" charset="0"/>
              </a:rPr>
              <a:t>indica</a:t>
            </a:r>
            <a:r>
              <a:rPr lang="en-US" sz="2300" dirty="0">
                <a:solidFill>
                  <a:schemeClr val="bg1"/>
                </a:solidFill>
                <a:latin typeface="Lucida Console" charset="0"/>
              </a:rPr>
              <a:t> um sub-</a:t>
            </a:r>
            <a:r>
              <a:rPr lang="en-US" sz="2300" dirty="0" err="1">
                <a:solidFill>
                  <a:schemeClr val="bg1"/>
                </a:solidFill>
                <a:latin typeface="Lucida Console" charset="0"/>
              </a:rPr>
              <a:t>módulo</a:t>
            </a:r>
            <a:r>
              <a:rPr lang="en-US" sz="2300" dirty="0">
                <a:solidFill>
                  <a:schemeClr val="bg1"/>
                </a:solidFill>
                <a:latin typeface="Lucida Console" charset="0"/>
              </a:rPr>
              <a:t> com </a:t>
            </a:r>
            <a:r>
              <a:rPr lang="en-US" sz="2300" dirty="0" err="1">
                <a:solidFill>
                  <a:schemeClr val="bg1"/>
                </a:solidFill>
                <a:latin typeface="Lucida Console" charset="0"/>
              </a:rPr>
              <a:t>nome</a:t>
            </a:r>
            <a:r>
              <a:rPr lang="en-US" sz="2300" dirty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300" dirty="0">
                <a:solidFill>
                  <a:srgbClr val="FFFF00"/>
                </a:solidFill>
                <a:latin typeface="Lucida Console" charset="0"/>
              </a:rPr>
              <a:t>B</a:t>
            </a:r>
            <a:r>
              <a:rPr lang="en-US" sz="2300" dirty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300" dirty="0" err="1">
                <a:solidFill>
                  <a:schemeClr val="bg1"/>
                </a:solidFill>
                <a:latin typeface="Lucida Console" charset="0"/>
              </a:rPr>
              <a:t>contido</a:t>
            </a:r>
            <a:r>
              <a:rPr lang="en-US" sz="2300" dirty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300" dirty="0" err="1">
                <a:solidFill>
                  <a:schemeClr val="bg1"/>
                </a:solidFill>
                <a:latin typeface="Lucida Console" charset="0"/>
              </a:rPr>
              <a:t>dentro</a:t>
            </a:r>
            <a:r>
              <a:rPr lang="en-US" sz="2300" dirty="0">
                <a:solidFill>
                  <a:schemeClr val="bg1"/>
                </a:solidFill>
                <a:latin typeface="Lucida Console" charset="0"/>
              </a:rPr>
              <a:t> do </a:t>
            </a:r>
            <a:r>
              <a:rPr lang="en-US" sz="2300" dirty="0" err="1">
                <a:solidFill>
                  <a:schemeClr val="bg1"/>
                </a:solidFill>
                <a:latin typeface="Lucida Console" charset="0"/>
              </a:rPr>
              <a:t>pacote</a:t>
            </a:r>
            <a:r>
              <a:rPr lang="en-US" sz="2300" dirty="0">
                <a:solidFill>
                  <a:schemeClr val="bg1"/>
                </a:solidFill>
                <a:latin typeface="Lucida Console" charset="0"/>
              </a:rPr>
              <a:t> com </a:t>
            </a:r>
            <a:r>
              <a:rPr lang="en-US" sz="2300" dirty="0" err="1">
                <a:solidFill>
                  <a:schemeClr val="bg1"/>
                </a:solidFill>
                <a:latin typeface="Lucida Console" charset="0"/>
              </a:rPr>
              <a:t>nome</a:t>
            </a:r>
            <a:r>
              <a:rPr lang="en-US" sz="2300" dirty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300" dirty="0" smtClean="0">
                <a:solidFill>
                  <a:srgbClr val="FFFF00"/>
                </a:solidFill>
                <a:latin typeface="Lucida Console" charset="0"/>
              </a:rPr>
              <a:t>A</a:t>
            </a:r>
            <a:r>
              <a:rPr lang="en-US" sz="2300" dirty="0" smtClean="0">
                <a:solidFill>
                  <a:schemeClr val="bg1"/>
                </a:solidFill>
                <a:latin typeface="Lucida Console" charset="0"/>
              </a:rPr>
              <a:t>. </a:t>
            </a:r>
            <a:r>
              <a:rPr lang="en-US" sz="2300" dirty="0" err="1" smtClean="0">
                <a:solidFill>
                  <a:schemeClr val="bg1"/>
                </a:solidFill>
                <a:latin typeface="Lucida Console" charset="0"/>
              </a:rPr>
              <a:t>Exemplo</a:t>
            </a:r>
            <a:r>
              <a:rPr lang="en-US" sz="2300" dirty="0" smtClean="0">
                <a:solidFill>
                  <a:schemeClr val="bg1"/>
                </a:solidFill>
                <a:latin typeface="Lucida Console" charset="0"/>
              </a:rPr>
              <a:t>:</a:t>
            </a:r>
            <a:endParaRPr lang="en-US" sz="2300" dirty="0">
              <a:solidFill>
                <a:schemeClr val="bg1"/>
              </a:solidFill>
              <a:latin typeface="Lucida Console" charset="0"/>
            </a:endParaRPr>
          </a:p>
          <a:p>
            <a:endParaRPr lang="en-US" sz="2300" dirty="0" smtClean="0">
              <a:solidFill>
                <a:schemeClr val="bg1"/>
              </a:solidFill>
              <a:latin typeface="Lucida Console" charset="0"/>
            </a:endParaRPr>
          </a:p>
          <a:p>
            <a:pPr lvl="1"/>
            <a:r>
              <a:rPr lang="en-US" sz="2300" dirty="0" err="1" smtClean="0">
                <a:solidFill>
                  <a:schemeClr val="bg1"/>
                </a:solidFill>
                <a:latin typeface="Lucida Console" charset="0"/>
              </a:rPr>
              <a:t>src</a:t>
            </a:r>
            <a:r>
              <a:rPr lang="en-US" sz="2300" dirty="0" smtClean="0">
                <a:solidFill>
                  <a:schemeClr val="bg1"/>
                </a:solidFill>
                <a:latin typeface="Lucida Console" charset="0"/>
              </a:rPr>
              <a:t>/</a:t>
            </a:r>
          </a:p>
          <a:p>
            <a:pPr lvl="1"/>
            <a:r>
              <a:rPr lang="en-US" sz="2300" dirty="0" smtClean="0">
                <a:solidFill>
                  <a:schemeClr val="bg1"/>
                </a:solidFill>
                <a:latin typeface="Lucida Console" charset="0"/>
              </a:rPr>
              <a:t> |-- </a:t>
            </a:r>
            <a:r>
              <a:rPr lang="en-US" sz="2300" dirty="0" err="1" smtClean="0">
                <a:solidFill>
                  <a:schemeClr val="accent2"/>
                </a:solidFill>
                <a:latin typeface="Lucida Console" charset="0"/>
              </a:rPr>
              <a:t>main.py</a:t>
            </a:r>
            <a:r>
              <a:rPr lang="en-US" sz="2300" dirty="0" smtClean="0">
                <a:solidFill>
                  <a:schemeClr val="accent2"/>
                </a:solidFill>
                <a:latin typeface="Lucida Console" charset="0"/>
              </a:rPr>
              <a:t>          </a:t>
            </a:r>
            <a:r>
              <a:rPr lang="en-US" sz="2300" dirty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# </a:t>
            </a:r>
            <a:r>
              <a:rPr lang="en-US" sz="2300" dirty="0" err="1" smtClean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Módulo</a:t>
            </a:r>
            <a:r>
              <a:rPr lang="en-US" sz="2300" dirty="0" smtClean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 main</a:t>
            </a:r>
            <a:endParaRPr lang="en-US" sz="2300" dirty="0" smtClean="0">
              <a:solidFill>
                <a:schemeClr val="accent2"/>
              </a:solidFill>
              <a:latin typeface="Lucida Console" charset="0"/>
            </a:endParaRPr>
          </a:p>
          <a:p>
            <a:pPr lvl="1"/>
            <a:r>
              <a:rPr lang="en-US" sz="2300" dirty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300" dirty="0" smtClean="0">
                <a:solidFill>
                  <a:schemeClr val="bg1"/>
                </a:solidFill>
                <a:latin typeface="Lucida Console" charset="0"/>
              </a:rPr>
              <a:t>|-- </a:t>
            </a:r>
            <a:r>
              <a:rPr lang="en-US" sz="2300" dirty="0" smtClean="0">
                <a:solidFill>
                  <a:schemeClr val="accent2"/>
                </a:solidFill>
                <a:latin typeface="Lucida Console" charset="0"/>
              </a:rPr>
              <a:t>A</a:t>
            </a:r>
            <a:r>
              <a:rPr lang="en-US" sz="2300" dirty="0">
                <a:solidFill>
                  <a:schemeClr val="accent2"/>
                </a:solidFill>
                <a:latin typeface="Lucida Console" charset="0"/>
              </a:rPr>
              <a:t>/</a:t>
            </a:r>
            <a:r>
              <a:rPr lang="en-US" sz="2300" dirty="0">
                <a:solidFill>
                  <a:schemeClr val="bg1"/>
                </a:solidFill>
                <a:latin typeface="Lucida Console" charset="0"/>
              </a:rPr>
              <a:t>               </a:t>
            </a:r>
            <a:r>
              <a:rPr lang="en-US" sz="2300" dirty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# </a:t>
            </a:r>
            <a:r>
              <a:rPr lang="en-US" sz="2300" dirty="0" err="1" smtClean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Pacote</a:t>
            </a:r>
            <a:r>
              <a:rPr lang="en-US" sz="2300" dirty="0" smtClean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 A</a:t>
            </a:r>
            <a:endParaRPr lang="en-US" sz="2300" dirty="0">
              <a:solidFill>
                <a:schemeClr val="bg1">
                  <a:lumMod val="65000"/>
                </a:schemeClr>
              </a:solidFill>
              <a:latin typeface="Lucida Console" charset="0"/>
            </a:endParaRPr>
          </a:p>
          <a:p>
            <a:pPr lvl="1"/>
            <a:r>
              <a:rPr lang="en-US" sz="2300" dirty="0" smtClean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     </a:t>
            </a:r>
            <a:r>
              <a:rPr lang="en-US" sz="2300" dirty="0" smtClean="0">
                <a:solidFill>
                  <a:schemeClr val="bg1"/>
                </a:solidFill>
                <a:latin typeface="Lucida Console" charset="0"/>
              </a:rPr>
              <a:t>|-- </a:t>
            </a:r>
            <a:r>
              <a:rPr lang="en-US" sz="2300" dirty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__</a:t>
            </a:r>
            <a:r>
              <a:rPr lang="en-US" sz="2300" dirty="0" err="1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init</a:t>
            </a:r>
            <a:r>
              <a:rPr lang="en-US" sz="2300" dirty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__.</a:t>
            </a:r>
            <a:r>
              <a:rPr lang="en-US" sz="2300" dirty="0" err="1" smtClean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py</a:t>
            </a:r>
            <a:r>
              <a:rPr lang="en-US" sz="2300" dirty="0" smtClean="0">
                <a:solidFill>
                  <a:schemeClr val="accent2"/>
                </a:solidFill>
                <a:latin typeface="Lucida Console" charset="0"/>
              </a:rPr>
              <a:t>  </a:t>
            </a:r>
            <a:r>
              <a:rPr lang="en-US" sz="2300" dirty="0" smtClean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# </a:t>
            </a:r>
            <a:r>
              <a:rPr lang="en-US" sz="2300" dirty="0" err="1" smtClean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Veremos</a:t>
            </a:r>
            <a:r>
              <a:rPr lang="en-US" sz="2300" dirty="0" smtClean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 a </a:t>
            </a:r>
            <a:r>
              <a:rPr lang="en-US" sz="2300" dirty="0" err="1" smtClean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seguir</a:t>
            </a:r>
            <a:endParaRPr lang="en-US" sz="2300" dirty="0" smtClean="0">
              <a:solidFill>
                <a:schemeClr val="bg1">
                  <a:lumMod val="65000"/>
                </a:schemeClr>
              </a:solidFill>
              <a:latin typeface="Lucida Console" charset="0"/>
            </a:endParaRPr>
          </a:p>
          <a:p>
            <a:pPr lvl="1"/>
            <a:r>
              <a:rPr lang="en-US" sz="2300" dirty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 </a:t>
            </a:r>
            <a:r>
              <a:rPr lang="en-US" sz="2300" dirty="0" smtClean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    </a:t>
            </a:r>
            <a:r>
              <a:rPr lang="en-US" sz="2300" dirty="0">
                <a:solidFill>
                  <a:schemeClr val="bg1"/>
                </a:solidFill>
                <a:latin typeface="Lucida Console" charset="0"/>
              </a:rPr>
              <a:t>|</a:t>
            </a:r>
            <a:r>
              <a:rPr lang="en-US" sz="2300" dirty="0" smtClean="0">
                <a:solidFill>
                  <a:schemeClr val="bg1"/>
                </a:solidFill>
                <a:latin typeface="Lucida Console" charset="0"/>
              </a:rPr>
              <a:t>-- </a:t>
            </a:r>
            <a:r>
              <a:rPr lang="en-US" sz="2300" dirty="0" err="1">
                <a:solidFill>
                  <a:schemeClr val="accent2"/>
                </a:solidFill>
                <a:latin typeface="Lucida Console" charset="0"/>
              </a:rPr>
              <a:t>B.py</a:t>
            </a:r>
            <a:r>
              <a:rPr lang="en-US" sz="2300" dirty="0">
                <a:solidFill>
                  <a:schemeClr val="bg1"/>
                </a:solidFill>
                <a:latin typeface="Lucida Console" charset="0"/>
              </a:rPr>
              <a:t>        </a:t>
            </a:r>
            <a:r>
              <a:rPr lang="en-US" sz="23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300" dirty="0" smtClean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# Sub-</a:t>
            </a:r>
            <a:r>
              <a:rPr lang="en-US" sz="2300" dirty="0" err="1" smtClean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módulo</a:t>
            </a:r>
            <a:r>
              <a:rPr lang="en-US" sz="2300" dirty="0" smtClean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 B</a:t>
            </a:r>
          </a:p>
          <a:p>
            <a:endParaRPr lang="en-US" sz="2300" dirty="0">
              <a:solidFill>
                <a:schemeClr val="bg1"/>
              </a:solidFill>
              <a:latin typeface="Lucida Console" charset="0"/>
            </a:endParaRPr>
          </a:p>
          <a:p>
            <a:pPr lvl="1"/>
            <a:endParaRPr lang="en-US" sz="2300" dirty="0" smtClean="0">
              <a:solidFill>
                <a:srgbClr val="FFFF00"/>
              </a:solidFill>
              <a:latin typeface="Lucida Console" charset="0"/>
            </a:endParaRPr>
          </a:p>
          <a:p>
            <a:pPr lvl="1"/>
            <a:r>
              <a:rPr lang="en-US" sz="2300" dirty="0" smtClean="0">
                <a:solidFill>
                  <a:srgbClr val="FFFF00"/>
                </a:solidFill>
                <a:latin typeface="Lucida Console" charset="0"/>
              </a:rPr>
              <a:t>import A.B </a:t>
            </a:r>
            <a:r>
              <a:rPr lang="en-US" sz="2300" dirty="0" smtClean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# </a:t>
            </a:r>
            <a:r>
              <a:rPr lang="en-US" sz="2300" dirty="0" err="1" smtClean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Importando</a:t>
            </a:r>
            <a:r>
              <a:rPr lang="en-US" sz="2300" dirty="0" smtClean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 </a:t>
            </a:r>
            <a:r>
              <a:rPr lang="en-US" sz="2300" dirty="0" err="1" smtClean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B.py</a:t>
            </a:r>
            <a:r>
              <a:rPr lang="en-US" sz="2300" dirty="0" smtClean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 a </a:t>
            </a:r>
            <a:r>
              <a:rPr lang="en-US" sz="2300" dirty="0" err="1" smtClean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partir</a:t>
            </a:r>
            <a:r>
              <a:rPr lang="en-US" sz="2300" dirty="0" smtClean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 de </a:t>
            </a:r>
            <a:r>
              <a:rPr lang="en-US" sz="2300" dirty="0" err="1" smtClean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main.py</a:t>
            </a:r>
            <a:endParaRPr lang="en-US" sz="2300" dirty="0">
              <a:solidFill>
                <a:schemeClr val="bg1">
                  <a:lumMod val="65000"/>
                </a:schemeClr>
              </a:solidFill>
              <a:latin typeface="Lucida Console" charset="0"/>
            </a:endParaRPr>
          </a:p>
          <a:p>
            <a:pPr lvl="1"/>
            <a:endParaRPr lang="en-US" sz="2300" dirty="0" smtClean="0">
              <a:solidFill>
                <a:srgbClr val="FFFF00"/>
              </a:solidFill>
              <a:latin typeface="Lucida Consol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6583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88758" y="128336"/>
            <a:ext cx="38010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consolas" charset="0"/>
              </a:rPr>
              <a:t>Python – </a:t>
            </a:r>
            <a:r>
              <a:rPr lang="en-US" sz="3200" dirty="0" err="1" smtClean="0">
                <a:solidFill>
                  <a:schemeClr val="bg1"/>
                </a:solidFill>
                <a:latin typeface="consolas" charset="0"/>
              </a:rPr>
              <a:t>Pacotes</a:t>
            </a:r>
            <a:endParaRPr lang="en-US" sz="3200" dirty="0">
              <a:solidFill>
                <a:schemeClr val="bg1"/>
              </a:solidFill>
              <a:latin typeface="consolas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83136" y="1187115"/>
            <a:ext cx="11555938" cy="409073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400" dirty="0" smtClean="0">
                <a:solidFill>
                  <a:schemeClr val="bg1"/>
                </a:solidFill>
                <a:latin typeface="Lucida Console" charset="0"/>
              </a:rPr>
              <a:t>O que </a:t>
            </a:r>
            <a:r>
              <a:rPr lang="en-US" sz="2400" dirty="0" err="1" smtClean="0">
                <a:solidFill>
                  <a:schemeClr val="bg1"/>
                </a:solidFill>
                <a:latin typeface="Lucida Console" charset="0"/>
              </a:rPr>
              <a:t>é</a:t>
            </a:r>
            <a:r>
              <a:rPr lang="en-US" sz="24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Lucida Console" charset="0"/>
              </a:rPr>
              <a:t>preciso</a:t>
            </a:r>
            <a:r>
              <a:rPr lang="en-US" sz="2400" dirty="0" smtClean="0">
                <a:solidFill>
                  <a:schemeClr val="bg1"/>
                </a:solidFill>
                <a:latin typeface="Lucida Console" charset="0"/>
              </a:rPr>
              <a:t> para </a:t>
            </a:r>
            <a:r>
              <a:rPr lang="en-US" sz="2400" dirty="0" err="1" smtClean="0">
                <a:solidFill>
                  <a:schemeClr val="bg1"/>
                </a:solidFill>
                <a:latin typeface="Lucida Console" charset="0"/>
              </a:rPr>
              <a:t>criar</a:t>
            </a:r>
            <a:r>
              <a:rPr lang="en-US" sz="2400" dirty="0" smtClean="0">
                <a:solidFill>
                  <a:schemeClr val="bg1"/>
                </a:solidFill>
                <a:latin typeface="Lucida Console" charset="0"/>
              </a:rPr>
              <a:t> um </a:t>
            </a:r>
            <a:r>
              <a:rPr lang="en-US" sz="2400" dirty="0" err="1" smtClean="0">
                <a:solidFill>
                  <a:schemeClr val="bg1"/>
                </a:solidFill>
                <a:latin typeface="Lucida Console" charset="0"/>
              </a:rPr>
              <a:t>pacote</a:t>
            </a:r>
            <a:r>
              <a:rPr lang="en-US" sz="2400" dirty="0" smtClean="0">
                <a:solidFill>
                  <a:schemeClr val="bg1"/>
                </a:solidFill>
                <a:latin typeface="Lucida Console" charset="0"/>
              </a:rPr>
              <a:t>?</a:t>
            </a:r>
          </a:p>
          <a:p>
            <a:endParaRPr lang="en-US" sz="2400" dirty="0">
              <a:solidFill>
                <a:schemeClr val="bg1"/>
              </a:solidFill>
              <a:latin typeface="Lucida Console" charset="0"/>
            </a:endParaRPr>
          </a:p>
          <a:p>
            <a:pPr marL="342900" indent="-342900">
              <a:buFontTx/>
              <a:buChar char="-"/>
            </a:pPr>
            <a:r>
              <a:rPr lang="en-US" sz="2400" dirty="0" err="1" smtClean="0">
                <a:solidFill>
                  <a:schemeClr val="bg1"/>
                </a:solidFill>
                <a:latin typeface="Lucida Console" charset="0"/>
              </a:rPr>
              <a:t>Criar</a:t>
            </a:r>
            <a:r>
              <a:rPr lang="en-US" sz="2400" dirty="0" smtClean="0">
                <a:solidFill>
                  <a:schemeClr val="bg1"/>
                </a:solidFill>
                <a:latin typeface="Lucida Console" charset="0"/>
              </a:rPr>
              <a:t> um </a:t>
            </a:r>
            <a:r>
              <a:rPr lang="en-US" sz="2400" dirty="0" err="1" smtClean="0">
                <a:solidFill>
                  <a:schemeClr val="bg1"/>
                </a:solidFill>
                <a:latin typeface="Lucida Console" charset="0"/>
              </a:rPr>
              <a:t>diretório</a:t>
            </a:r>
            <a:r>
              <a:rPr lang="en-US" sz="2400" dirty="0" smtClean="0">
                <a:solidFill>
                  <a:schemeClr val="bg1"/>
                </a:solidFill>
                <a:latin typeface="Lucida Console" charset="0"/>
              </a:rPr>
              <a:t>;</a:t>
            </a:r>
            <a:endParaRPr lang="en-US" sz="2400" dirty="0">
              <a:solidFill>
                <a:schemeClr val="bg1"/>
              </a:solidFill>
              <a:latin typeface="Lucida Console" charset="0"/>
            </a:endParaRPr>
          </a:p>
          <a:p>
            <a:pPr marL="342900" indent="-342900">
              <a:buFontTx/>
              <a:buChar char="-"/>
            </a:pPr>
            <a:r>
              <a:rPr lang="en-US" sz="2400" dirty="0" err="1" smtClean="0">
                <a:solidFill>
                  <a:schemeClr val="bg1"/>
                </a:solidFill>
                <a:latin typeface="Lucida Console" charset="0"/>
              </a:rPr>
              <a:t>Criar</a:t>
            </a:r>
            <a:r>
              <a:rPr lang="en-US" sz="2400" dirty="0" smtClean="0">
                <a:solidFill>
                  <a:schemeClr val="bg1"/>
                </a:solidFill>
                <a:latin typeface="Lucida Console" charset="0"/>
              </a:rPr>
              <a:t> um </a:t>
            </a:r>
            <a:r>
              <a:rPr lang="en-US" sz="2400" dirty="0" err="1" smtClean="0">
                <a:solidFill>
                  <a:schemeClr val="bg1"/>
                </a:solidFill>
                <a:latin typeface="Lucida Console" charset="0"/>
              </a:rPr>
              <a:t>arquivo</a:t>
            </a:r>
            <a:r>
              <a:rPr lang="en-US" sz="24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400" dirty="0" smtClean="0">
                <a:solidFill>
                  <a:srgbClr val="FFFF00"/>
                </a:solidFill>
                <a:latin typeface="Lucida Console" charset="0"/>
              </a:rPr>
              <a:t>__</a:t>
            </a:r>
            <a:r>
              <a:rPr lang="en-US" sz="2400" dirty="0" err="1">
                <a:solidFill>
                  <a:srgbClr val="FFFF00"/>
                </a:solidFill>
                <a:latin typeface="Lucida Console" charset="0"/>
              </a:rPr>
              <a:t>init</a:t>
            </a:r>
            <a:r>
              <a:rPr lang="en-US" sz="2400" dirty="0">
                <a:solidFill>
                  <a:srgbClr val="FFFF00"/>
                </a:solidFill>
                <a:latin typeface="Lucida Console" charset="0"/>
              </a:rPr>
              <a:t>__.</a:t>
            </a:r>
            <a:r>
              <a:rPr lang="en-US" sz="2400" dirty="0" err="1" smtClean="0">
                <a:solidFill>
                  <a:srgbClr val="FFFF00"/>
                </a:solidFill>
                <a:latin typeface="Lucida Console" charset="0"/>
              </a:rPr>
              <a:t>py</a:t>
            </a:r>
            <a:r>
              <a:rPr lang="en-US" sz="2400" dirty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Lucida Console" charset="0"/>
              </a:rPr>
              <a:t>dentro</a:t>
            </a:r>
            <a:r>
              <a:rPr lang="en-US" sz="24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Lucida Console" charset="0"/>
              </a:rPr>
              <a:t>deste</a:t>
            </a:r>
            <a:r>
              <a:rPr lang="en-US" sz="24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Lucida Console" charset="0"/>
              </a:rPr>
              <a:t>diretório</a:t>
            </a:r>
            <a:r>
              <a:rPr lang="en-US" sz="2400" dirty="0">
                <a:solidFill>
                  <a:schemeClr val="bg1"/>
                </a:solidFill>
                <a:latin typeface="Lucida Console" charset="0"/>
              </a:rPr>
              <a:t>;</a:t>
            </a:r>
          </a:p>
          <a:p>
            <a:endParaRPr lang="en-US" sz="2400" dirty="0" smtClean="0">
              <a:solidFill>
                <a:schemeClr val="bg1">
                  <a:lumMod val="65000"/>
                </a:schemeClr>
              </a:solidFill>
              <a:latin typeface="Lucida Console" charset="0"/>
            </a:endParaRPr>
          </a:p>
          <a:p>
            <a:r>
              <a:rPr lang="en-US" sz="2400" dirty="0" smtClean="0">
                <a:solidFill>
                  <a:schemeClr val="bg1"/>
                </a:solidFill>
                <a:latin typeface="Lucida Console" charset="0"/>
              </a:rPr>
              <a:t>A </a:t>
            </a:r>
            <a:r>
              <a:rPr lang="en-US" sz="2400" dirty="0" err="1" smtClean="0">
                <a:solidFill>
                  <a:schemeClr val="bg1"/>
                </a:solidFill>
                <a:latin typeface="Lucida Console" charset="0"/>
              </a:rPr>
              <a:t>existência</a:t>
            </a:r>
            <a:r>
              <a:rPr lang="en-US" sz="24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Lucida Console" charset="0"/>
              </a:rPr>
              <a:t>desse</a:t>
            </a:r>
            <a:r>
              <a:rPr lang="en-US" sz="24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Lucida Console" charset="0"/>
              </a:rPr>
              <a:t>arquivo</a:t>
            </a:r>
            <a:r>
              <a:rPr lang="en-US" sz="24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Lucida Console" charset="0"/>
              </a:rPr>
              <a:t>é</a:t>
            </a:r>
            <a:r>
              <a:rPr lang="en-US" sz="24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Lucida Console" charset="0"/>
              </a:rPr>
              <a:t>exigida</a:t>
            </a:r>
            <a:r>
              <a:rPr lang="en-US" sz="2400" dirty="0" smtClean="0">
                <a:solidFill>
                  <a:schemeClr val="bg1"/>
                </a:solidFill>
                <a:latin typeface="Lucida Console" charset="0"/>
              </a:rPr>
              <a:t> para </a:t>
            </a:r>
            <a:r>
              <a:rPr lang="en-US" sz="2400" dirty="0" err="1" smtClean="0">
                <a:solidFill>
                  <a:schemeClr val="bg1"/>
                </a:solidFill>
                <a:latin typeface="Lucida Console" charset="0"/>
              </a:rPr>
              <a:t>fazer</a:t>
            </a:r>
            <a:r>
              <a:rPr lang="en-US" sz="2400" dirty="0" smtClean="0">
                <a:solidFill>
                  <a:schemeClr val="bg1"/>
                </a:solidFill>
                <a:latin typeface="Lucida Console" charset="0"/>
              </a:rPr>
              <a:t> o Python </a:t>
            </a:r>
            <a:r>
              <a:rPr lang="en-US" sz="2400" dirty="0" err="1" smtClean="0">
                <a:solidFill>
                  <a:schemeClr val="bg1"/>
                </a:solidFill>
                <a:latin typeface="Lucida Console" charset="0"/>
              </a:rPr>
              <a:t>tratar</a:t>
            </a:r>
            <a:r>
              <a:rPr lang="en-US" sz="2400" dirty="0" smtClean="0">
                <a:solidFill>
                  <a:schemeClr val="bg1"/>
                </a:solidFill>
                <a:latin typeface="Lucida Console" charset="0"/>
              </a:rPr>
              <a:t> o </a:t>
            </a:r>
            <a:r>
              <a:rPr lang="en-US" sz="2400" dirty="0" err="1" smtClean="0">
                <a:solidFill>
                  <a:schemeClr val="bg1"/>
                </a:solidFill>
                <a:latin typeface="Lucida Console" charset="0"/>
              </a:rPr>
              <a:t>diretório</a:t>
            </a:r>
            <a:r>
              <a:rPr lang="en-US" sz="24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Lucida Console" charset="0"/>
              </a:rPr>
              <a:t>como</a:t>
            </a:r>
            <a:r>
              <a:rPr lang="en-US" sz="2400" dirty="0" smtClean="0">
                <a:solidFill>
                  <a:schemeClr val="bg1"/>
                </a:solidFill>
                <a:latin typeface="Lucida Console" charset="0"/>
              </a:rPr>
              <a:t> um </a:t>
            </a:r>
            <a:r>
              <a:rPr lang="en-US" sz="2400" dirty="0" err="1" smtClean="0">
                <a:solidFill>
                  <a:schemeClr val="bg1"/>
                </a:solidFill>
                <a:latin typeface="Lucida Console" charset="0"/>
              </a:rPr>
              <a:t>pacote</a:t>
            </a:r>
            <a:r>
              <a:rPr lang="en-US" sz="2400" dirty="0" smtClean="0">
                <a:solidFill>
                  <a:schemeClr val="bg1"/>
                </a:solidFill>
                <a:latin typeface="Lucida Console" charset="0"/>
              </a:rPr>
              <a:t>.</a:t>
            </a:r>
          </a:p>
          <a:p>
            <a:endParaRPr lang="en-US" sz="2400" dirty="0">
              <a:solidFill>
                <a:schemeClr val="bg1"/>
              </a:solidFill>
              <a:latin typeface="Lucida Console" charset="0"/>
            </a:endParaRPr>
          </a:p>
          <a:p>
            <a:r>
              <a:rPr lang="en-US" sz="2400" dirty="0" smtClean="0">
                <a:solidFill>
                  <a:schemeClr val="bg1"/>
                </a:solidFill>
                <a:latin typeface="Lucida Console" charset="0"/>
              </a:rPr>
              <a:t>Se </a:t>
            </a:r>
            <a:r>
              <a:rPr lang="en-US" sz="2400" dirty="0" err="1" smtClean="0">
                <a:solidFill>
                  <a:schemeClr val="bg1"/>
                </a:solidFill>
                <a:latin typeface="Lucida Console" charset="0"/>
              </a:rPr>
              <a:t>houver</a:t>
            </a:r>
            <a:r>
              <a:rPr lang="en-US" sz="24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Lucida Console" charset="0"/>
              </a:rPr>
              <a:t>código</a:t>
            </a:r>
            <a:r>
              <a:rPr lang="en-US" sz="24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Lucida Console" charset="0"/>
              </a:rPr>
              <a:t>nele</a:t>
            </a:r>
            <a:r>
              <a:rPr lang="en-US" sz="2400" dirty="0" smtClean="0">
                <a:solidFill>
                  <a:schemeClr val="bg1"/>
                </a:solidFill>
                <a:latin typeface="Lucida Console" charset="0"/>
              </a:rPr>
              <a:t>, </a:t>
            </a:r>
            <a:r>
              <a:rPr lang="en-US" sz="2400" dirty="0" err="1" smtClean="0">
                <a:solidFill>
                  <a:schemeClr val="bg1"/>
                </a:solidFill>
                <a:latin typeface="Lucida Console" charset="0"/>
              </a:rPr>
              <a:t>será</a:t>
            </a:r>
            <a:r>
              <a:rPr lang="en-US" sz="24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Lucida Console" charset="0"/>
              </a:rPr>
              <a:t>executado</a:t>
            </a:r>
            <a:r>
              <a:rPr lang="en-US" sz="24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Lucida Console" charset="0"/>
              </a:rPr>
              <a:t>quando</a:t>
            </a:r>
            <a:r>
              <a:rPr lang="en-US" sz="2400" dirty="0" smtClean="0">
                <a:solidFill>
                  <a:schemeClr val="bg1"/>
                </a:solidFill>
                <a:latin typeface="Lucida Console" charset="0"/>
              </a:rPr>
              <a:t> o </a:t>
            </a:r>
            <a:r>
              <a:rPr lang="en-US" sz="2400" dirty="0" err="1" smtClean="0">
                <a:solidFill>
                  <a:schemeClr val="bg1"/>
                </a:solidFill>
                <a:latin typeface="Lucida Console" charset="0"/>
              </a:rPr>
              <a:t>pacote</a:t>
            </a:r>
            <a:r>
              <a:rPr lang="en-US" sz="24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Lucida Console" charset="0"/>
              </a:rPr>
              <a:t>ou</a:t>
            </a:r>
            <a:r>
              <a:rPr lang="en-US" sz="24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Lucida Console" charset="0"/>
              </a:rPr>
              <a:t>qualquer</a:t>
            </a:r>
            <a:r>
              <a:rPr lang="en-US" sz="2400" dirty="0" smtClean="0">
                <a:solidFill>
                  <a:schemeClr val="bg1"/>
                </a:solidFill>
                <a:latin typeface="Lucida Console" charset="0"/>
              </a:rPr>
              <a:t> um dos </a:t>
            </a:r>
            <a:r>
              <a:rPr lang="en-US" sz="2400" dirty="0" err="1" smtClean="0">
                <a:solidFill>
                  <a:schemeClr val="bg1"/>
                </a:solidFill>
                <a:latin typeface="Lucida Console" charset="0"/>
              </a:rPr>
              <a:t>módulos</a:t>
            </a:r>
            <a:r>
              <a:rPr lang="en-US" sz="2400" dirty="0" smtClean="0">
                <a:solidFill>
                  <a:schemeClr val="bg1"/>
                </a:solidFill>
                <a:latin typeface="Lucida Console" charset="0"/>
              </a:rPr>
              <a:t> do </a:t>
            </a:r>
            <a:r>
              <a:rPr lang="en-US" sz="2400" dirty="0" err="1" smtClean="0">
                <a:solidFill>
                  <a:schemeClr val="bg1"/>
                </a:solidFill>
                <a:latin typeface="Lucida Console" charset="0"/>
              </a:rPr>
              <a:t>pacote</a:t>
            </a:r>
            <a:r>
              <a:rPr lang="en-US" sz="2400" dirty="0" smtClean="0">
                <a:solidFill>
                  <a:schemeClr val="bg1"/>
                </a:solidFill>
                <a:latin typeface="Lucida Console" charset="0"/>
              </a:rPr>
              <a:t> for </a:t>
            </a:r>
            <a:r>
              <a:rPr lang="en-US" sz="2400" dirty="0" err="1" smtClean="0">
                <a:solidFill>
                  <a:schemeClr val="bg1"/>
                </a:solidFill>
                <a:latin typeface="Lucida Console" charset="0"/>
              </a:rPr>
              <a:t>importado</a:t>
            </a:r>
            <a:r>
              <a:rPr lang="en-US" sz="2400" dirty="0" smtClean="0">
                <a:solidFill>
                  <a:schemeClr val="bg1"/>
                </a:solidFill>
                <a:latin typeface="Lucida Console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05920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88758" y="128336"/>
            <a:ext cx="83215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consolas" charset="0"/>
              </a:rPr>
              <a:t>Python – </a:t>
            </a:r>
            <a:r>
              <a:rPr lang="en-US" sz="3200" dirty="0" smtClean="0">
                <a:solidFill>
                  <a:schemeClr val="bg1"/>
                </a:solidFill>
                <a:latin typeface="consolas" charset="0"/>
              </a:rPr>
              <a:t>The Python Standard Library</a:t>
            </a:r>
            <a:endParaRPr lang="en-US" sz="3200" dirty="0">
              <a:solidFill>
                <a:schemeClr val="bg1"/>
              </a:solidFill>
              <a:latin typeface="consolas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83136" y="1187115"/>
            <a:ext cx="11555938" cy="409073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457200" indent="-457200">
              <a:buFont typeface="Wingdings" charset="2"/>
              <a:buChar char="§"/>
            </a:pPr>
            <a:r>
              <a:rPr lang="en-US" sz="2300" dirty="0" smtClean="0">
                <a:solidFill>
                  <a:schemeClr val="bg1"/>
                </a:solidFill>
                <a:latin typeface="Lucida Console" charset="0"/>
              </a:rPr>
              <a:t>O Python </a:t>
            </a:r>
            <a:r>
              <a:rPr lang="en-US" sz="2300" dirty="0" err="1" smtClean="0">
                <a:solidFill>
                  <a:schemeClr val="bg1"/>
                </a:solidFill>
                <a:latin typeface="Lucida Console" charset="0"/>
              </a:rPr>
              <a:t>vem</a:t>
            </a:r>
            <a:r>
              <a:rPr lang="en-US" sz="2300" dirty="0" smtClean="0">
                <a:solidFill>
                  <a:schemeClr val="bg1"/>
                </a:solidFill>
                <a:latin typeface="Lucida Console" charset="0"/>
              </a:rPr>
              <a:t> com </a:t>
            </a:r>
            <a:r>
              <a:rPr lang="en-US" sz="2300" dirty="0" err="1" smtClean="0">
                <a:solidFill>
                  <a:schemeClr val="bg1"/>
                </a:solidFill>
                <a:latin typeface="Lucida Console" charset="0"/>
              </a:rPr>
              <a:t>uma</a:t>
            </a:r>
            <a:r>
              <a:rPr lang="en-US" sz="23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300" dirty="0" err="1" smtClean="0">
                <a:solidFill>
                  <a:schemeClr val="bg1"/>
                </a:solidFill>
                <a:latin typeface="Lucida Console" charset="0"/>
              </a:rPr>
              <a:t>biblioteca</a:t>
            </a:r>
            <a:r>
              <a:rPr lang="en-US" sz="23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300" dirty="0" err="1" smtClean="0">
                <a:solidFill>
                  <a:schemeClr val="bg1"/>
                </a:solidFill>
                <a:latin typeface="Lucida Console" charset="0"/>
              </a:rPr>
              <a:t>padrão</a:t>
            </a:r>
            <a:r>
              <a:rPr lang="en-US" sz="2300" dirty="0" smtClean="0">
                <a:solidFill>
                  <a:schemeClr val="bg1"/>
                </a:solidFill>
                <a:latin typeface="Lucida Console" charset="0"/>
              </a:rPr>
              <a:t> de </a:t>
            </a:r>
            <a:r>
              <a:rPr lang="en-US" sz="2300" dirty="0" err="1" smtClean="0">
                <a:solidFill>
                  <a:schemeClr val="bg1"/>
                </a:solidFill>
                <a:latin typeface="Lucida Console" charset="0"/>
              </a:rPr>
              <a:t>tipos</a:t>
            </a:r>
            <a:r>
              <a:rPr lang="en-US" sz="2300" dirty="0" smtClean="0">
                <a:solidFill>
                  <a:schemeClr val="bg1"/>
                </a:solidFill>
                <a:latin typeface="Lucida Console" charset="0"/>
              </a:rPr>
              <a:t>, </a:t>
            </a:r>
            <a:r>
              <a:rPr lang="en-US" sz="2300" dirty="0" err="1" smtClean="0">
                <a:solidFill>
                  <a:schemeClr val="bg1"/>
                </a:solidFill>
                <a:latin typeface="Lucida Console" charset="0"/>
              </a:rPr>
              <a:t>constantes</a:t>
            </a:r>
            <a:r>
              <a:rPr lang="en-US" sz="2300" dirty="0" smtClean="0">
                <a:solidFill>
                  <a:schemeClr val="bg1"/>
                </a:solidFill>
                <a:latin typeface="Lucida Console" charset="0"/>
              </a:rPr>
              <a:t>, </a:t>
            </a:r>
            <a:r>
              <a:rPr lang="en-US" sz="2300" dirty="0" err="1" smtClean="0">
                <a:solidFill>
                  <a:schemeClr val="bg1"/>
                </a:solidFill>
                <a:latin typeface="Lucida Console" charset="0"/>
              </a:rPr>
              <a:t>exceções</a:t>
            </a:r>
            <a:r>
              <a:rPr lang="en-US" sz="2300" dirty="0" smtClean="0">
                <a:solidFill>
                  <a:schemeClr val="bg1"/>
                </a:solidFill>
                <a:latin typeface="Lucida Console" charset="0"/>
              </a:rPr>
              <a:t>, e </a:t>
            </a:r>
            <a:r>
              <a:rPr lang="en-US" sz="2300" dirty="0" err="1" smtClean="0">
                <a:solidFill>
                  <a:schemeClr val="bg1"/>
                </a:solidFill>
                <a:latin typeface="Lucida Console" charset="0"/>
              </a:rPr>
              <a:t>módulos</a:t>
            </a:r>
            <a:r>
              <a:rPr lang="en-US" sz="2300" dirty="0" smtClean="0">
                <a:solidFill>
                  <a:schemeClr val="bg1"/>
                </a:solidFill>
                <a:latin typeface="Lucida Console" charset="0"/>
              </a:rPr>
              <a:t>. </a:t>
            </a:r>
            <a:r>
              <a:rPr lang="en-US" sz="2300" dirty="0" err="1" smtClean="0">
                <a:solidFill>
                  <a:schemeClr val="bg1"/>
                </a:solidFill>
                <a:latin typeface="Lucida Console" charset="0"/>
              </a:rPr>
              <a:t>Alguns</a:t>
            </a:r>
            <a:r>
              <a:rPr lang="en-US" sz="23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300" dirty="0" err="1" smtClean="0">
                <a:solidFill>
                  <a:schemeClr val="bg1"/>
                </a:solidFill>
                <a:latin typeface="Lucida Console" charset="0"/>
              </a:rPr>
              <a:t>destes</a:t>
            </a:r>
            <a:r>
              <a:rPr lang="en-US" sz="23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300" dirty="0" err="1" smtClean="0">
                <a:solidFill>
                  <a:schemeClr val="bg1"/>
                </a:solidFill>
                <a:latin typeface="Lucida Console" charset="0"/>
              </a:rPr>
              <a:t>são</a:t>
            </a:r>
            <a:r>
              <a:rPr lang="en-US" sz="23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300" dirty="0" smtClean="0">
                <a:solidFill>
                  <a:srgbClr val="FFFF00"/>
                </a:solidFill>
                <a:latin typeface="Lucida Console" charset="0"/>
              </a:rPr>
              <a:t>built-in</a:t>
            </a:r>
            <a:r>
              <a:rPr lang="en-US" sz="2300" dirty="0" smtClean="0">
                <a:solidFill>
                  <a:schemeClr val="bg1"/>
                </a:solidFill>
                <a:latin typeface="Lucida Console" charset="0"/>
              </a:rPr>
              <a:t>, </a:t>
            </a:r>
            <a:r>
              <a:rPr lang="en-US" sz="2300" dirty="0" err="1" smtClean="0">
                <a:solidFill>
                  <a:schemeClr val="bg1"/>
                </a:solidFill>
                <a:latin typeface="Lucida Console" charset="0"/>
              </a:rPr>
              <a:t>ou</a:t>
            </a:r>
            <a:r>
              <a:rPr lang="en-US" sz="23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300" dirty="0" err="1" smtClean="0">
                <a:solidFill>
                  <a:schemeClr val="bg1"/>
                </a:solidFill>
                <a:latin typeface="Lucida Console" charset="0"/>
              </a:rPr>
              <a:t>seja</a:t>
            </a:r>
            <a:r>
              <a:rPr lang="en-US" sz="2300" dirty="0" smtClean="0">
                <a:solidFill>
                  <a:schemeClr val="bg1"/>
                </a:solidFill>
                <a:latin typeface="Lucida Console" charset="0"/>
              </a:rPr>
              <a:t>, </a:t>
            </a:r>
            <a:r>
              <a:rPr lang="en-US" sz="2300" dirty="0" err="1" smtClean="0">
                <a:solidFill>
                  <a:schemeClr val="bg1"/>
                </a:solidFill>
                <a:latin typeface="Lucida Console" charset="0"/>
              </a:rPr>
              <a:t>estão</a:t>
            </a:r>
            <a:r>
              <a:rPr lang="en-US" sz="23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300" dirty="0" err="1" smtClean="0">
                <a:solidFill>
                  <a:schemeClr val="bg1"/>
                </a:solidFill>
                <a:latin typeface="Lucida Console" charset="0"/>
              </a:rPr>
              <a:t>dentro</a:t>
            </a:r>
            <a:r>
              <a:rPr lang="en-US" sz="2300" dirty="0" smtClean="0">
                <a:solidFill>
                  <a:schemeClr val="bg1"/>
                </a:solidFill>
                <a:latin typeface="Lucida Console" charset="0"/>
              </a:rPr>
              <a:t> do </a:t>
            </a:r>
            <a:r>
              <a:rPr lang="en-US" sz="2300" dirty="0" err="1" smtClean="0">
                <a:solidFill>
                  <a:schemeClr val="bg1"/>
                </a:solidFill>
                <a:latin typeface="Lucida Console" charset="0"/>
              </a:rPr>
              <a:t>interpretador</a:t>
            </a:r>
            <a:r>
              <a:rPr lang="en-US" sz="2300" dirty="0" smtClean="0">
                <a:solidFill>
                  <a:schemeClr val="bg1"/>
                </a:solidFill>
                <a:latin typeface="Lucida Console" charset="0"/>
              </a:rPr>
              <a:t>.</a:t>
            </a:r>
          </a:p>
          <a:p>
            <a:pPr marL="457200" indent="-457200">
              <a:buFont typeface="Wingdings" charset="2"/>
              <a:buChar char="§"/>
            </a:pPr>
            <a:endParaRPr lang="en-US" sz="2300" dirty="0">
              <a:solidFill>
                <a:schemeClr val="bg1"/>
              </a:solidFill>
              <a:latin typeface="Lucida Console" charset="0"/>
            </a:endParaRPr>
          </a:p>
          <a:p>
            <a:pPr marL="457200" indent="-457200">
              <a:buFont typeface="Wingdings" charset="2"/>
              <a:buChar char="§"/>
            </a:pPr>
            <a:r>
              <a:rPr lang="en-US" sz="2300" dirty="0" smtClean="0">
                <a:solidFill>
                  <a:schemeClr val="bg1"/>
                </a:solidFill>
                <a:latin typeface="Lucida Console" charset="0"/>
              </a:rPr>
              <a:t>O </a:t>
            </a:r>
            <a:r>
              <a:rPr lang="en-US" sz="2300" dirty="0" err="1" smtClean="0">
                <a:solidFill>
                  <a:schemeClr val="bg1"/>
                </a:solidFill>
                <a:latin typeface="Lucida Console" charset="0"/>
              </a:rPr>
              <a:t>conjunto</a:t>
            </a:r>
            <a:r>
              <a:rPr lang="en-US" sz="2300" dirty="0" smtClean="0">
                <a:solidFill>
                  <a:schemeClr val="bg1"/>
                </a:solidFill>
                <a:latin typeface="Lucida Console" charset="0"/>
              </a:rPr>
              <a:t> de </a:t>
            </a:r>
            <a:r>
              <a:rPr lang="en-US" sz="2300" dirty="0" err="1" smtClean="0">
                <a:solidFill>
                  <a:schemeClr val="bg1"/>
                </a:solidFill>
                <a:latin typeface="Lucida Console" charset="0"/>
              </a:rPr>
              <a:t>módulos</a:t>
            </a:r>
            <a:r>
              <a:rPr lang="en-US" sz="23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300" dirty="0" err="1" smtClean="0">
                <a:solidFill>
                  <a:schemeClr val="bg1"/>
                </a:solidFill>
                <a:latin typeface="Lucida Console" charset="0"/>
              </a:rPr>
              <a:t>padrão</a:t>
            </a:r>
            <a:r>
              <a:rPr lang="en-US" sz="23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300" dirty="0" err="1" smtClean="0">
                <a:solidFill>
                  <a:schemeClr val="bg1"/>
                </a:solidFill>
                <a:latin typeface="Lucida Console" charset="0"/>
              </a:rPr>
              <a:t>varia</a:t>
            </a:r>
            <a:r>
              <a:rPr lang="en-US" sz="2300" dirty="0" smtClean="0">
                <a:solidFill>
                  <a:schemeClr val="bg1"/>
                </a:solidFill>
                <a:latin typeface="Lucida Console" charset="0"/>
              </a:rPr>
              <a:t> de </a:t>
            </a:r>
            <a:r>
              <a:rPr lang="en-US" sz="2300" dirty="0" err="1" smtClean="0">
                <a:solidFill>
                  <a:schemeClr val="bg1"/>
                </a:solidFill>
                <a:latin typeface="Lucida Console" charset="0"/>
              </a:rPr>
              <a:t>acordo</a:t>
            </a:r>
            <a:r>
              <a:rPr lang="en-US" sz="2300" dirty="0" smtClean="0">
                <a:solidFill>
                  <a:schemeClr val="bg1"/>
                </a:solidFill>
                <a:latin typeface="Lucida Console" charset="0"/>
              </a:rPr>
              <a:t> com a </a:t>
            </a:r>
            <a:r>
              <a:rPr lang="en-US" sz="2300" dirty="0" err="1" smtClean="0">
                <a:solidFill>
                  <a:schemeClr val="bg1"/>
                </a:solidFill>
                <a:latin typeface="Lucida Console" charset="0"/>
              </a:rPr>
              <a:t>plataforma</a:t>
            </a:r>
            <a:r>
              <a:rPr lang="en-US" sz="2300" dirty="0" smtClean="0">
                <a:solidFill>
                  <a:schemeClr val="bg1"/>
                </a:solidFill>
                <a:latin typeface="Lucida Console" charset="0"/>
              </a:rPr>
              <a:t>. </a:t>
            </a:r>
            <a:r>
              <a:rPr lang="en-US" sz="2300" dirty="0" err="1" smtClean="0">
                <a:solidFill>
                  <a:schemeClr val="bg1"/>
                </a:solidFill>
                <a:latin typeface="Lucida Console" charset="0"/>
              </a:rPr>
              <a:t>Por</a:t>
            </a:r>
            <a:r>
              <a:rPr lang="en-US" sz="23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300" dirty="0" err="1" smtClean="0">
                <a:solidFill>
                  <a:schemeClr val="bg1"/>
                </a:solidFill>
                <a:latin typeface="Lucida Console" charset="0"/>
              </a:rPr>
              <a:t>exemplo</a:t>
            </a:r>
            <a:r>
              <a:rPr lang="en-US" sz="2300" dirty="0" smtClean="0">
                <a:solidFill>
                  <a:schemeClr val="bg1"/>
                </a:solidFill>
                <a:latin typeface="Lucida Console" charset="0"/>
              </a:rPr>
              <a:t>, o </a:t>
            </a:r>
            <a:r>
              <a:rPr lang="en-US" sz="2300" dirty="0" err="1" smtClean="0">
                <a:solidFill>
                  <a:schemeClr val="bg1"/>
                </a:solidFill>
                <a:latin typeface="Lucida Console" charset="0"/>
              </a:rPr>
              <a:t>módulo</a:t>
            </a:r>
            <a:r>
              <a:rPr lang="en-US" sz="23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300" dirty="0" err="1" smtClean="0">
                <a:solidFill>
                  <a:srgbClr val="FFFF00"/>
                </a:solidFill>
                <a:latin typeface="Lucida Console" charset="0"/>
              </a:rPr>
              <a:t>winreg</a:t>
            </a:r>
            <a:r>
              <a:rPr lang="en-US" sz="23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300" dirty="0" err="1" smtClean="0">
                <a:solidFill>
                  <a:schemeClr val="bg1"/>
                </a:solidFill>
                <a:latin typeface="Lucida Console" charset="0"/>
              </a:rPr>
              <a:t>só</a:t>
            </a:r>
            <a:r>
              <a:rPr lang="en-US" sz="23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300" dirty="0" err="1" smtClean="0">
                <a:solidFill>
                  <a:schemeClr val="bg1"/>
                </a:solidFill>
                <a:latin typeface="Lucida Console" charset="0"/>
              </a:rPr>
              <a:t>existe</a:t>
            </a:r>
            <a:r>
              <a:rPr lang="en-US" sz="23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300" dirty="0" err="1" smtClean="0">
                <a:solidFill>
                  <a:schemeClr val="bg1"/>
                </a:solidFill>
                <a:latin typeface="Lucida Console" charset="0"/>
              </a:rPr>
              <a:t>em</a:t>
            </a:r>
            <a:r>
              <a:rPr lang="en-US" sz="23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300" dirty="0" err="1" smtClean="0">
                <a:solidFill>
                  <a:schemeClr val="bg1"/>
                </a:solidFill>
                <a:latin typeface="Lucida Console" charset="0"/>
              </a:rPr>
              <a:t>sistemas</a:t>
            </a:r>
            <a:r>
              <a:rPr lang="en-US" sz="2300" dirty="0" smtClean="0">
                <a:solidFill>
                  <a:schemeClr val="bg1"/>
                </a:solidFill>
                <a:latin typeface="Lucida Console" charset="0"/>
              </a:rPr>
              <a:t> Windows.</a:t>
            </a:r>
          </a:p>
          <a:p>
            <a:pPr marL="457200" indent="-457200">
              <a:buFont typeface="Wingdings" charset="2"/>
              <a:buChar char="§"/>
            </a:pPr>
            <a:endParaRPr lang="en-US" sz="2300" dirty="0">
              <a:solidFill>
                <a:schemeClr val="bg1"/>
              </a:solidFill>
              <a:latin typeface="Lucida Console" charset="0"/>
            </a:endParaRPr>
          </a:p>
          <a:p>
            <a:pPr marL="457200" indent="-457200">
              <a:buFont typeface="Wingdings" charset="2"/>
              <a:buChar char="§"/>
            </a:pPr>
            <a:r>
              <a:rPr lang="en-US" sz="2300" dirty="0" err="1" smtClean="0">
                <a:solidFill>
                  <a:schemeClr val="bg1"/>
                </a:solidFill>
                <a:latin typeface="Lucida Console" charset="0"/>
              </a:rPr>
              <a:t>Podemos</a:t>
            </a:r>
            <a:r>
              <a:rPr lang="en-US" sz="23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300" dirty="0" err="1" smtClean="0">
                <a:solidFill>
                  <a:schemeClr val="bg1"/>
                </a:solidFill>
                <a:latin typeface="Lucida Console" charset="0"/>
              </a:rPr>
              <a:t>ver</a:t>
            </a:r>
            <a:r>
              <a:rPr lang="en-US" sz="23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300" dirty="0" err="1" smtClean="0">
                <a:solidFill>
                  <a:schemeClr val="bg1"/>
                </a:solidFill>
                <a:latin typeface="Lucida Console" charset="0"/>
              </a:rPr>
              <a:t>todos</a:t>
            </a:r>
            <a:r>
              <a:rPr lang="en-US" sz="2300" dirty="0" smtClean="0">
                <a:solidFill>
                  <a:schemeClr val="bg1"/>
                </a:solidFill>
                <a:latin typeface="Lucida Console" charset="0"/>
              </a:rPr>
              <a:t> built-ins </a:t>
            </a:r>
            <a:r>
              <a:rPr lang="en-US" sz="2300" dirty="0" err="1" smtClean="0">
                <a:solidFill>
                  <a:schemeClr val="bg1"/>
                </a:solidFill>
                <a:latin typeface="Lucida Console" charset="0"/>
              </a:rPr>
              <a:t>assim</a:t>
            </a:r>
            <a:r>
              <a:rPr lang="en-US" sz="2300" dirty="0" smtClean="0">
                <a:solidFill>
                  <a:schemeClr val="bg1"/>
                </a:solidFill>
                <a:latin typeface="Lucida Console" charset="0"/>
              </a:rPr>
              <a:t>:</a:t>
            </a:r>
          </a:p>
          <a:p>
            <a:pPr marL="457200" indent="-457200">
              <a:buFont typeface="Wingdings" charset="2"/>
              <a:buChar char="§"/>
            </a:pPr>
            <a:endParaRPr lang="en-US" sz="2300" dirty="0">
              <a:solidFill>
                <a:schemeClr val="bg1"/>
              </a:solidFill>
              <a:latin typeface="Lucida Console" charset="0"/>
            </a:endParaRPr>
          </a:p>
          <a:p>
            <a:pPr lvl="1"/>
            <a:r>
              <a:rPr lang="en-US" sz="2300" dirty="0">
                <a:solidFill>
                  <a:srgbClr val="FFFF00"/>
                </a:solidFill>
                <a:latin typeface="Lucida Console" charset="0"/>
              </a:rPr>
              <a:t>import</a:t>
            </a:r>
            <a:r>
              <a:rPr lang="en-US" sz="2300" dirty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300" dirty="0" err="1" smtClean="0">
                <a:solidFill>
                  <a:schemeClr val="bg1"/>
                </a:solidFill>
                <a:latin typeface="Lucida Console" charset="0"/>
              </a:rPr>
              <a:t>builtins</a:t>
            </a:r>
            <a:r>
              <a:rPr lang="en-US" sz="2300" dirty="0" smtClean="0">
                <a:solidFill>
                  <a:schemeClr val="bg1"/>
                </a:solidFill>
                <a:latin typeface="Lucida Console" charset="0"/>
              </a:rPr>
              <a:t>; </a:t>
            </a:r>
            <a:r>
              <a:rPr lang="en-US" sz="2300" dirty="0" err="1" smtClean="0">
                <a:solidFill>
                  <a:schemeClr val="bg1"/>
                </a:solidFill>
                <a:latin typeface="Lucida Console" charset="0"/>
              </a:rPr>
              <a:t>dir</a:t>
            </a:r>
            <a:r>
              <a:rPr lang="en-US" sz="2300" dirty="0" smtClean="0">
                <a:solidFill>
                  <a:schemeClr val="bg1"/>
                </a:solidFill>
                <a:latin typeface="Lucida Console" charset="0"/>
              </a:rPr>
              <a:t>(</a:t>
            </a:r>
            <a:r>
              <a:rPr lang="en-US" sz="2300" dirty="0" err="1" smtClean="0">
                <a:solidFill>
                  <a:schemeClr val="bg1"/>
                </a:solidFill>
                <a:latin typeface="Lucida Console" charset="0"/>
              </a:rPr>
              <a:t>builtins</a:t>
            </a:r>
            <a:r>
              <a:rPr lang="en-US" sz="2300" dirty="0" smtClean="0">
                <a:solidFill>
                  <a:schemeClr val="bg1"/>
                </a:solidFill>
                <a:latin typeface="Lucida Console" charset="0"/>
              </a:rPr>
              <a:t>)</a:t>
            </a:r>
            <a:endParaRPr lang="en-US" sz="2300" dirty="0">
              <a:solidFill>
                <a:schemeClr val="bg1"/>
              </a:solidFill>
              <a:latin typeface="Lucida Console" charset="0"/>
            </a:endParaRPr>
          </a:p>
          <a:p>
            <a:endParaRPr lang="en-US" sz="2300" dirty="0" smtClean="0">
              <a:solidFill>
                <a:schemeClr val="bg1"/>
              </a:solidFill>
              <a:latin typeface="Lucida Consol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0481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88758" y="128336"/>
            <a:ext cx="83215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consolas" charset="0"/>
              </a:rPr>
              <a:t>Python – </a:t>
            </a:r>
            <a:r>
              <a:rPr lang="en-US" sz="3200" dirty="0" smtClean="0">
                <a:solidFill>
                  <a:schemeClr val="bg1"/>
                </a:solidFill>
                <a:latin typeface="consolas" charset="0"/>
              </a:rPr>
              <a:t>The Python Standard Library</a:t>
            </a:r>
            <a:endParaRPr lang="en-US" sz="3200" dirty="0">
              <a:solidFill>
                <a:schemeClr val="bg1"/>
              </a:solidFill>
              <a:latin typeface="consolas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83136" y="1187115"/>
            <a:ext cx="11555938" cy="409073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457200" indent="-457200">
              <a:buFont typeface="Wingdings" charset="2"/>
              <a:buChar char="§"/>
            </a:pPr>
            <a:r>
              <a:rPr lang="en-US" sz="2300" dirty="0" err="1" smtClean="0">
                <a:solidFill>
                  <a:schemeClr val="bg1"/>
                </a:solidFill>
                <a:latin typeface="Lucida Console" charset="0"/>
              </a:rPr>
              <a:t>Podemos</a:t>
            </a:r>
            <a:r>
              <a:rPr lang="en-US" sz="23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300" dirty="0" err="1" smtClean="0">
                <a:solidFill>
                  <a:schemeClr val="bg1"/>
                </a:solidFill>
                <a:latin typeface="Lucida Console" charset="0"/>
              </a:rPr>
              <a:t>consultar</a:t>
            </a:r>
            <a:r>
              <a:rPr lang="en-US" sz="2300" dirty="0" smtClean="0">
                <a:solidFill>
                  <a:schemeClr val="bg1"/>
                </a:solidFill>
                <a:latin typeface="Lucida Console" charset="0"/>
              </a:rPr>
              <a:t> a </a:t>
            </a:r>
            <a:r>
              <a:rPr lang="en-US" sz="2300" dirty="0" err="1" smtClean="0">
                <a:solidFill>
                  <a:schemeClr val="bg1"/>
                </a:solidFill>
                <a:latin typeface="Lucida Console" charset="0"/>
              </a:rPr>
              <a:t>documentação</a:t>
            </a:r>
            <a:r>
              <a:rPr lang="en-US" sz="2300" dirty="0" smtClean="0">
                <a:solidFill>
                  <a:schemeClr val="bg1"/>
                </a:solidFill>
                <a:latin typeface="Lucida Console" charset="0"/>
              </a:rPr>
              <a:t> de </a:t>
            </a:r>
            <a:r>
              <a:rPr lang="en-US" sz="2300" dirty="0" err="1" smtClean="0">
                <a:solidFill>
                  <a:schemeClr val="bg1"/>
                </a:solidFill>
                <a:latin typeface="Lucida Console" charset="0"/>
              </a:rPr>
              <a:t>qualquer</a:t>
            </a:r>
            <a:r>
              <a:rPr lang="en-US" sz="23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300" dirty="0" err="1" smtClean="0">
                <a:solidFill>
                  <a:schemeClr val="bg1"/>
                </a:solidFill>
                <a:latin typeface="Lucida Console" charset="0"/>
              </a:rPr>
              <a:t>tipo</a:t>
            </a:r>
            <a:r>
              <a:rPr lang="en-US" sz="2300" dirty="0" smtClean="0">
                <a:solidFill>
                  <a:schemeClr val="bg1"/>
                </a:solidFill>
                <a:latin typeface="Lucida Console" charset="0"/>
              </a:rPr>
              <a:t>/</a:t>
            </a:r>
            <a:r>
              <a:rPr lang="en-US" sz="2300" dirty="0" err="1" smtClean="0">
                <a:solidFill>
                  <a:schemeClr val="bg1"/>
                </a:solidFill>
                <a:latin typeface="Lucida Console" charset="0"/>
              </a:rPr>
              <a:t>função</a:t>
            </a:r>
            <a:r>
              <a:rPr lang="en-US" sz="2300" dirty="0" smtClean="0">
                <a:solidFill>
                  <a:schemeClr val="bg1"/>
                </a:solidFill>
                <a:latin typeface="Lucida Console" charset="0"/>
              </a:rPr>
              <a:t>/</a:t>
            </a:r>
            <a:r>
              <a:rPr lang="en-US" sz="2300" dirty="0" err="1" smtClean="0">
                <a:solidFill>
                  <a:schemeClr val="bg1"/>
                </a:solidFill>
                <a:latin typeface="Lucida Console" charset="0"/>
              </a:rPr>
              <a:t>etc</a:t>
            </a:r>
            <a:r>
              <a:rPr lang="en-US" sz="23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300" dirty="0" err="1" smtClean="0">
                <a:solidFill>
                  <a:schemeClr val="bg1"/>
                </a:solidFill>
                <a:latin typeface="Lucida Console" charset="0"/>
              </a:rPr>
              <a:t>diretamente</a:t>
            </a:r>
            <a:r>
              <a:rPr lang="en-US" sz="2300" dirty="0" smtClean="0">
                <a:solidFill>
                  <a:schemeClr val="bg1"/>
                </a:solidFill>
                <a:latin typeface="Lucida Console" charset="0"/>
              </a:rPr>
              <a:t> a </a:t>
            </a:r>
            <a:r>
              <a:rPr lang="en-US" sz="2300" dirty="0" err="1" smtClean="0">
                <a:solidFill>
                  <a:schemeClr val="bg1"/>
                </a:solidFill>
                <a:latin typeface="Lucida Console" charset="0"/>
              </a:rPr>
              <a:t>partir</a:t>
            </a:r>
            <a:r>
              <a:rPr lang="en-US" sz="2300" dirty="0" smtClean="0">
                <a:solidFill>
                  <a:schemeClr val="bg1"/>
                </a:solidFill>
                <a:latin typeface="Lucida Console" charset="0"/>
              </a:rPr>
              <a:t> do </a:t>
            </a:r>
            <a:r>
              <a:rPr lang="en-US" sz="2300" dirty="0" err="1" smtClean="0">
                <a:solidFill>
                  <a:schemeClr val="bg1"/>
                </a:solidFill>
                <a:latin typeface="Lucida Console" charset="0"/>
              </a:rPr>
              <a:t>interpretador</a:t>
            </a:r>
            <a:r>
              <a:rPr lang="en-US" sz="2300" dirty="0" smtClean="0">
                <a:solidFill>
                  <a:schemeClr val="bg1"/>
                </a:solidFill>
                <a:latin typeface="Lucida Console" charset="0"/>
              </a:rPr>
              <a:t>:</a:t>
            </a:r>
          </a:p>
          <a:p>
            <a:pPr marL="457200" indent="-457200">
              <a:buFont typeface="Wingdings" charset="2"/>
              <a:buChar char="§"/>
            </a:pPr>
            <a:endParaRPr lang="en-US" sz="2300" dirty="0">
              <a:solidFill>
                <a:schemeClr val="bg1"/>
              </a:solidFill>
              <a:latin typeface="Lucida Console" charset="0"/>
            </a:endParaRPr>
          </a:p>
          <a:p>
            <a:pPr marL="457200" lvl="2"/>
            <a:r>
              <a:rPr lang="en-US" sz="2300" dirty="0" smtClean="0">
                <a:solidFill>
                  <a:srgbClr val="FFFF00"/>
                </a:solidFill>
                <a:latin typeface="Lucida Console" charset="0"/>
              </a:rPr>
              <a:t>help(</a:t>
            </a:r>
            <a:r>
              <a:rPr lang="en-US" sz="2300" dirty="0" err="1" smtClean="0">
                <a:solidFill>
                  <a:schemeClr val="bg1"/>
                </a:solidFill>
                <a:latin typeface="Lucida Console" charset="0"/>
              </a:rPr>
              <a:t>nome</a:t>
            </a:r>
            <a:r>
              <a:rPr lang="en-US" sz="2300" dirty="0" smtClean="0">
                <a:solidFill>
                  <a:srgbClr val="FFFF00"/>
                </a:solidFill>
                <a:latin typeface="Lucida Console" charset="0"/>
              </a:rPr>
              <a:t>)</a:t>
            </a:r>
          </a:p>
          <a:p>
            <a:pPr marL="457200" lvl="2"/>
            <a:endParaRPr lang="en-US" sz="2300" dirty="0" smtClean="0">
              <a:solidFill>
                <a:srgbClr val="FFFF00"/>
              </a:solidFill>
              <a:latin typeface="Lucida Console" charset="0"/>
            </a:endParaRPr>
          </a:p>
          <a:p>
            <a:pPr marL="342900" lvl="1" indent="-342900">
              <a:buFont typeface="Wingdings" charset="2"/>
              <a:buChar char="§"/>
            </a:pPr>
            <a:r>
              <a:rPr lang="en-US" sz="2300" dirty="0" err="1" smtClean="0">
                <a:solidFill>
                  <a:schemeClr val="bg1"/>
                </a:solidFill>
                <a:latin typeface="Lucida Console" charset="0"/>
              </a:rPr>
              <a:t>Podemos</a:t>
            </a:r>
            <a:r>
              <a:rPr lang="en-US" sz="23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300" dirty="0" err="1" smtClean="0">
                <a:solidFill>
                  <a:schemeClr val="bg1"/>
                </a:solidFill>
                <a:latin typeface="Lucida Console" charset="0"/>
              </a:rPr>
              <a:t>consultar</a:t>
            </a:r>
            <a:r>
              <a:rPr lang="en-US" sz="2300" dirty="0" smtClean="0">
                <a:solidFill>
                  <a:schemeClr val="bg1"/>
                </a:solidFill>
                <a:latin typeface="Lucida Console" charset="0"/>
              </a:rPr>
              <a:t> a </a:t>
            </a:r>
            <a:r>
              <a:rPr lang="en-US" sz="2300" dirty="0" err="1" smtClean="0">
                <a:solidFill>
                  <a:schemeClr val="bg1"/>
                </a:solidFill>
                <a:latin typeface="Lucida Console" charset="0"/>
              </a:rPr>
              <a:t>documentação</a:t>
            </a:r>
            <a:r>
              <a:rPr lang="en-US" sz="2300" dirty="0" smtClean="0">
                <a:solidFill>
                  <a:schemeClr val="bg1"/>
                </a:solidFill>
                <a:latin typeface="Lucida Console" charset="0"/>
              </a:rPr>
              <a:t> de </a:t>
            </a:r>
            <a:r>
              <a:rPr lang="en-US" sz="2300" dirty="0" err="1" smtClean="0">
                <a:solidFill>
                  <a:schemeClr val="bg1"/>
                </a:solidFill>
                <a:latin typeface="Lucida Console" charset="0"/>
              </a:rPr>
              <a:t>toda</a:t>
            </a:r>
            <a:r>
              <a:rPr lang="en-US" sz="23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300" dirty="0" err="1" smtClean="0">
                <a:solidFill>
                  <a:schemeClr val="bg1"/>
                </a:solidFill>
                <a:latin typeface="Lucida Console" charset="0"/>
              </a:rPr>
              <a:t>biblioteca</a:t>
            </a:r>
            <a:r>
              <a:rPr lang="en-US" sz="23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300" dirty="0" err="1" smtClean="0">
                <a:solidFill>
                  <a:schemeClr val="bg1"/>
                </a:solidFill>
                <a:latin typeface="Lucida Console" charset="0"/>
              </a:rPr>
              <a:t>em</a:t>
            </a:r>
            <a:r>
              <a:rPr lang="en-US" sz="2300" dirty="0" smtClean="0">
                <a:solidFill>
                  <a:schemeClr val="bg1"/>
                </a:solidFill>
                <a:latin typeface="Lucida Console" charset="0"/>
              </a:rPr>
              <a:t>:</a:t>
            </a:r>
          </a:p>
          <a:p>
            <a:pPr marL="457200" lvl="2"/>
            <a:endParaRPr lang="en-US" sz="2300" dirty="0">
              <a:solidFill>
                <a:srgbClr val="FFFF00"/>
              </a:solidFill>
              <a:latin typeface="Lucida Console" charset="0"/>
            </a:endParaRPr>
          </a:p>
          <a:p>
            <a:pPr marL="457200" lvl="2"/>
            <a:r>
              <a:rPr lang="en-US" sz="2300" dirty="0" smtClean="0">
                <a:solidFill>
                  <a:schemeClr val="bg1"/>
                </a:solidFill>
                <a:latin typeface="Lucida Console" charset="0"/>
              </a:rPr>
              <a:t>https</a:t>
            </a:r>
            <a:r>
              <a:rPr lang="en-US" sz="2300" dirty="0">
                <a:solidFill>
                  <a:schemeClr val="bg1"/>
                </a:solidFill>
                <a:latin typeface="Lucida Console" charset="0"/>
              </a:rPr>
              <a:t>://</a:t>
            </a:r>
            <a:r>
              <a:rPr lang="en-US" sz="2300" dirty="0" err="1">
                <a:solidFill>
                  <a:schemeClr val="bg1"/>
                </a:solidFill>
                <a:latin typeface="Lucida Console" charset="0"/>
              </a:rPr>
              <a:t>docs.python.org</a:t>
            </a:r>
            <a:r>
              <a:rPr lang="en-US" sz="2300" dirty="0">
                <a:solidFill>
                  <a:schemeClr val="bg1"/>
                </a:solidFill>
                <a:latin typeface="Lucida Console" charset="0"/>
              </a:rPr>
              <a:t>/3/library</a:t>
            </a:r>
            <a:r>
              <a:rPr lang="en-US" sz="2300" dirty="0" smtClean="0">
                <a:solidFill>
                  <a:schemeClr val="bg1"/>
                </a:solidFill>
                <a:latin typeface="Lucida Console" charset="0"/>
              </a:rPr>
              <a:t>/</a:t>
            </a:r>
          </a:p>
          <a:p>
            <a:pPr marL="457200" lvl="2"/>
            <a:endParaRPr lang="en-US" sz="2300" dirty="0" smtClean="0">
              <a:solidFill>
                <a:schemeClr val="bg1"/>
              </a:solidFill>
              <a:latin typeface="Lucida Consol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7910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88758" y="128336"/>
            <a:ext cx="13147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 smtClean="0">
                <a:solidFill>
                  <a:schemeClr val="bg1"/>
                </a:solidFill>
                <a:latin typeface="consolas" charset="0"/>
              </a:rPr>
              <a:t>Dicas</a:t>
            </a:r>
            <a:endParaRPr lang="en-US" sz="3200" dirty="0">
              <a:solidFill>
                <a:schemeClr val="bg1"/>
              </a:solidFill>
              <a:latin typeface="consolas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83136" y="1187115"/>
            <a:ext cx="11555938" cy="409073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457200" indent="-457200">
              <a:buFontTx/>
              <a:buChar char="-"/>
            </a:pPr>
            <a:r>
              <a:rPr lang="en-US" sz="2400" dirty="0" smtClean="0">
                <a:solidFill>
                  <a:srgbClr val="FFFF00"/>
                </a:solidFill>
                <a:latin typeface="Lucida Console" charset="0"/>
              </a:rPr>
              <a:t>Syntax-highlight</a:t>
            </a:r>
            <a:r>
              <a:rPr lang="en-US" sz="2400" dirty="0" smtClean="0">
                <a:solidFill>
                  <a:schemeClr val="bg1"/>
                </a:solidFill>
                <a:latin typeface="Lucida Console" charset="0"/>
              </a:rPr>
              <a:t>: </a:t>
            </a:r>
            <a:r>
              <a:rPr lang="en-US" sz="2400" dirty="0" err="1" smtClean="0">
                <a:solidFill>
                  <a:schemeClr val="bg1"/>
                </a:solidFill>
                <a:latin typeface="Lucida Console" charset="0"/>
              </a:rPr>
              <a:t>Ajuda</a:t>
            </a:r>
            <a:r>
              <a:rPr lang="en-US" sz="2400" dirty="0" smtClean="0">
                <a:solidFill>
                  <a:schemeClr val="bg1"/>
                </a:solidFill>
                <a:latin typeface="Lucida Console" charset="0"/>
              </a:rPr>
              <a:t>!</a:t>
            </a:r>
          </a:p>
          <a:p>
            <a:pPr marL="457200" indent="-457200">
              <a:buFontTx/>
              <a:buChar char="-"/>
            </a:pPr>
            <a:r>
              <a:rPr lang="en-US" sz="2400" dirty="0" smtClean="0">
                <a:solidFill>
                  <a:srgbClr val="92D050"/>
                </a:solidFill>
                <a:latin typeface="Lucida Console" charset="0"/>
              </a:rPr>
              <a:t>Code-completion </a:t>
            </a:r>
            <a:r>
              <a:rPr lang="en-US" sz="2400" dirty="0" smtClean="0">
                <a:solidFill>
                  <a:schemeClr val="bg1"/>
                </a:solidFill>
                <a:latin typeface="Lucida Console" charset="0"/>
              </a:rPr>
              <a:t>: </a:t>
            </a:r>
            <a:r>
              <a:rPr lang="en-US" sz="2400" dirty="0" err="1" smtClean="0">
                <a:solidFill>
                  <a:schemeClr val="bg1"/>
                </a:solidFill>
                <a:latin typeface="Lucida Console" charset="0"/>
              </a:rPr>
              <a:t>Ajuda</a:t>
            </a:r>
            <a:r>
              <a:rPr lang="en-US" sz="2400" dirty="0" smtClean="0">
                <a:solidFill>
                  <a:schemeClr val="bg1"/>
                </a:solidFill>
                <a:latin typeface="Lucida Console" charset="0"/>
              </a:rPr>
              <a:t>! Mas se </a:t>
            </a:r>
            <a:r>
              <a:rPr lang="en-US" sz="2400" dirty="0" err="1" smtClean="0">
                <a:solidFill>
                  <a:schemeClr val="bg1"/>
                </a:solidFill>
                <a:latin typeface="Lucida Console" charset="0"/>
              </a:rPr>
              <a:t>você</a:t>
            </a:r>
            <a:r>
              <a:rPr lang="en-US" sz="24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Lucida Console" charset="0"/>
              </a:rPr>
              <a:t>está</a:t>
            </a:r>
            <a:r>
              <a:rPr lang="en-US" sz="24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Lucida Console" charset="0"/>
              </a:rPr>
              <a:t>estudando</a:t>
            </a:r>
            <a:r>
              <a:rPr lang="en-US" sz="2400" dirty="0" smtClean="0">
                <a:solidFill>
                  <a:schemeClr val="bg1"/>
                </a:solidFill>
                <a:latin typeface="Lucida Console" charset="0"/>
              </a:rPr>
              <a:t> a 				      </a:t>
            </a:r>
            <a:r>
              <a:rPr lang="en-US" sz="2400" dirty="0" err="1" smtClean="0">
                <a:solidFill>
                  <a:schemeClr val="bg1"/>
                </a:solidFill>
                <a:latin typeface="Lucida Console" charset="0"/>
              </a:rPr>
              <a:t>linguagem</a:t>
            </a:r>
            <a:r>
              <a:rPr lang="en-US" sz="2400" dirty="0" smtClean="0">
                <a:solidFill>
                  <a:schemeClr val="bg1"/>
                </a:solidFill>
                <a:latin typeface="Lucida Console" charset="0"/>
              </a:rPr>
              <a:t>, </a:t>
            </a:r>
            <a:r>
              <a:rPr lang="en-US" sz="2400" dirty="0" err="1" smtClean="0">
                <a:solidFill>
                  <a:schemeClr val="bg1"/>
                </a:solidFill>
                <a:latin typeface="Lucida Console" charset="0"/>
              </a:rPr>
              <a:t>pode</a:t>
            </a:r>
            <a:r>
              <a:rPr lang="en-US" sz="24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Lucida Console" charset="0"/>
              </a:rPr>
              <a:t>te</a:t>
            </a:r>
            <a:r>
              <a:rPr lang="en-US" sz="24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Lucida Console" charset="0"/>
              </a:rPr>
              <a:t>atrapalhar</a:t>
            </a:r>
            <a:r>
              <a:rPr lang="en-US" sz="2400" dirty="0" smtClean="0">
                <a:solidFill>
                  <a:schemeClr val="bg1"/>
                </a:solidFill>
                <a:latin typeface="Lucida Console" charset="0"/>
              </a:rPr>
              <a:t>.</a:t>
            </a:r>
          </a:p>
          <a:p>
            <a:pPr marL="457200" indent="-457200">
              <a:buFontTx/>
              <a:buChar char="-"/>
            </a:pPr>
            <a:r>
              <a:rPr lang="en-US" sz="2400" dirty="0" smtClean="0">
                <a:solidFill>
                  <a:srgbClr val="FF47FF"/>
                </a:solidFill>
                <a:latin typeface="Lucida Console" charset="0"/>
              </a:rPr>
              <a:t>IDE          :</a:t>
            </a:r>
            <a:r>
              <a:rPr lang="en-US" sz="24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Lucida Console" charset="0"/>
              </a:rPr>
              <a:t>Ajuda</a:t>
            </a:r>
            <a:r>
              <a:rPr lang="en-US" sz="2400" dirty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Lucida Console" charset="0"/>
              </a:rPr>
              <a:t>quem</a:t>
            </a:r>
            <a:r>
              <a:rPr lang="en-US" sz="24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Lucida Console" charset="0"/>
              </a:rPr>
              <a:t>gosta</a:t>
            </a:r>
            <a:r>
              <a:rPr lang="en-US" sz="2400" dirty="0" smtClean="0">
                <a:solidFill>
                  <a:schemeClr val="bg1"/>
                </a:solidFill>
                <a:latin typeface="Lucida Console" charset="0"/>
              </a:rPr>
              <a:t>, </a:t>
            </a:r>
            <a:r>
              <a:rPr lang="en-US" sz="2400" dirty="0" err="1" smtClean="0">
                <a:solidFill>
                  <a:schemeClr val="bg1"/>
                </a:solidFill>
                <a:latin typeface="Lucida Console" charset="0"/>
              </a:rPr>
              <a:t>atrapalha</a:t>
            </a:r>
            <a:r>
              <a:rPr lang="en-US" sz="24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Lucida Console" charset="0"/>
              </a:rPr>
              <a:t>quem</a:t>
            </a:r>
            <a:r>
              <a:rPr lang="en-US" sz="24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Lucida Console" charset="0"/>
              </a:rPr>
              <a:t>não</a:t>
            </a:r>
            <a:r>
              <a:rPr lang="en-US" sz="24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Lucida Console" charset="0"/>
              </a:rPr>
              <a:t>gosta</a:t>
            </a:r>
            <a:r>
              <a:rPr lang="en-US" sz="2400" dirty="0" smtClean="0">
                <a:solidFill>
                  <a:schemeClr val="bg1"/>
                </a:solidFill>
                <a:latin typeface="Lucida Console" charset="0"/>
              </a:rPr>
              <a:t>.</a:t>
            </a:r>
            <a:endParaRPr lang="en-US" sz="2400" dirty="0">
              <a:solidFill>
                <a:schemeClr val="bg1"/>
              </a:solidFill>
              <a:latin typeface="Lucida Console" charset="0"/>
            </a:endParaRPr>
          </a:p>
          <a:p>
            <a:pPr marL="457200" indent="-457200">
              <a:buFontTx/>
              <a:buChar char="-"/>
            </a:pPr>
            <a:r>
              <a:rPr lang="en-US" sz="2400" dirty="0" err="1" smtClean="0">
                <a:solidFill>
                  <a:srgbClr val="00B0F0"/>
                </a:solidFill>
                <a:latin typeface="Lucida Console" charset="0"/>
              </a:rPr>
              <a:t>Versionamento</a:t>
            </a:r>
            <a:r>
              <a:rPr lang="en-US" sz="2400" dirty="0" smtClean="0">
                <a:solidFill>
                  <a:srgbClr val="00B0F0"/>
                </a:solidFill>
                <a:latin typeface="Lucida Console" charset="0"/>
              </a:rPr>
              <a:t>:</a:t>
            </a:r>
            <a:r>
              <a:rPr lang="en-US" sz="2400" dirty="0" smtClean="0">
                <a:solidFill>
                  <a:schemeClr val="bg1"/>
                </a:solidFill>
                <a:latin typeface="Lucida Console" charset="0"/>
              </a:rPr>
              <a:t> Se </a:t>
            </a:r>
            <a:r>
              <a:rPr lang="en-US" sz="2400" dirty="0" err="1" smtClean="0">
                <a:solidFill>
                  <a:schemeClr val="bg1"/>
                </a:solidFill>
                <a:latin typeface="Lucida Console" charset="0"/>
              </a:rPr>
              <a:t>você</a:t>
            </a:r>
            <a:r>
              <a:rPr lang="en-US" sz="24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Lucida Console" charset="0"/>
              </a:rPr>
              <a:t>ainda</a:t>
            </a:r>
            <a:r>
              <a:rPr lang="en-US" sz="24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Lucida Console" charset="0"/>
              </a:rPr>
              <a:t>não</a:t>
            </a:r>
            <a:r>
              <a:rPr lang="en-US" sz="24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Lucida Console" charset="0"/>
              </a:rPr>
              <a:t>conhece</a:t>
            </a:r>
            <a:r>
              <a:rPr lang="en-US" sz="2400" dirty="0" smtClean="0">
                <a:solidFill>
                  <a:schemeClr val="bg1"/>
                </a:solidFill>
                <a:latin typeface="Lucida Console" charset="0"/>
              </a:rPr>
              <a:t>, </a:t>
            </a:r>
            <a:r>
              <a:rPr lang="en-US" sz="2400" dirty="0" err="1" smtClean="0">
                <a:solidFill>
                  <a:schemeClr val="bg1"/>
                </a:solidFill>
                <a:latin typeface="Lucida Console" charset="0"/>
              </a:rPr>
              <a:t>fale</a:t>
            </a:r>
            <a:r>
              <a:rPr lang="en-US" sz="24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Lucida Console" charset="0"/>
              </a:rPr>
              <a:t>comigo</a:t>
            </a:r>
            <a:r>
              <a:rPr lang="en-US" sz="2400" dirty="0" smtClean="0">
                <a:solidFill>
                  <a:schemeClr val="bg1"/>
                </a:solidFill>
                <a:latin typeface="Lucida Console" charset="0"/>
              </a:rPr>
              <a:t>.</a:t>
            </a:r>
          </a:p>
          <a:p>
            <a:pPr marL="457200" indent="-457200">
              <a:buFontTx/>
              <a:buChar char="-"/>
            </a:pPr>
            <a:r>
              <a:rPr lang="en-US" sz="2400" dirty="0" err="1" smtClean="0">
                <a:solidFill>
                  <a:schemeClr val="accent2"/>
                </a:solidFill>
                <a:latin typeface="Lucida Console" charset="0"/>
              </a:rPr>
              <a:t>Indentação</a:t>
            </a:r>
            <a:r>
              <a:rPr lang="en-US" sz="2400" dirty="0" smtClean="0">
                <a:solidFill>
                  <a:schemeClr val="accent2"/>
                </a:solidFill>
                <a:latin typeface="Lucida Console" charset="0"/>
              </a:rPr>
              <a:t>   :</a:t>
            </a:r>
            <a:r>
              <a:rPr lang="en-US" sz="24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400" dirty="0" smtClean="0">
                <a:solidFill>
                  <a:schemeClr val="bg1"/>
                </a:solidFill>
                <a:latin typeface="Lucida Console" charset="0"/>
              </a:rPr>
              <a:t>Use </a:t>
            </a:r>
            <a:r>
              <a:rPr lang="en-US" sz="2400" dirty="0" err="1" smtClean="0">
                <a:solidFill>
                  <a:schemeClr val="bg1"/>
                </a:solidFill>
                <a:latin typeface="Lucida Console" charset="0"/>
              </a:rPr>
              <a:t>apenas</a:t>
            </a:r>
            <a:r>
              <a:rPr lang="en-US" sz="2400" dirty="0" smtClean="0">
                <a:solidFill>
                  <a:schemeClr val="bg1"/>
                </a:solidFill>
                <a:latin typeface="Lucida Console" charset="0"/>
              </a:rPr>
              <a:t> tabs </a:t>
            </a:r>
            <a:r>
              <a:rPr lang="en-US" sz="2400" dirty="0" err="1" smtClean="0">
                <a:solidFill>
                  <a:schemeClr val="bg1"/>
                </a:solidFill>
                <a:latin typeface="Lucida Console" charset="0"/>
              </a:rPr>
              <a:t>ou</a:t>
            </a:r>
            <a:r>
              <a:rPr lang="en-US" sz="24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Lucida Console" charset="0"/>
              </a:rPr>
              <a:t>apenas</a:t>
            </a:r>
            <a:r>
              <a:rPr lang="en-US" sz="24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Lucida Console" charset="0"/>
              </a:rPr>
              <a:t>espaços</a:t>
            </a:r>
            <a:r>
              <a:rPr lang="en-US" sz="2400" dirty="0" smtClean="0">
                <a:solidFill>
                  <a:schemeClr val="bg1"/>
                </a:solidFill>
                <a:latin typeface="Lucida Console" charset="0"/>
              </a:rPr>
              <a:t> – </a:t>
            </a:r>
            <a:r>
              <a:rPr lang="en-US" sz="2400" dirty="0" err="1" smtClean="0">
                <a:solidFill>
                  <a:schemeClr val="bg1"/>
                </a:solidFill>
                <a:latin typeface="Lucida Console" charset="0"/>
              </a:rPr>
              <a:t>Não</a:t>
            </a:r>
            <a:r>
              <a:rPr lang="en-US" sz="2400" dirty="0" smtClean="0">
                <a:solidFill>
                  <a:schemeClr val="bg1"/>
                </a:solidFill>
                <a:latin typeface="Lucida Console" charset="0"/>
              </a:rPr>
              <a:t> 				   </a:t>
            </a:r>
            <a:r>
              <a:rPr lang="en-US" sz="2400" dirty="0" err="1" smtClean="0">
                <a:solidFill>
                  <a:schemeClr val="bg1"/>
                </a:solidFill>
                <a:latin typeface="Lucida Console" charset="0"/>
              </a:rPr>
              <a:t>misture-os</a:t>
            </a:r>
            <a:r>
              <a:rPr lang="en-US" sz="2400" dirty="0" smtClean="0">
                <a:solidFill>
                  <a:schemeClr val="bg1"/>
                </a:solidFill>
                <a:latin typeface="Lucida Console" charset="0"/>
              </a:rPr>
              <a:t>! E </a:t>
            </a:r>
            <a:r>
              <a:rPr lang="en-US" sz="2400" dirty="0" err="1" smtClean="0">
                <a:solidFill>
                  <a:schemeClr val="bg1"/>
                </a:solidFill>
                <a:latin typeface="Lucida Console" charset="0"/>
              </a:rPr>
              <a:t>não</a:t>
            </a:r>
            <a:r>
              <a:rPr lang="en-US" sz="24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Lucida Console" charset="0"/>
              </a:rPr>
              <a:t>converta</a:t>
            </a:r>
            <a:r>
              <a:rPr lang="en-US" sz="2400" dirty="0" smtClean="0">
                <a:solidFill>
                  <a:schemeClr val="bg1"/>
                </a:solidFill>
                <a:latin typeface="Lucida Console" charset="0"/>
              </a:rPr>
              <a:t> a </a:t>
            </a:r>
            <a:r>
              <a:rPr lang="en-US" sz="2400" dirty="0" err="1" smtClean="0">
                <a:solidFill>
                  <a:schemeClr val="bg1"/>
                </a:solidFill>
                <a:latin typeface="Lucida Console" charset="0"/>
              </a:rPr>
              <a:t>indentação</a:t>
            </a:r>
            <a:endParaRPr lang="en-US" sz="2400" dirty="0">
              <a:solidFill>
                <a:schemeClr val="bg1"/>
              </a:solidFill>
              <a:latin typeface="Lucida Console" charset="0"/>
            </a:endParaRPr>
          </a:p>
          <a:p>
            <a:r>
              <a:rPr lang="en-US" sz="2400" dirty="0" smtClean="0">
                <a:solidFill>
                  <a:schemeClr val="bg1"/>
                </a:solidFill>
                <a:latin typeface="Lucida Console" charset="0"/>
              </a:rPr>
              <a:t>			   </a:t>
            </a:r>
            <a:r>
              <a:rPr lang="en-US" sz="2400" dirty="0" err="1" smtClean="0">
                <a:solidFill>
                  <a:schemeClr val="bg1"/>
                </a:solidFill>
                <a:latin typeface="Lucida Console" charset="0"/>
              </a:rPr>
              <a:t>manualmente</a:t>
            </a:r>
            <a:r>
              <a:rPr lang="en-US" sz="2400" dirty="0" smtClean="0">
                <a:solidFill>
                  <a:schemeClr val="bg1"/>
                </a:solidFill>
                <a:latin typeface="Lucida Console" charset="0"/>
              </a:rPr>
              <a:t> - Use um editor que </a:t>
            </a:r>
            <a:r>
              <a:rPr lang="en-US" sz="2400" dirty="0" err="1" smtClean="0">
                <a:solidFill>
                  <a:schemeClr val="bg1"/>
                </a:solidFill>
                <a:latin typeface="Lucida Console" charset="0"/>
              </a:rPr>
              <a:t>faça</a:t>
            </a:r>
            <a:r>
              <a:rPr lang="en-US" sz="24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Lucida Console" charset="0"/>
              </a:rPr>
              <a:t>isto</a:t>
            </a:r>
            <a:r>
              <a:rPr lang="en-US" sz="2400" dirty="0" smtClean="0">
                <a:solidFill>
                  <a:schemeClr val="bg1"/>
                </a:solidFill>
                <a:latin typeface="Lucida Console" charset="0"/>
              </a:rPr>
              <a:t>.</a:t>
            </a:r>
            <a:endParaRPr lang="en-US" sz="2400" dirty="0" smtClean="0">
              <a:solidFill>
                <a:schemeClr val="bg1"/>
              </a:solidFill>
              <a:latin typeface="Lucida Console" charset="0"/>
            </a:endParaRPr>
          </a:p>
          <a:p>
            <a:pPr marL="457200" indent="-457200">
              <a:buFontTx/>
              <a:buChar char="-"/>
            </a:pPr>
            <a:r>
              <a:rPr lang="en-US" sz="2400" dirty="0" err="1" smtClean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Nomenclaturas</a:t>
            </a: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:</a:t>
            </a:r>
            <a:r>
              <a:rPr lang="en-US" sz="2400" dirty="0" smtClean="0">
                <a:solidFill>
                  <a:schemeClr val="bg1"/>
                </a:solidFill>
                <a:latin typeface="Lucida Console" charset="0"/>
              </a:rPr>
              <a:t> Utilize </a:t>
            </a:r>
            <a:r>
              <a:rPr lang="en-US" sz="2400" dirty="0" err="1" smtClean="0">
                <a:solidFill>
                  <a:schemeClr val="bg1"/>
                </a:solidFill>
                <a:latin typeface="Lucida Console" charset="0"/>
              </a:rPr>
              <a:t>nomes</a:t>
            </a:r>
            <a:r>
              <a:rPr lang="en-US" sz="2400" dirty="0" smtClean="0">
                <a:solidFill>
                  <a:schemeClr val="bg1"/>
                </a:solidFill>
                <a:latin typeface="Lucida Console" charset="0"/>
              </a:rPr>
              <a:t> que </a:t>
            </a:r>
            <a:r>
              <a:rPr lang="en-US" sz="2400" dirty="0" err="1" smtClean="0">
                <a:solidFill>
                  <a:schemeClr val="bg1"/>
                </a:solidFill>
                <a:latin typeface="Lucida Console" charset="0"/>
              </a:rPr>
              <a:t>descrevam</a:t>
            </a:r>
            <a:r>
              <a:rPr lang="en-US" sz="2400" dirty="0" smtClean="0">
                <a:solidFill>
                  <a:schemeClr val="bg1"/>
                </a:solidFill>
                <a:latin typeface="Lucida Console" charset="0"/>
              </a:rPr>
              <a:t> a </a:t>
            </a:r>
            <a:r>
              <a:rPr lang="en-US" sz="2400" dirty="0" err="1" smtClean="0">
                <a:solidFill>
                  <a:schemeClr val="bg1"/>
                </a:solidFill>
                <a:latin typeface="Lucida Console" charset="0"/>
              </a:rPr>
              <a:t>propósito</a:t>
            </a:r>
            <a:r>
              <a:rPr lang="en-US" sz="2400" dirty="0" smtClean="0">
                <a:solidFill>
                  <a:schemeClr val="bg1"/>
                </a:solidFill>
                <a:latin typeface="Lucida Console" charset="0"/>
              </a:rPr>
              <a:t>.</a:t>
            </a:r>
          </a:p>
          <a:p>
            <a:pPr marL="457200" indent="-457200">
              <a:buFontTx/>
              <a:buChar char="-"/>
            </a:pPr>
            <a:endParaRPr lang="en-US" sz="2400" dirty="0" smtClean="0">
              <a:solidFill>
                <a:schemeClr val="bg1"/>
              </a:solidFill>
              <a:latin typeface="Lucida Console" charset="0"/>
            </a:endParaRPr>
          </a:p>
          <a:p>
            <a:pPr marL="457200" indent="-457200">
              <a:buFontTx/>
              <a:buChar char="-"/>
            </a:pPr>
            <a:endParaRPr lang="en-US" sz="2400" dirty="0" smtClean="0">
              <a:solidFill>
                <a:schemeClr val="bg1"/>
              </a:solidFill>
              <a:latin typeface="Lucida Console" charset="0"/>
            </a:endParaRPr>
          </a:p>
          <a:p>
            <a:pPr marL="457200" indent="-457200">
              <a:buFontTx/>
              <a:buChar char="-"/>
            </a:pPr>
            <a:endParaRPr lang="en-US" sz="2400" dirty="0" smtClean="0">
              <a:solidFill>
                <a:schemeClr val="bg1"/>
              </a:solidFill>
              <a:latin typeface="Lucida Console" charset="0"/>
            </a:endParaRPr>
          </a:p>
          <a:p>
            <a:pPr marL="457200" indent="-457200">
              <a:buFontTx/>
              <a:buChar char="-"/>
            </a:pPr>
            <a:endParaRPr lang="en-US" sz="2400" dirty="0">
              <a:solidFill>
                <a:schemeClr val="bg1"/>
              </a:solidFill>
              <a:latin typeface="Lucida Console" charset="0"/>
            </a:endParaRPr>
          </a:p>
          <a:p>
            <a:pPr marL="457200" indent="-457200">
              <a:buFontTx/>
              <a:buChar char="-"/>
            </a:pPr>
            <a:endParaRPr lang="en-US" sz="2400" dirty="0" smtClean="0">
              <a:solidFill>
                <a:schemeClr val="bg1"/>
              </a:solidFill>
              <a:latin typeface="Lucida Console" charset="0"/>
            </a:endParaRPr>
          </a:p>
          <a:p>
            <a:pPr marL="457200" indent="-457200">
              <a:buFontTx/>
              <a:buChar char="-"/>
            </a:pPr>
            <a:endParaRPr lang="en-US" sz="2400" dirty="0" smtClean="0">
              <a:solidFill>
                <a:schemeClr val="bg1"/>
              </a:solidFill>
              <a:latin typeface="Lucida Console" charset="0"/>
            </a:endParaRPr>
          </a:p>
          <a:p>
            <a:pPr marL="457200" indent="-457200">
              <a:buFontTx/>
              <a:buChar char="-"/>
            </a:pPr>
            <a:endParaRPr lang="en-US" sz="2400" dirty="0" smtClean="0">
              <a:solidFill>
                <a:schemeClr val="bg1"/>
              </a:solidFill>
              <a:latin typeface="Lucida Console" charset="0"/>
            </a:endParaRPr>
          </a:p>
          <a:p>
            <a:pPr marL="457200" indent="-457200">
              <a:buFontTx/>
              <a:buChar char="-"/>
            </a:pPr>
            <a:endParaRPr lang="en-US" sz="2400" dirty="0">
              <a:solidFill>
                <a:schemeClr val="bg1"/>
              </a:solidFill>
              <a:latin typeface="Lucida Consol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702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88758" y="128336"/>
            <a:ext cx="13147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 smtClean="0">
                <a:solidFill>
                  <a:schemeClr val="bg1"/>
                </a:solidFill>
                <a:latin typeface="consolas" charset="0"/>
              </a:rPr>
              <a:t>Dicas</a:t>
            </a:r>
            <a:endParaRPr lang="en-US" sz="3200" dirty="0">
              <a:solidFill>
                <a:schemeClr val="bg1"/>
              </a:solidFill>
              <a:latin typeface="consolas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83136" y="1187115"/>
            <a:ext cx="11555938" cy="409073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tabLst>
                <a:tab pos="6969125" algn="l"/>
              </a:tabLst>
            </a:pPr>
            <a:endParaRPr lang="en-US" sz="3000" dirty="0" smtClean="0">
              <a:solidFill>
                <a:schemeClr val="bg1"/>
              </a:solidFill>
              <a:latin typeface="Lucida Console" charset="0"/>
            </a:endParaRPr>
          </a:p>
          <a:p>
            <a:pPr algn="ctr">
              <a:tabLst>
                <a:tab pos="6969125" algn="l"/>
              </a:tabLst>
            </a:pPr>
            <a:endParaRPr lang="en-US" sz="3000" dirty="0">
              <a:solidFill>
                <a:schemeClr val="bg1"/>
              </a:solidFill>
              <a:latin typeface="Lucida Console" charset="0"/>
            </a:endParaRPr>
          </a:p>
          <a:p>
            <a:pPr algn="ctr">
              <a:tabLst>
                <a:tab pos="6969125" algn="l"/>
              </a:tabLst>
            </a:pPr>
            <a:endParaRPr lang="en-US" sz="3000" dirty="0" smtClean="0">
              <a:solidFill>
                <a:schemeClr val="bg1"/>
              </a:solidFill>
              <a:latin typeface="Lucida Console" charset="0"/>
            </a:endParaRPr>
          </a:p>
          <a:p>
            <a:pPr algn="ctr">
              <a:tabLst>
                <a:tab pos="6969125" algn="l"/>
              </a:tabLst>
            </a:pPr>
            <a:endParaRPr lang="en-US" sz="3000" dirty="0" smtClean="0">
              <a:solidFill>
                <a:schemeClr val="bg1"/>
              </a:solidFill>
              <a:latin typeface="Lucida Console" charset="0"/>
            </a:endParaRPr>
          </a:p>
          <a:p>
            <a:pPr algn="ctr">
              <a:tabLst>
                <a:tab pos="6969125" algn="l"/>
              </a:tabLst>
            </a:pPr>
            <a:r>
              <a:rPr lang="en-US" sz="3000" dirty="0" err="1" smtClean="0">
                <a:solidFill>
                  <a:schemeClr val="bg1"/>
                </a:solidFill>
                <a:latin typeface="Lucida Console" charset="0"/>
              </a:rPr>
              <a:t>Entender</a:t>
            </a:r>
            <a:r>
              <a:rPr lang="en-US" sz="30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3000" dirty="0" err="1" smtClean="0">
                <a:solidFill>
                  <a:schemeClr val="bg1"/>
                </a:solidFill>
                <a:latin typeface="Lucida Console" charset="0"/>
              </a:rPr>
              <a:t>mensagens</a:t>
            </a:r>
            <a:r>
              <a:rPr lang="en-US" sz="3000" dirty="0" smtClean="0">
                <a:solidFill>
                  <a:schemeClr val="bg1"/>
                </a:solidFill>
                <a:latin typeface="Lucida Console" charset="0"/>
              </a:rPr>
              <a:t> de </a:t>
            </a:r>
            <a:r>
              <a:rPr lang="en-US" sz="3000" dirty="0" err="1" smtClean="0">
                <a:solidFill>
                  <a:schemeClr val="bg1"/>
                </a:solidFill>
                <a:latin typeface="Lucida Console" charset="0"/>
              </a:rPr>
              <a:t>erro</a:t>
            </a:r>
            <a:r>
              <a:rPr lang="en-US" sz="30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3000" dirty="0" err="1" smtClean="0">
                <a:solidFill>
                  <a:schemeClr val="bg1"/>
                </a:solidFill>
                <a:latin typeface="Lucida Console" charset="0"/>
              </a:rPr>
              <a:t>é</a:t>
            </a:r>
            <a:r>
              <a:rPr lang="en-US" sz="3000" dirty="0" smtClean="0">
                <a:solidFill>
                  <a:schemeClr val="bg1"/>
                </a:solidFill>
                <a:latin typeface="Lucida Console" charset="0"/>
              </a:rPr>
              <a:t> fundamental!</a:t>
            </a:r>
          </a:p>
        </p:txBody>
      </p:sp>
    </p:spTree>
    <p:extLst>
      <p:ext uri="{BB962C8B-B14F-4D97-AF65-F5344CB8AC3E}">
        <p14:creationId xmlns:p14="http://schemas.microsoft.com/office/powerpoint/2010/main" val="67325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88758" y="128336"/>
            <a:ext cx="13147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 smtClean="0">
                <a:solidFill>
                  <a:schemeClr val="bg1"/>
                </a:solidFill>
                <a:latin typeface="consolas" charset="0"/>
              </a:rPr>
              <a:t>Dicas</a:t>
            </a:r>
            <a:endParaRPr lang="en-US" sz="3200" dirty="0">
              <a:solidFill>
                <a:schemeClr val="bg1"/>
              </a:solidFill>
              <a:latin typeface="consolas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83136" y="1187115"/>
            <a:ext cx="11555938" cy="409073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endParaRPr lang="en-US" sz="3000" dirty="0" smtClean="0">
              <a:solidFill>
                <a:schemeClr val="bg1"/>
              </a:solidFill>
              <a:latin typeface="Lucida Console" charset="0"/>
            </a:endParaRPr>
          </a:p>
          <a:p>
            <a:pPr algn="ctr"/>
            <a:endParaRPr lang="en-US" sz="3000" dirty="0">
              <a:solidFill>
                <a:schemeClr val="bg1"/>
              </a:solidFill>
              <a:latin typeface="Lucida Console" charset="0"/>
            </a:endParaRPr>
          </a:p>
          <a:p>
            <a:pPr algn="ctr"/>
            <a:endParaRPr lang="en-US" sz="3000" dirty="0" smtClean="0">
              <a:solidFill>
                <a:schemeClr val="bg1"/>
              </a:solidFill>
              <a:latin typeface="Lucida Console" charset="0"/>
            </a:endParaRPr>
          </a:p>
          <a:p>
            <a:pPr algn="ctr"/>
            <a:endParaRPr lang="en-US" sz="3000" dirty="0" smtClean="0">
              <a:solidFill>
                <a:schemeClr val="bg1"/>
              </a:solidFill>
              <a:latin typeface="Lucida Console" charset="0"/>
            </a:endParaRPr>
          </a:p>
          <a:p>
            <a:pPr algn="ctr"/>
            <a:r>
              <a:rPr lang="en-US" sz="3000" dirty="0" smtClean="0">
                <a:solidFill>
                  <a:schemeClr val="bg1"/>
                </a:solidFill>
                <a:latin typeface="Lucida Console" charset="0"/>
              </a:rPr>
              <a:t>Nada </a:t>
            </a:r>
            <a:r>
              <a:rPr lang="en-US" sz="3000" dirty="0" err="1" smtClean="0">
                <a:solidFill>
                  <a:schemeClr val="bg1"/>
                </a:solidFill>
                <a:latin typeface="Lucida Console" charset="0"/>
              </a:rPr>
              <a:t>substitui</a:t>
            </a:r>
            <a:r>
              <a:rPr lang="en-US" sz="3000" dirty="0" smtClean="0">
                <a:solidFill>
                  <a:schemeClr val="bg1"/>
                </a:solidFill>
                <a:latin typeface="Lucida Console" charset="0"/>
              </a:rPr>
              <a:t> a </a:t>
            </a:r>
            <a:r>
              <a:rPr lang="en-US" sz="3000" dirty="0" err="1" smtClean="0">
                <a:solidFill>
                  <a:schemeClr val="bg1"/>
                </a:solidFill>
                <a:latin typeface="Lucida Console" charset="0"/>
              </a:rPr>
              <a:t>prática</a:t>
            </a:r>
            <a:r>
              <a:rPr lang="en-US" sz="3000" dirty="0" smtClean="0">
                <a:solidFill>
                  <a:schemeClr val="bg1"/>
                </a:solidFill>
                <a:latin typeface="Lucida Console" charset="0"/>
              </a:rPr>
              <a:t> e a </a:t>
            </a:r>
            <a:r>
              <a:rPr lang="en-US" sz="3000" dirty="0" err="1" smtClean="0">
                <a:solidFill>
                  <a:schemeClr val="bg1"/>
                </a:solidFill>
                <a:latin typeface="Lucida Console" charset="0"/>
              </a:rPr>
              <a:t>experiência</a:t>
            </a:r>
            <a:r>
              <a:rPr lang="en-US" sz="3000" dirty="0" smtClean="0">
                <a:solidFill>
                  <a:schemeClr val="bg1"/>
                </a:solidFill>
                <a:latin typeface="Lucida Console" charset="0"/>
              </a:rPr>
              <a:t>.</a:t>
            </a:r>
            <a:endParaRPr lang="en-US" sz="3000" dirty="0">
              <a:solidFill>
                <a:schemeClr val="bg1"/>
              </a:solidFill>
              <a:latin typeface="Lucida Consol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6576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88758" y="128336"/>
            <a:ext cx="60612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 smtClean="0">
                <a:solidFill>
                  <a:schemeClr val="bg1"/>
                </a:solidFill>
                <a:latin typeface="consolas" charset="0"/>
              </a:rPr>
              <a:t>Próximo</a:t>
            </a:r>
            <a:r>
              <a:rPr lang="en-US" sz="3200" dirty="0" smtClean="0">
                <a:solidFill>
                  <a:schemeClr val="bg1"/>
                </a:solidFill>
                <a:latin typeface="consolas" charset="0"/>
              </a:rPr>
              <a:t>(s) </a:t>
            </a:r>
            <a:r>
              <a:rPr lang="en-US" sz="3200" dirty="0" err="1" smtClean="0">
                <a:solidFill>
                  <a:schemeClr val="bg1"/>
                </a:solidFill>
                <a:latin typeface="consolas" charset="0"/>
              </a:rPr>
              <a:t>treinamento</a:t>
            </a:r>
            <a:r>
              <a:rPr lang="en-US" sz="3200" dirty="0" smtClean="0">
                <a:solidFill>
                  <a:schemeClr val="bg1"/>
                </a:solidFill>
                <a:latin typeface="consolas" charset="0"/>
              </a:rPr>
              <a:t>(s)?</a:t>
            </a:r>
            <a:endParaRPr lang="en-US" sz="3200" dirty="0">
              <a:solidFill>
                <a:schemeClr val="bg1"/>
              </a:solidFill>
              <a:latin typeface="consolas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88758" y="1187115"/>
            <a:ext cx="11555938" cy="409073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Git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 – Como </a:t>
            </a:r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versionar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 meus </a:t>
            </a:r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projetos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?</a:t>
            </a:r>
            <a:endParaRPr lang="en-US" sz="2800" dirty="0">
              <a:solidFill>
                <a:schemeClr val="bg1"/>
              </a:solidFill>
              <a:latin typeface="Lucida Console" charset="0"/>
            </a:endParaRPr>
          </a:p>
          <a:p>
            <a:pPr marL="514350" indent="-514350">
              <a:buFont typeface="+mj-lt"/>
              <a:buAutoNum type="arabicPeriod"/>
            </a:pPr>
            <a:endParaRPr lang="en-US" sz="2800" dirty="0" smtClean="0">
              <a:solidFill>
                <a:schemeClr val="bg1"/>
              </a:solidFill>
              <a:latin typeface="Lucida Console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Python </a:t>
            </a:r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intermediário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: </a:t>
            </a:r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Programação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orientada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 a </a:t>
            </a:r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objetos</a:t>
            </a:r>
            <a:endParaRPr lang="en-US" sz="2800" dirty="0" smtClean="0">
              <a:solidFill>
                <a:schemeClr val="bg1"/>
              </a:solidFill>
              <a:latin typeface="Lucida Console" charset="0"/>
            </a:endParaRPr>
          </a:p>
          <a:p>
            <a:pPr marL="514350" indent="-514350">
              <a:buFont typeface="+mj-lt"/>
              <a:buAutoNum type="arabicPeriod"/>
            </a:pPr>
            <a:endParaRPr lang="en-US" sz="2800" dirty="0">
              <a:solidFill>
                <a:schemeClr val="bg1"/>
              </a:solidFill>
              <a:latin typeface="Lucida Console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Desmistificando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os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Certificados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Digitais</a:t>
            </a:r>
            <a:endParaRPr lang="en-US" sz="2800" dirty="0" smtClean="0">
              <a:solidFill>
                <a:schemeClr val="bg1"/>
              </a:solidFill>
              <a:latin typeface="Lucida Consol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5513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88758" y="128336"/>
            <a:ext cx="89995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 smtClean="0">
                <a:solidFill>
                  <a:schemeClr val="bg1"/>
                </a:solidFill>
                <a:latin typeface="consolas" charset="0"/>
              </a:rPr>
              <a:t>Preparação</a:t>
            </a:r>
            <a:r>
              <a:rPr lang="en-US" sz="3200" dirty="0" smtClean="0">
                <a:solidFill>
                  <a:schemeClr val="bg1"/>
                </a:solidFill>
                <a:latin typeface="consolas" charset="0"/>
              </a:rPr>
              <a:t> do </a:t>
            </a:r>
            <a:r>
              <a:rPr lang="en-US" sz="3200" dirty="0" err="1" smtClean="0">
                <a:solidFill>
                  <a:schemeClr val="bg1"/>
                </a:solidFill>
                <a:latin typeface="consolas" charset="0"/>
              </a:rPr>
              <a:t>ambiente</a:t>
            </a:r>
            <a:r>
              <a:rPr lang="en-US" sz="3200" dirty="0" smtClean="0">
                <a:solidFill>
                  <a:schemeClr val="bg1"/>
                </a:solidFill>
                <a:latin typeface="consolas" charset="0"/>
              </a:rPr>
              <a:t> - </a:t>
            </a:r>
            <a:r>
              <a:rPr lang="en-US" sz="3200" dirty="0" err="1" smtClean="0">
                <a:solidFill>
                  <a:schemeClr val="bg1"/>
                </a:solidFill>
                <a:latin typeface="consolas" charset="0"/>
              </a:rPr>
              <a:t>Interpretador</a:t>
            </a:r>
            <a:endParaRPr lang="en-US" sz="3200" dirty="0">
              <a:solidFill>
                <a:schemeClr val="bg1"/>
              </a:solidFill>
              <a:latin typeface="consolas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83136" y="1187115"/>
            <a:ext cx="11555938" cy="409073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457200" indent="-457200">
              <a:buFontTx/>
              <a:buChar char="-"/>
            </a:pP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Python </a:t>
            </a:r>
            <a:r>
              <a:rPr lang="en-US" sz="2800" dirty="0">
                <a:solidFill>
                  <a:schemeClr val="bg1"/>
                </a:solidFill>
                <a:latin typeface="Lucida Console" charset="0"/>
              </a:rPr>
              <a:t>3.x (3.0 </a:t>
            </a:r>
            <a:r>
              <a:rPr lang="en-US" sz="2800" dirty="0" err="1">
                <a:solidFill>
                  <a:schemeClr val="bg1"/>
                </a:solidFill>
                <a:latin typeface="Lucida Console" charset="0"/>
              </a:rPr>
              <a:t>desde</a:t>
            </a:r>
            <a:r>
              <a:rPr lang="en-US" sz="2800" dirty="0">
                <a:solidFill>
                  <a:schemeClr val="bg1"/>
                </a:solidFill>
                <a:latin typeface="Lucida Console" charset="0"/>
              </a:rPr>
              <a:t> 2008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)</a:t>
            </a:r>
          </a:p>
          <a:p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- </a:t>
            </a:r>
            <a:r>
              <a:rPr lang="en-US" sz="2800" dirty="0">
                <a:solidFill>
                  <a:schemeClr val="bg1"/>
                </a:solidFill>
                <a:latin typeface="Lucida Console" charset="0"/>
              </a:rPr>
              <a:t>Download </a:t>
            </a:r>
            <a:r>
              <a:rPr lang="en-US" sz="2800" dirty="0" err="1">
                <a:solidFill>
                  <a:schemeClr val="bg1"/>
                </a:solidFill>
                <a:latin typeface="Lucida Console" charset="0"/>
              </a:rPr>
              <a:t>em</a:t>
            </a:r>
            <a:r>
              <a:rPr lang="en-US" sz="2800" dirty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800" dirty="0">
                <a:solidFill>
                  <a:schemeClr val="bg1"/>
                </a:solidFill>
                <a:latin typeface="Lucida Console" charset="0"/>
                <a:hlinkClick r:id="rId2"/>
              </a:rPr>
              <a:t>https://www.python.org/downloads/</a:t>
            </a:r>
            <a:r>
              <a:rPr lang="en-US" sz="2800" dirty="0">
                <a:solidFill>
                  <a:schemeClr val="bg1"/>
                </a:solidFill>
                <a:latin typeface="Lucida Console" charset="0"/>
              </a:rPr>
              <a:t> </a:t>
            </a:r>
            <a:endParaRPr lang="en-US" sz="2800" dirty="0" smtClean="0">
              <a:solidFill>
                <a:schemeClr val="bg1"/>
              </a:solidFill>
              <a:latin typeface="Lucida Console" charset="0"/>
            </a:endParaRPr>
          </a:p>
          <a:p>
            <a:pPr marL="457200" indent="-457200">
              <a:buFontTx/>
              <a:buChar char="-"/>
            </a:pP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No Windows, </a:t>
            </a:r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adicionar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Lucida Console" charset="0"/>
              </a:rPr>
              <a:t>ao</a:t>
            </a:r>
            <a:r>
              <a:rPr lang="en-US" sz="2800" dirty="0">
                <a:solidFill>
                  <a:schemeClr val="bg1"/>
                </a:solidFill>
                <a:latin typeface="Lucida Console" charset="0"/>
              </a:rPr>
              <a:t> PATH - </a:t>
            </a:r>
            <a:r>
              <a:rPr lang="en-US" sz="2800" dirty="0">
                <a:solidFill>
                  <a:schemeClr val="bg1"/>
                </a:solidFill>
                <a:latin typeface="Lucida Console" charset="0"/>
                <a:hlinkClick r:id="rId3" invalidUrl="https://docs.python.org/3/using/windows.html- Python 2.x"/>
              </a:rPr>
              <a:t>https://docs.python.org/3/using/windows.html- Python 2.x</a:t>
            </a:r>
            <a:r>
              <a:rPr lang="en-US" sz="2800" dirty="0">
                <a:solidFill>
                  <a:schemeClr val="bg1"/>
                </a:solidFill>
                <a:latin typeface="Lucida Console" charset="0"/>
              </a:rPr>
              <a:t> </a:t>
            </a:r>
            <a:endParaRPr lang="en-US" sz="2800" dirty="0" smtClean="0">
              <a:solidFill>
                <a:schemeClr val="bg1"/>
              </a:solidFill>
              <a:latin typeface="Lucida Console" charset="0"/>
            </a:endParaRPr>
          </a:p>
          <a:p>
            <a:pPr marL="457200" indent="-457200">
              <a:buFontTx/>
              <a:buChar char="-"/>
            </a:pP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2.7 </a:t>
            </a:r>
            <a:r>
              <a:rPr lang="en-US" sz="2800" dirty="0" err="1">
                <a:solidFill>
                  <a:schemeClr val="bg1"/>
                </a:solidFill>
                <a:latin typeface="Lucida Console" charset="0"/>
              </a:rPr>
              <a:t>saiu</a:t>
            </a:r>
            <a:r>
              <a:rPr lang="en-US" sz="2800" dirty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Lucida Console" charset="0"/>
              </a:rPr>
              <a:t>na</a:t>
            </a:r>
            <a:r>
              <a:rPr lang="en-US" sz="2800" dirty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Lucida Console" charset="0"/>
              </a:rPr>
              <a:t>metade</a:t>
            </a:r>
            <a:r>
              <a:rPr lang="en-US" sz="2800" dirty="0">
                <a:solidFill>
                  <a:schemeClr val="bg1"/>
                </a:solidFill>
                <a:latin typeface="Lucida Console" charset="0"/>
              </a:rPr>
              <a:t> de 2010, e </a:t>
            </a:r>
            <a:r>
              <a:rPr lang="en-US" sz="2800" dirty="0" err="1">
                <a:solidFill>
                  <a:schemeClr val="bg1"/>
                </a:solidFill>
                <a:latin typeface="Lucida Console" charset="0"/>
              </a:rPr>
              <a:t>é</a:t>
            </a:r>
            <a:r>
              <a:rPr lang="en-US" sz="2800" dirty="0">
                <a:solidFill>
                  <a:schemeClr val="bg1"/>
                </a:solidFill>
                <a:latin typeface="Lucida Console" charset="0"/>
              </a:rPr>
              <a:t> o </a:t>
            </a:r>
            <a:r>
              <a:rPr lang="en-US" sz="2800" dirty="0" err="1">
                <a:solidFill>
                  <a:schemeClr val="bg1"/>
                </a:solidFill>
                <a:latin typeface="Lucida Console" charset="0"/>
              </a:rPr>
              <a:t>último</a:t>
            </a:r>
            <a:r>
              <a:rPr lang="en-US" sz="2800" dirty="0">
                <a:solidFill>
                  <a:schemeClr val="bg1"/>
                </a:solidFill>
                <a:latin typeface="Lucida Console" charset="0"/>
              </a:rPr>
              <a:t> release da </a:t>
            </a:r>
            <a:r>
              <a:rPr lang="en-US" sz="2800" dirty="0" err="1">
                <a:solidFill>
                  <a:schemeClr val="bg1"/>
                </a:solidFill>
                <a:latin typeface="Lucida Console" charset="0"/>
              </a:rPr>
              <a:t>versão</a:t>
            </a:r>
            <a:r>
              <a:rPr lang="en-US" sz="2800" dirty="0">
                <a:solidFill>
                  <a:schemeClr val="bg1"/>
                </a:solidFill>
                <a:latin typeface="Lucida Console" charset="0"/>
              </a:rPr>
              <a:t> 2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;</a:t>
            </a:r>
          </a:p>
          <a:p>
            <a:pPr marL="457200" indent="-457200">
              <a:buFontTx/>
              <a:buChar char="-"/>
            </a:pPr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Diferenças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800" dirty="0">
                <a:solidFill>
                  <a:schemeClr val="bg1"/>
                </a:solidFill>
                <a:latin typeface="Lucida Console" charset="0"/>
              </a:rPr>
              <a:t>entre 2.x e 3.x - </a:t>
            </a:r>
            <a:r>
              <a:rPr lang="en-US" sz="2800" dirty="0">
                <a:solidFill>
                  <a:schemeClr val="bg1"/>
                </a:solidFill>
                <a:latin typeface="Lucida Console" charset="0"/>
                <a:hlinkClick r:id="rId4"/>
              </a:rPr>
              <a:t>https://docs.python.org/3/whatsnew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  <a:hlinkClick r:id="rId4"/>
              </a:rPr>
              <a:t>/</a:t>
            </a:r>
            <a:endParaRPr lang="en-US" sz="2800" dirty="0">
              <a:solidFill>
                <a:schemeClr val="bg1"/>
              </a:solidFill>
              <a:latin typeface="Lucida Console" charset="0"/>
            </a:endParaRPr>
          </a:p>
          <a:p>
            <a:pPr marL="457200" indent="-457200">
              <a:buFontTx/>
              <a:buChar char="-"/>
            </a:pPr>
            <a:endParaRPr lang="en-US" sz="2800" dirty="0">
              <a:solidFill>
                <a:schemeClr val="bg1"/>
              </a:solidFill>
              <a:latin typeface="Lucida Consol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6919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88758" y="128336"/>
            <a:ext cx="76434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 smtClean="0">
                <a:solidFill>
                  <a:schemeClr val="bg1"/>
                </a:solidFill>
                <a:latin typeface="consolas" charset="0"/>
              </a:rPr>
              <a:t>Preparação</a:t>
            </a:r>
            <a:r>
              <a:rPr lang="en-US" sz="3200" dirty="0" smtClean="0">
                <a:solidFill>
                  <a:schemeClr val="bg1"/>
                </a:solidFill>
                <a:latin typeface="consolas" charset="0"/>
              </a:rPr>
              <a:t> do </a:t>
            </a:r>
            <a:r>
              <a:rPr lang="en-US" sz="3200" dirty="0" err="1" smtClean="0">
                <a:solidFill>
                  <a:schemeClr val="bg1"/>
                </a:solidFill>
                <a:latin typeface="consolas" charset="0"/>
              </a:rPr>
              <a:t>ambiente</a:t>
            </a:r>
            <a:r>
              <a:rPr lang="en-US" sz="3200" dirty="0" smtClean="0">
                <a:solidFill>
                  <a:schemeClr val="bg1"/>
                </a:solidFill>
                <a:latin typeface="consolas" charset="0"/>
              </a:rPr>
              <a:t> - </a:t>
            </a:r>
            <a:r>
              <a:rPr lang="en-US" sz="3200" dirty="0" err="1" smtClean="0">
                <a:solidFill>
                  <a:schemeClr val="bg1"/>
                </a:solidFill>
                <a:latin typeface="consolas" charset="0"/>
              </a:rPr>
              <a:t>Editores</a:t>
            </a:r>
            <a:endParaRPr lang="en-US" sz="3200" dirty="0">
              <a:solidFill>
                <a:schemeClr val="bg1"/>
              </a:solidFill>
              <a:latin typeface="consolas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83136" y="1187115"/>
            <a:ext cx="11555938" cy="409073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200" dirty="0" smtClean="0">
                <a:solidFill>
                  <a:schemeClr val="bg1"/>
                </a:solidFill>
                <a:latin typeface="Lucida Console" charset="0"/>
              </a:rPr>
              <a:t>Vim, </a:t>
            </a:r>
            <a:r>
              <a:rPr lang="en-US" sz="2200" dirty="0" err="1" smtClean="0">
                <a:solidFill>
                  <a:schemeClr val="bg1"/>
                </a:solidFill>
                <a:latin typeface="Lucida Console" charset="0"/>
              </a:rPr>
              <a:t>gVim</a:t>
            </a:r>
            <a:r>
              <a:rPr lang="en-US" sz="2200" dirty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200" dirty="0" smtClean="0">
                <a:solidFill>
                  <a:schemeClr val="bg1"/>
                </a:solidFill>
                <a:latin typeface="Lucida Console" charset="0"/>
              </a:rPr>
              <a:t>(</a:t>
            </a:r>
            <a:r>
              <a:rPr lang="en-US" sz="2200" dirty="0">
                <a:solidFill>
                  <a:schemeClr val="bg1"/>
                </a:solidFill>
                <a:latin typeface="Lucida Console" charset="0"/>
              </a:rPr>
              <a:t>Mac, Linux, Windows) - </a:t>
            </a:r>
            <a:r>
              <a:rPr lang="en-US" sz="2200" dirty="0">
                <a:solidFill>
                  <a:schemeClr val="bg1"/>
                </a:solidFill>
                <a:latin typeface="Lucida Console" charset="0"/>
                <a:hlinkClick r:id="rId2"/>
              </a:rPr>
              <a:t>http://</a:t>
            </a:r>
            <a:r>
              <a:rPr lang="en-US" sz="2200" dirty="0" smtClean="0">
                <a:solidFill>
                  <a:schemeClr val="bg1"/>
                </a:solidFill>
                <a:latin typeface="Lucida Console" charset="0"/>
                <a:hlinkClick r:id="rId2"/>
              </a:rPr>
              <a:t>www.vim.org</a:t>
            </a:r>
            <a:endParaRPr lang="en-US" sz="2200" dirty="0">
              <a:solidFill>
                <a:schemeClr val="bg1"/>
              </a:solidFill>
              <a:latin typeface="Lucida Console" charset="0"/>
            </a:endParaRPr>
          </a:p>
          <a:p>
            <a:endParaRPr lang="en-US" sz="2200" dirty="0" smtClean="0">
              <a:solidFill>
                <a:schemeClr val="bg1"/>
              </a:solidFill>
              <a:latin typeface="Lucida Console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0268" y="1761112"/>
            <a:ext cx="5811464" cy="4842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829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88758" y="128336"/>
            <a:ext cx="42530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consolas" charset="0"/>
              </a:rPr>
              <a:t>Python – </a:t>
            </a:r>
            <a:r>
              <a:rPr lang="en-US" sz="3200" dirty="0" err="1" smtClean="0">
                <a:solidFill>
                  <a:schemeClr val="bg1"/>
                </a:solidFill>
                <a:latin typeface="consolas" charset="0"/>
              </a:rPr>
              <a:t>Variáveis</a:t>
            </a:r>
            <a:endParaRPr lang="en-US" sz="3200" dirty="0">
              <a:solidFill>
                <a:schemeClr val="bg1"/>
              </a:solidFill>
              <a:latin typeface="consolas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83136" y="1187115"/>
            <a:ext cx="11555938" cy="409073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Reserva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 um </a:t>
            </a:r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espaço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na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memória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 para </a:t>
            </a:r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armazenar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 um 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dado/valor 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de um </a:t>
            </a:r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determinado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tipo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, e o </a:t>
            </a:r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associa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 a um </a:t>
            </a:r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nome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.</a:t>
            </a:r>
          </a:p>
          <a:p>
            <a:endParaRPr lang="en-US" sz="2800" dirty="0" smtClean="0">
              <a:solidFill>
                <a:schemeClr val="bg1"/>
              </a:solidFill>
              <a:latin typeface="Lucida Console" charset="0"/>
            </a:endParaRPr>
          </a:p>
          <a:p>
            <a:pPr lvl="1"/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var1 </a:t>
            </a:r>
            <a:r>
              <a:rPr lang="en-US" sz="2800" dirty="0" smtClean="0">
                <a:solidFill>
                  <a:srgbClr val="00B0F0"/>
                </a:solidFill>
                <a:latin typeface="Lucida Console" charset="0"/>
              </a:rPr>
              <a:t>=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800" dirty="0" smtClean="0">
                <a:solidFill>
                  <a:srgbClr val="BF40FF"/>
                </a:solidFill>
                <a:latin typeface="Lucida Console" charset="0"/>
              </a:rPr>
              <a:t>5</a:t>
            </a:r>
            <a:endParaRPr lang="en-US" sz="2800" dirty="0">
              <a:solidFill>
                <a:srgbClr val="BF40FF"/>
              </a:solidFill>
              <a:latin typeface="Lucida Console" charset="0"/>
            </a:endParaRPr>
          </a:p>
          <a:p>
            <a:pPr lvl="1"/>
            <a:r>
              <a:rPr lang="en-US" sz="2800" dirty="0">
                <a:solidFill>
                  <a:schemeClr val="bg1"/>
                </a:solidFill>
                <a:latin typeface="Lucida Console" charset="0"/>
              </a:rPr>
              <a:t>v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ar2 </a:t>
            </a:r>
            <a:r>
              <a:rPr lang="en-US" sz="2800" dirty="0" smtClean="0">
                <a:solidFill>
                  <a:srgbClr val="00B0F0"/>
                </a:solidFill>
                <a:latin typeface="Lucida Console" charset="0"/>
              </a:rPr>
              <a:t>=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800" dirty="0" smtClean="0">
                <a:solidFill>
                  <a:srgbClr val="B53DF1"/>
                </a:solidFill>
                <a:latin typeface="Lucida Console" charset="0"/>
              </a:rPr>
              <a:t>10</a:t>
            </a:r>
            <a:endParaRPr lang="en-US" sz="2800" dirty="0">
              <a:solidFill>
                <a:srgbClr val="B53DF1"/>
              </a:solidFill>
              <a:latin typeface="Lucida Console" charset="0"/>
            </a:endParaRPr>
          </a:p>
          <a:p>
            <a:pPr lvl="1"/>
            <a:r>
              <a:rPr lang="en-US" sz="2800" dirty="0">
                <a:solidFill>
                  <a:schemeClr val="bg1"/>
                </a:solidFill>
                <a:latin typeface="Lucida Console" charset="0"/>
              </a:rPr>
              <a:t>v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ar3 </a:t>
            </a:r>
            <a:r>
              <a:rPr lang="en-US" sz="2800" dirty="0" smtClean="0">
                <a:solidFill>
                  <a:srgbClr val="00B0F0"/>
                </a:solidFill>
                <a:latin typeface="Lucida Console" charset="0"/>
              </a:rPr>
              <a:t>=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 var1 </a:t>
            </a:r>
            <a:r>
              <a:rPr lang="en-US" sz="2800" dirty="0" smtClean="0">
                <a:solidFill>
                  <a:srgbClr val="00B0F0"/>
                </a:solidFill>
                <a:latin typeface="Lucida Console" charset="0"/>
              </a:rPr>
              <a:t>*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 var2</a:t>
            </a:r>
          </a:p>
          <a:p>
            <a:pPr lvl="1"/>
            <a:endParaRPr lang="en-US" sz="2800" dirty="0" smtClean="0">
              <a:solidFill>
                <a:schemeClr val="bg1"/>
              </a:solidFill>
              <a:latin typeface="Lucida Consol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1362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88758" y="128336"/>
            <a:ext cx="76434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 smtClean="0">
                <a:solidFill>
                  <a:schemeClr val="bg1"/>
                </a:solidFill>
                <a:latin typeface="consolas" charset="0"/>
              </a:rPr>
              <a:t>Preparação</a:t>
            </a:r>
            <a:r>
              <a:rPr lang="en-US" sz="3200" dirty="0" smtClean="0">
                <a:solidFill>
                  <a:schemeClr val="bg1"/>
                </a:solidFill>
                <a:latin typeface="consolas" charset="0"/>
              </a:rPr>
              <a:t> do </a:t>
            </a:r>
            <a:r>
              <a:rPr lang="en-US" sz="3200" dirty="0" err="1" smtClean="0">
                <a:solidFill>
                  <a:schemeClr val="bg1"/>
                </a:solidFill>
                <a:latin typeface="consolas" charset="0"/>
              </a:rPr>
              <a:t>ambiente</a:t>
            </a:r>
            <a:r>
              <a:rPr lang="en-US" sz="3200" dirty="0" smtClean="0">
                <a:solidFill>
                  <a:schemeClr val="bg1"/>
                </a:solidFill>
                <a:latin typeface="consolas" charset="0"/>
              </a:rPr>
              <a:t> - </a:t>
            </a:r>
            <a:r>
              <a:rPr lang="en-US" sz="3200" dirty="0" err="1" smtClean="0">
                <a:solidFill>
                  <a:schemeClr val="bg1"/>
                </a:solidFill>
                <a:latin typeface="consolas" charset="0"/>
              </a:rPr>
              <a:t>Editores</a:t>
            </a:r>
            <a:endParaRPr lang="en-US" sz="3200" dirty="0">
              <a:solidFill>
                <a:schemeClr val="bg1"/>
              </a:solidFill>
              <a:latin typeface="consolas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83136" y="1187115"/>
            <a:ext cx="11555938" cy="409073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200" dirty="0" err="1" smtClean="0">
                <a:solidFill>
                  <a:schemeClr val="bg1"/>
                </a:solidFill>
                <a:latin typeface="Lucida Console" charset="0"/>
              </a:rPr>
              <a:t>SublimeText</a:t>
            </a:r>
            <a:r>
              <a:rPr lang="en-US" sz="2200" dirty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200" dirty="0" smtClean="0">
                <a:solidFill>
                  <a:schemeClr val="bg1"/>
                </a:solidFill>
                <a:latin typeface="Lucida Console" charset="0"/>
              </a:rPr>
              <a:t>(Mac, Linux, Windows) - </a:t>
            </a:r>
            <a:r>
              <a:rPr lang="en-US" sz="2200" dirty="0" smtClean="0">
                <a:solidFill>
                  <a:schemeClr val="bg1"/>
                </a:solidFill>
                <a:latin typeface="Lucida Console" charset="0"/>
                <a:hlinkClick r:id="rId2"/>
              </a:rPr>
              <a:t>http://www.sublimetext.com</a:t>
            </a:r>
            <a:endParaRPr lang="en-US" sz="2200" dirty="0" smtClean="0">
              <a:solidFill>
                <a:schemeClr val="bg1"/>
              </a:solidFill>
              <a:latin typeface="Lucida Console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0733" y="1726372"/>
            <a:ext cx="7950534" cy="4877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72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88758" y="128336"/>
            <a:ext cx="76434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 smtClean="0">
                <a:solidFill>
                  <a:schemeClr val="bg1"/>
                </a:solidFill>
                <a:latin typeface="consolas" charset="0"/>
              </a:rPr>
              <a:t>Preparação</a:t>
            </a:r>
            <a:r>
              <a:rPr lang="en-US" sz="3200" dirty="0" smtClean="0">
                <a:solidFill>
                  <a:schemeClr val="bg1"/>
                </a:solidFill>
                <a:latin typeface="consolas" charset="0"/>
              </a:rPr>
              <a:t> do </a:t>
            </a:r>
            <a:r>
              <a:rPr lang="en-US" sz="3200" dirty="0" err="1" smtClean="0">
                <a:solidFill>
                  <a:schemeClr val="bg1"/>
                </a:solidFill>
                <a:latin typeface="consolas" charset="0"/>
              </a:rPr>
              <a:t>ambiente</a:t>
            </a:r>
            <a:r>
              <a:rPr lang="en-US" sz="3200" dirty="0" smtClean="0">
                <a:solidFill>
                  <a:schemeClr val="bg1"/>
                </a:solidFill>
                <a:latin typeface="consolas" charset="0"/>
              </a:rPr>
              <a:t> - </a:t>
            </a:r>
            <a:r>
              <a:rPr lang="en-US" sz="3200" dirty="0" err="1" smtClean="0">
                <a:solidFill>
                  <a:schemeClr val="bg1"/>
                </a:solidFill>
                <a:latin typeface="consolas" charset="0"/>
              </a:rPr>
              <a:t>Editores</a:t>
            </a:r>
            <a:endParaRPr lang="en-US" sz="3200" dirty="0">
              <a:solidFill>
                <a:schemeClr val="bg1"/>
              </a:solidFill>
              <a:latin typeface="consolas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83136" y="1187115"/>
            <a:ext cx="11555938" cy="409073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200" dirty="0" smtClean="0">
                <a:solidFill>
                  <a:schemeClr val="bg1"/>
                </a:solidFill>
                <a:latin typeface="Lucida Console" charset="0"/>
              </a:rPr>
              <a:t>Notepad++ (Windows) - </a:t>
            </a:r>
            <a:r>
              <a:rPr lang="en-US" sz="2200" dirty="0">
                <a:solidFill>
                  <a:schemeClr val="bg1"/>
                </a:solidFill>
                <a:latin typeface="Lucida Console" charset="0"/>
                <a:hlinkClick r:id="rId2"/>
              </a:rPr>
              <a:t>http://notepad-plus-plus.org</a:t>
            </a:r>
            <a:r>
              <a:rPr lang="en-US" sz="2200" dirty="0" smtClean="0">
                <a:solidFill>
                  <a:schemeClr val="bg1"/>
                </a:solidFill>
                <a:latin typeface="Lucida Console" charset="0"/>
                <a:hlinkClick r:id="rId2"/>
              </a:rPr>
              <a:t>/</a:t>
            </a:r>
            <a:endParaRPr lang="en-US" sz="2200" dirty="0">
              <a:solidFill>
                <a:schemeClr val="bg1"/>
              </a:solidFill>
              <a:latin typeface="Lucida Console" charset="0"/>
            </a:endParaRPr>
          </a:p>
          <a:p>
            <a:endParaRPr lang="en-US" sz="2200" dirty="0" smtClean="0">
              <a:solidFill>
                <a:schemeClr val="bg1"/>
              </a:solidFill>
              <a:latin typeface="Lucida Console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5357" y="1721624"/>
            <a:ext cx="7221287" cy="4671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68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88758" y="128336"/>
            <a:ext cx="76434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 smtClean="0">
                <a:solidFill>
                  <a:schemeClr val="bg1"/>
                </a:solidFill>
                <a:latin typeface="consolas" charset="0"/>
              </a:rPr>
              <a:t>Preparação</a:t>
            </a:r>
            <a:r>
              <a:rPr lang="en-US" sz="3200" dirty="0" smtClean="0">
                <a:solidFill>
                  <a:schemeClr val="bg1"/>
                </a:solidFill>
                <a:latin typeface="consolas" charset="0"/>
              </a:rPr>
              <a:t> do </a:t>
            </a:r>
            <a:r>
              <a:rPr lang="en-US" sz="3200" dirty="0" err="1" smtClean="0">
                <a:solidFill>
                  <a:schemeClr val="bg1"/>
                </a:solidFill>
                <a:latin typeface="consolas" charset="0"/>
              </a:rPr>
              <a:t>ambiente</a:t>
            </a:r>
            <a:r>
              <a:rPr lang="en-US" sz="3200" dirty="0" smtClean="0">
                <a:solidFill>
                  <a:schemeClr val="bg1"/>
                </a:solidFill>
                <a:latin typeface="consolas" charset="0"/>
              </a:rPr>
              <a:t> - </a:t>
            </a:r>
            <a:r>
              <a:rPr lang="en-US" sz="3200" dirty="0" err="1" smtClean="0">
                <a:solidFill>
                  <a:schemeClr val="bg1"/>
                </a:solidFill>
                <a:latin typeface="consolas" charset="0"/>
              </a:rPr>
              <a:t>Editores</a:t>
            </a:r>
            <a:endParaRPr lang="en-US" sz="3200" dirty="0">
              <a:solidFill>
                <a:schemeClr val="bg1"/>
              </a:solidFill>
              <a:latin typeface="consolas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83136" y="1187115"/>
            <a:ext cx="11555938" cy="409073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200" dirty="0" err="1" smtClean="0">
                <a:solidFill>
                  <a:schemeClr val="bg1"/>
                </a:solidFill>
                <a:latin typeface="Lucida Console" charset="0"/>
              </a:rPr>
              <a:t>Gedit</a:t>
            </a:r>
            <a:r>
              <a:rPr lang="en-US" sz="2200" dirty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200" dirty="0" smtClean="0">
                <a:solidFill>
                  <a:schemeClr val="bg1"/>
                </a:solidFill>
                <a:latin typeface="Lucida Console" charset="0"/>
              </a:rPr>
              <a:t>(Linux) - </a:t>
            </a:r>
            <a:r>
              <a:rPr lang="en-US" sz="2200" dirty="0" smtClean="0">
                <a:solidFill>
                  <a:schemeClr val="bg1"/>
                </a:solidFill>
                <a:latin typeface="Lucida Console" charset="0"/>
                <a:hlinkClick r:id="rId2"/>
              </a:rPr>
              <a:t>https</a:t>
            </a:r>
            <a:r>
              <a:rPr lang="en-US" sz="2200" dirty="0">
                <a:solidFill>
                  <a:schemeClr val="bg1"/>
                </a:solidFill>
                <a:latin typeface="Lucida Console" charset="0"/>
                <a:hlinkClick r:id="rId2"/>
              </a:rPr>
              <a:t>://</a:t>
            </a:r>
            <a:r>
              <a:rPr lang="en-US" sz="2200" dirty="0" smtClean="0">
                <a:solidFill>
                  <a:schemeClr val="bg1"/>
                </a:solidFill>
                <a:latin typeface="Lucida Console" charset="0"/>
                <a:hlinkClick r:id="rId2"/>
              </a:rPr>
              <a:t>wiki.gnome.org/Apps/Gedit</a:t>
            </a:r>
            <a:endParaRPr lang="en-US" sz="2200" dirty="0" smtClean="0">
              <a:solidFill>
                <a:schemeClr val="bg1"/>
              </a:solidFill>
              <a:latin typeface="Lucida Console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b="23340"/>
          <a:stretch/>
        </p:blipFill>
        <p:spPr>
          <a:xfrm>
            <a:off x="2483853" y="1692942"/>
            <a:ext cx="7224295" cy="467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532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88758" y="128336"/>
            <a:ext cx="67393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 smtClean="0">
                <a:solidFill>
                  <a:schemeClr val="bg1"/>
                </a:solidFill>
                <a:latin typeface="consolas" charset="0"/>
              </a:rPr>
              <a:t>Preparação</a:t>
            </a:r>
            <a:r>
              <a:rPr lang="en-US" sz="3200" dirty="0" smtClean="0">
                <a:solidFill>
                  <a:schemeClr val="bg1"/>
                </a:solidFill>
                <a:latin typeface="consolas" charset="0"/>
              </a:rPr>
              <a:t> do </a:t>
            </a:r>
            <a:r>
              <a:rPr lang="en-US" sz="3200" dirty="0" err="1" smtClean="0">
                <a:solidFill>
                  <a:schemeClr val="bg1"/>
                </a:solidFill>
                <a:latin typeface="consolas" charset="0"/>
              </a:rPr>
              <a:t>ambiente</a:t>
            </a:r>
            <a:r>
              <a:rPr lang="en-US" sz="3200" dirty="0" smtClean="0">
                <a:solidFill>
                  <a:schemeClr val="bg1"/>
                </a:solidFill>
                <a:latin typeface="consolas" charset="0"/>
              </a:rPr>
              <a:t> - IDEs</a:t>
            </a:r>
            <a:endParaRPr lang="en-US" sz="3200" dirty="0">
              <a:solidFill>
                <a:schemeClr val="bg1"/>
              </a:solidFill>
              <a:latin typeface="consolas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83136" y="1187115"/>
            <a:ext cx="11555938" cy="409073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O </a:t>
            </a:r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que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é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 IDE?</a:t>
            </a:r>
          </a:p>
          <a:p>
            <a:endParaRPr lang="en-US" sz="2800" dirty="0">
              <a:solidFill>
                <a:schemeClr val="bg1"/>
              </a:solidFill>
              <a:latin typeface="Lucida Console" charset="0"/>
            </a:endParaRPr>
          </a:p>
          <a:p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Integrated Development Environment</a:t>
            </a:r>
          </a:p>
          <a:p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Ambiente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 de </a:t>
            </a:r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desenvolvimento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integrado</a:t>
            </a:r>
            <a:endParaRPr lang="en-US" sz="2800" dirty="0" smtClean="0">
              <a:solidFill>
                <a:schemeClr val="bg1"/>
              </a:solidFill>
              <a:latin typeface="Lucida Consol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3602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88758" y="128336"/>
            <a:ext cx="67393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 smtClean="0">
                <a:solidFill>
                  <a:schemeClr val="bg1"/>
                </a:solidFill>
                <a:latin typeface="consolas" charset="0"/>
              </a:rPr>
              <a:t>Preparação</a:t>
            </a:r>
            <a:r>
              <a:rPr lang="en-US" sz="3200" dirty="0" smtClean="0">
                <a:solidFill>
                  <a:schemeClr val="bg1"/>
                </a:solidFill>
                <a:latin typeface="consolas" charset="0"/>
              </a:rPr>
              <a:t> do </a:t>
            </a:r>
            <a:r>
              <a:rPr lang="en-US" sz="3200" dirty="0" err="1" smtClean="0">
                <a:solidFill>
                  <a:schemeClr val="bg1"/>
                </a:solidFill>
                <a:latin typeface="consolas" charset="0"/>
              </a:rPr>
              <a:t>ambiente</a:t>
            </a:r>
            <a:r>
              <a:rPr lang="en-US" sz="3200" dirty="0" smtClean="0">
                <a:solidFill>
                  <a:schemeClr val="bg1"/>
                </a:solidFill>
                <a:latin typeface="consolas" charset="0"/>
              </a:rPr>
              <a:t> - IDEs</a:t>
            </a:r>
            <a:endParaRPr lang="en-US" sz="3200" dirty="0">
              <a:solidFill>
                <a:schemeClr val="bg1"/>
              </a:solidFill>
              <a:latin typeface="consolas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83136" y="1187115"/>
            <a:ext cx="11555938" cy="409073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200" dirty="0" err="1">
                <a:solidFill>
                  <a:schemeClr val="bg1"/>
                </a:solidFill>
                <a:latin typeface="Lucida Console" charset="0"/>
              </a:rPr>
              <a:t>PyCharms</a:t>
            </a:r>
            <a:r>
              <a:rPr lang="en-US" sz="2200" dirty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200" dirty="0" smtClean="0">
                <a:solidFill>
                  <a:schemeClr val="bg1"/>
                </a:solidFill>
                <a:latin typeface="Lucida Console" charset="0"/>
              </a:rPr>
              <a:t>Community - </a:t>
            </a:r>
            <a:r>
              <a:rPr lang="en-US" sz="2200" dirty="0">
                <a:solidFill>
                  <a:schemeClr val="bg1"/>
                </a:solidFill>
                <a:latin typeface="Lucida Console" charset="0"/>
                <a:hlinkClick r:id="rId2"/>
              </a:rPr>
              <a:t>https://www.jetbrains.com/pycharm/download/</a:t>
            </a:r>
            <a:endParaRPr lang="en-US" sz="2200" dirty="0">
              <a:solidFill>
                <a:schemeClr val="bg1"/>
              </a:solidFill>
              <a:latin typeface="Lucida Console" charset="0"/>
            </a:endParaRPr>
          </a:p>
          <a:p>
            <a:endParaRPr lang="en-US" sz="2200" dirty="0">
              <a:solidFill>
                <a:schemeClr val="bg1"/>
              </a:solidFill>
              <a:latin typeface="Lucida Console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1700" y="1738656"/>
            <a:ext cx="7848600" cy="401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790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88758" y="128336"/>
            <a:ext cx="67393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 smtClean="0">
                <a:solidFill>
                  <a:schemeClr val="bg1"/>
                </a:solidFill>
                <a:latin typeface="consolas" charset="0"/>
              </a:rPr>
              <a:t>Preparação</a:t>
            </a:r>
            <a:r>
              <a:rPr lang="en-US" sz="3200" dirty="0" smtClean="0">
                <a:solidFill>
                  <a:schemeClr val="bg1"/>
                </a:solidFill>
                <a:latin typeface="consolas" charset="0"/>
              </a:rPr>
              <a:t> do </a:t>
            </a:r>
            <a:r>
              <a:rPr lang="en-US" sz="3200" dirty="0" err="1" smtClean="0">
                <a:solidFill>
                  <a:schemeClr val="bg1"/>
                </a:solidFill>
                <a:latin typeface="consolas" charset="0"/>
              </a:rPr>
              <a:t>ambiente</a:t>
            </a:r>
            <a:r>
              <a:rPr lang="en-US" sz="3200" dirty="0" smtClean="0">
                <a:solidFill>
                  <a:schemeClr val="bg1"/>
                </a:solidFill>
                <a:latin typeface="consolas" charset="0"/>
              </a:rPr>
              <a:t> - IDEs</a:t>
            </a:r>
            <a:endParaRPr lang="en-US" sz="3200" dirty="0">
              <a:solidFill>
                <a:schemeClr val="bg1"/>
              </a:solidFill>
              <a:latin typeface="consolas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83136" y="1187115"/>
            <a:ext cx="11555938" cy="409073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200" dirty="0">
                <a:solidFill>
                  <a:schemeClr val="bg1"/>
                </a:solidFill>
                <a:latin typeface="Lucida Console" charset="0"/>
              </a:rPr>
              <a:t>NetBeans + </a:t>
            </a:r>
            <a:r>
              <a:rPr lang="en-US" sz="2200" dirty="0" err="1">
                <a:solidFill>
                  <a:schemeClr val="bg1"/>
                </a:solidFill>
                <a:latin typeface="Lucida Console" charset="0"/>
              </a:rPr>
              <a:t>Jython</a:t>
            </a:r>
            <a:r>
              <a:rPr lang="en-US" sz="2200" dirty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200" dirty="0" smtClean="0">
                <a:solidFill>
                  <a:schemeClr val="bg1"/>
                </a:solidFill>
                <a:latin typeface="Lucida Console" charset="0"/>
              </a:rPr>
              <a:t>plugin - </a:t>
            </a:r>
            <a:r>
              <a:rPr lang="en-US" sz="2200" dirty="0">
                <a:solidFill>
                  <a:schemeClr val="bg1"/>
                </a:solidFill>
                <a:latin typeface="Lucida Console" charset="0"/>
                <a:hlinkClick r:id="rId2"/>
              </a:rPr>
              <a:t>https://netbeans.org/downloads</a:t>
            </a:r>
            <a:r>
              <a:rPr lang="en-US" sz="2200" dirty="0" smtClean="0">
                <a:solidFill>
                  <a:schemeClr val="bg1"/>
                </a:solidFill>
                <a:latin typeface="Lucida Console" charset="0"/>
                <a:hlinkClick r:id="rId2"/>
              </a:rPr>
              <a:t>/</a:t>
            </a:r>
            <a:endParaRPr lang="en-US" sz="2200" dirty="0">
              <a:solidFill>
                <a:schemeClr val="bg1"/>
              </a:solidFill>
              <a:latin typeface="Lucida Console" charset="0"/>
            </a:endParaRPr>
          </a:p>
          <a:p>
            <a:endParaRPr lang="en-US" sz="2200" dirty="0" smtClean="0">
              <a:solidFill>
                <a:schemeClr val="bg1"/>
              </a:solidFill>
              <a:latin typeface="Lucida Console" charset="0"/>
            </a:endParaRPr>
          </a:p>
          <a:p>
            <a:endParaRPr lang="en-US" sz="2200" dirty="0">
              <a:solidFill>
                <a:schemeClr val="bg1"/>
              </a:solidFill>
              <a:latin typeface="Lucida Console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9365" y="1764632"/>
            <a:ext cx="7433271" cy="4355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632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88758" y="128336"/>
            <a:ext cx="67393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 smtClean="0">
                <a:solidFill>
                  <a:schemeClr val="bg1"/>
                </a:solidFill>
                <a:latin typeface="consolas" charset="0"/>
              </a:rPr>
              <a:t>Preparação</a:t>
            </a:r>
            <a:r>
              <a:rPr lang="en-US" sz="3200" dirty="0" smtClean="0">
                <a:solidFill>
                  <a:schemeClr val="bg1"/>
                </a:solidFill>
                <a:latin typeface="consolas" charset="0"/>
              </a:rPr>
              <a:t> do </a:t>
            </a:r>
            <a:r>
              <a:rPr lang="en-US" sz="3200" dirty="0" err="1" smtClean="0">
                <a:solidFill>
                  <a:schemeClr val="bg1"/>
                </a:solidFill>
                <a:latin typeface="consolas" charset="0"/>
              </a:rPr>
              <a:t>ambiente</a:t>
            </a:r>
            <a:r>
              <a:rPr lang="en-US" sz="3200" dirty="0" smtClean="0">
                <a:solidFill>
                  <a:schemeClr val="bg1"/>
                </a:solidFill>
                <a:latin typeface="consolas" charset="0"/>
              </a:rPr>
              <a:t> - IDEs</a:t>
            </a:r>
            <a:endParaRPr lang="en-US" sz="3200" dirty="0">
              <a:solidFill>
                <a:schemeClr val="bg1"/>
              </a:solidFill>
              <a:latin typeface="consolas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83136" y="1187115"/>
            <a:ext cx="11555938" cy="409073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200" dirty="0">
                <a:solidFill>
                  <a:schemeClr val="bg1"/>
                </a:solidFill>
                <a:latin typeface="Lucida Console" charset="0"/>
              </a:rPr>
              <a:t>Eclipse + </a:t>
            </a:r>
            <a:r>
              <a:rPr lang="en-US" sz="2200" dirty="0" err="1">
                <a:solidFill>
                  <a:schemeClr val="bg1"/>
                </a:solidFill>
                <a:latin typeface="Lucida Console" charset="0"/>
              </a:rPr>
              <a:t>PyDev</a:t>
            </a:r>
            <a:r>
              <a:rPr lang="en-US" sz="2200" dirty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200" dirty="0" smtClean="0">
                <a:solidFill>
                  <a:schemeClr val="bg1"/>
                </a:solidFill>
                <a:latin typeface="Lucida Console" charset="0"/>
              </a:rPr>
              <a:t>plugin - </a:t>
            </a:r>
            <a:r>
              <a:rPr lang="en-US" sz="2200" dirty="0">
                <a:solidFill>
                  <a:schemeClr val="bg1"/>
                </a:solidFill>
                <a:latin typeface="Lucida Console" charset="0"/>
                <a:hlinkClick r:id="rId2"/>
              </a:rPr>
              <a:t>http://www.eclipse.org/downloads</a:t>
            </a:r>
            <a:r>
              <a:rPr lang="en-US" sz="2200" dirty="0" smtClean="0">
                <a:solidFill>
                  <a:schemeClr val="bg1"/>
                </a:solidFill>
                <a:latin typeface="Lucida Console" charset="0"/>
                <a:hlinkClick r:id="rId2"/>
              </a:rPr>
              <a:t>/</a:t>
            </a:r>
            <a:endParaRPr lang="en-US" sz="2200" dirty="0" smtClean="0">
              <a:solidFill>
                <a:schemeClr val="bg1"/>
              </a:solidFill>
              <a:latin typeface="Lucida Console" charset="0"/>
            </a:endParaRPr>
          </a:p>
          <a:p>
            <a:endParaRPr lang="en-US" sz="2200" dirty="0">
              <a:solidFill>
                <a:schemeClr val="bg1"/>
              </a:solidFill>
              <a:latin typeface="Lucida Console" charset="0"/>
            </a:endParaRPr>
          </a:p>
          <a:p>
            <a:endParaRPr lang="en-US" sz="2200" dirty="0" smtClean="0">
              <a:solidFill>
                <a:schemeClr val="bg1"/>
              </a:solidFill>
              <a:latin typeface="Lucida Console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1586" y="1684421"/>
            <a:ext cx="6188829" cy="4984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979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88758" y="128336"/>
            <a:ext cx="67393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 smtClean="0">
                <a:solidFill>
                  <a:schemeClr val="bg1"/>
                </a:solidFill>
                <a:latin typeface="consolas" charset="0"/>
              </a:rPr>
              <a:t>Preparação</a:t>
            </a:r>
            <a:r>
              <a:rPr lang="en-US" sz="3200" dirty="0" smtClean="0">
                <a:solidFill>
                  <a:schemeClr val="bg1"/>
                </a:solidFill>
                <a:latin typeface="consolas" charset="0"/>
              </a:rPr>
              <a:t> do </a:t>
            </a:r>
            <a:r>
              <a:rPr lang="en-US" sz="3200" dirty="0" err="1" smtClean="0">
                <a:solidFill>
                  <a:schemeClr val="bg1"/>
                </a:solidFill>
                <a:latin typeface="consolas" charset="0"/>
              </a:rPr>
              <a:t>ambiente</a:t>
            </a:r>
            <a:r>
              <a:rPr lang="en-US" sz="3200" dirty="0" smtClean="0">
                <a:solidFill>
                  <a:schemeClr val="bg1"/>
                </a:solidFill>
                <a:latin typeface="consolas" charset="0"/>
              </a:rPr>
              <a:t> - IDEs</a:t>
            </a:r>
            <a:endParaRPr lang="en-US" sz="3200" dirty="0">
              <a:solidFill>
                <a:schemeClr val="bg1"/>
              </a:solidFill>
              <a:latin typeface="consolas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83136" y="1187115"/>
            <a:ext cx="11555938" cy="409073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Existem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outras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:</a:t>
            </a:r>
          </a:p>
          <a:p>
            <a:endParaRPr lang="en-US" sz="2800" dirty="0">
              <a:solidFill>
                <a:schemeClr val="bg1"/>
              </a:solidFill>
              <a:latin typeface="Lucida Console" charset="0"/>
            </a:endParaRPr>
          </a:p>
          <a:p>
            <a:pPr marL="457200" indent="-457200">
              <a:buFontTx/>
              <a:buChar char="-"/>
            </a:pP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Komodo (Mac, Linux, Windows) - U$ 99 (personal)</a:t>
            </a:r>
          </a:p>
          <a:p>
            <a:pPr marL="457200" indent="-457200">
              <a:buFontTx/>
              <a:buChar char="-"/>
            </a:pP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Wing IDE (Mac, Linux, Windows) - U$ 245 per user (commercial)</a:t>
            </a:r>
          </a:p>
          <a:p>
            <a:pPr marL="457200" indent="-457200">
              <a:buFontTx/>
              <a:buChar char="-"/>
            </a:pP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IDLE (Mac, Linux, Windows) – free – </a:t>
            </a:r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escrita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em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 Python</a:t>
            </a:r>
          </a:p>
          <a:p>
            <a:pPr marL="457200" indent="-457200">
              <a:buFontTx/>
              <a:buChar char="-"/>
            </a:pPr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Geany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 (Mac, Windows) – free</a:t>
            </a:r>
          </a:p>
        </p:txBody>
      </p:sp>
    </p:spTree>
    <p:extLst>
      <p:ext uri="{BB962C8B-B14F-4D97-AF65-F5344CB8AC3E}">
        <p14:creationId xmlns:p14="http://schemas.microsoft.com/office/powerpoint/2010/main" val="964263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88758" y="128336"/>
            <a:ext cx="19928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 smtClean="0">
                <a:solidFill>
                  <a:schemeClr val="bg1"/>
                </a:solidFill>
                <a:latin typeface="consolas" charset="0"/>
              </a:rPr>
              <a:t>Dúvidas</a:t>
            </a:r>
            <a:r>
              <a:rPr lang="en-US" sz="3200" dirty="0" smtClean="0">
                <a:solidFill>
                  <a:schemeClr val="bg1"/>
                </a:solidFill>
                <a:latin typeface="consolas" charset="0"/>
              </a:rPr>
              <a:t>?</a:t>
            </a:r>
            <a:endParaRPr lang="en-US" sz="3200" dirty="0">
              <a:solidFill>
                <a:schemeClr val="bg1"/>
              </a:solidFill>
              <a:latin typeface="consolas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83136" y="1187115"/>
            <a:ext cx="11555938" cy="409073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457200" indent="-457200">
              <a:buFontTx/>
              <a:buChar char="-"/>
            </a:pPr>
            <a:r>
              <a:rPr lang="en-US" sz="2300" dirty="0" smtClean="0">
                <a:solidFill>
                  <a:schemeClr val="bg1"/>
                </a:solidFill>
                <a:latin typeface="Lucida Console" charset="0"/>
              </a:rPr>
              <a:t>Stack Overflow – </a:t>
            </a:r>
            <a:r>
              <a:rPr lang="en-US" sz="2300" dirty="0" smtClean="0">
                <a:solidFill>
                  <a:schemeClr val="bg1"/>
                </a:solidFill>
                <a:latin typeface="Lucida Console" charset="0"/>
                <a:hlinkClick r:id="rId2"/>
              </a:rPr>
              <a:t>http://www.stackoverflow.com</a:t>
            </a:r>
            <a:endParaRPr lang="en-US" sz="2300" dirty="0" smtClean="0">
              <a:solidFill>
                <a:schemeClr val="bg1"/>
              </a:solidFill>
              <a:latin typeface="Lucida Console" charset="0"/>
            </a:endParaRPr>
          </a:p>
          <a:p>
            <a:pPr marL="457200" indent="-457200">
              <a:buFontTx/>
              <a:buChar char="-"/>
            </a:pPr>
            <a:r>
              <a:rPr lang="en-US" sz="2300" dirty="0" err="1" smtClean="0">
                <a:solidFill>
                  <a:schemeClr val="bg1"/>
                </a:solidFill>
                <a:latin typeface="Lucida Console" charset="0"/>
              </a:rPr>
              <a:t>Comunidade</a:t>
            </a:r>
            <a:r>
              <a:rPr lang="en-US" sz="2300" dirty="0" smtClean="0">
                <a:solidFill>
                  <a:schemeClr val="bg1"/>
                </a:solidFill>
                <a:latin typeface="Lucida Console" charset="0"/>
              </a:rPr>
              <a:t> Python </a:t>
            </a:r>
            <a:r>
              <a:rPr lang="en-US" sz="2300" dirty="0" err="1" smtClean="0">
                <a:solidFill>
                  <a:schemeClr val="bg1"/>
                </a:solidFill>
                <a:latin typeface="Lucida Console" charset="0"/>
              </a:rPr>
              <a:t>Brasil</a:t>
            </a:r>
            <a:r>
              <a:rPr lang="en-US" sz="2300" dirty="0" smtClean="0">
                <a:solidFill>
                  <a:schemeClr val="bg1"/>
                </a:solidFill>
                <a:latin typeface="Lucida Console" charset="0"/>
              </a:rPr>
              <a:t>: </a:t>
            </a:r>
            <a:r>
              <a:rPr lang="en-US" sz="2300" dirty="0" smtClean="0">
                <a:solidFill>
                  <a:schemeClr val="bg1"/>
                </a:solidFill>
                <a:latin typeface="Lucida Console" charset="0"/>
                <a:hlinkClick r:id="rId3"/>
              </a:rPr>
              <a:t>http://wiki.python.org.br</a:t>
            </a:r>
            <a:endParaRPr lang="en-US" sz="2300" dirty="0" smtClean="0">
              <a:solidFill>
                <a:schemeClr val="bg1"/>
              </a:solidFill>
              <a:latin typeface="Lucida Console" charset="0"/>
            </a:endParaRPr>
          </a:p>
          <a:p>
            <a:pPr marL="457200" indent="-457200">
              <a:buFontTx/>
              <a:buChar char="-"/>
            </a:pPr>
            <a:r>
              <a:rPr lang="en-US" sz="2300" dirty="0" err="1" smtClean="0">
                <a:solidFill>
                  <a:schemeClr val="bg1"/>
                </a:solidFill>
                <a:latin typeface="Lucida Console" charset="0"/>
              </a:rPr>
              <a:t>comp.lang.python</a:t>
            </a:r>
            <a:r>
              <a:rPr lang="en-US" sz="2300" dirty="0" smtClean="0">
                <a:solidFill>
                  <a:schemeClr val="bg1"/>
                </a:solidFill>
                <a:latin typeface="Lucida Console" charset="0"/>
              </a:rPr>
              <a:t>: </a:t>
            </a:r>
            <a:r>
              <a:rPr lang="en-US" sz="2300" dirty="0" smtClean="0">
                <a:solidFill>
                  <a:schemeClr val="bg1"/>
                </a:solidFill>
                <a:latin typeface="Lucida Console" charset="0"/>
                <a:hlinkClick r:id="rId4"/>
              </a:rPr>
              <a:t>https</a:t>
            </a:r>
            <a:r>
              <a:rPr lang="en-US" sz="2300" dirty="0">
                <a:solidFill>
                  <a:schemeClr val="bg1"/>
                </a:solidFill>
                <a:latin typeface="Lucida Console" charset="0"/>
                <a:hlinkClick r:id="rId4"/>
              </a:rPr>
              <a:t>://groups.google.com/forum/#!</a:t>
            </a:r>
            <a:r>
              <a:rPr lang="en-US" sz="2300" dirty="0" smtClean="0">
                <a:solidFill>
                  <a:schemeClr val="bg1"/>
                </a:solidFill>
                <a:latin typeface="Lucida Console" charset="0"/>
                <a:hlinkClick r:id="rId4"/>
              </a:rPr>
              <a:t>forum/comp.lang.python</a:t>
            </a:r>
            <a:endParaRPr lang="en-US" sz="2300" dirty="0">
              <a:solidFill>
                <a:schemeClr val="bg1"/>
              </a:solidFill>
              <a:latin typeface="Lucida Console" charset="0"/>
            </a:endParaRPr>
          </a:p>
          <a:p>
            <a:pPr marL="457200" indent="-457200">
              <a:buFontTx/>
              <a:buChar char="-"/>
            </a:pPr>
            <a:r>
              <a:rPr lang="en-US" sz="2300" dirty="0" smtClean="0">
                <a:solidFill>
                  <a:schemeClr val="bg1"/>
                </a:solidFill>
                <a:latin typeface="Lucida Console" charset="0"/>
              </a:rPr>
              <a:t>#python-dev </a:t>
            </a:r>
            <a:r>
              <a:rPr lang="en-US" sz="2300" dirty="0">
                <a:solidFill>
                  <a:schemeClr val="bg1"/>
                </a:solidFill>
                <a:latin typeface="Lucida Console" charset="0"/>
              </a:rPr>
              <a:t>@ </a:t>
            </a:r>
            <a:r>
              <a:rPr lang="en-US" sz="2300" dirty="0" err="1" smtClean="0">
                <a:solidFill>
                  <a:schemeClr val="bg1"/>
                </a:solidFill>
                <a:latin typeface="Lucida Console" charset="0"/>
              </a:rPr>
              <a:t>Freenode</a:t>
            </a:r>
            <a:endParaRPr lang="en-US" sz="2300" dirty="0" smtClean="0">
              <a:solidFill>
                <a:schemeClr val="bg1"/>
              </a:solidFill>
              <a:latin typeface="Lucida Console" charset="0"/>
            </a:endParaRPr>
          </a:p>
          <a:p>
            <a:pPr marL="457200" indent="-457200">
              <a:buFontTx/>
              <a:buChar char="-"/>
            </a:pPr>
            <a:r>
              <a:rPr lang="en-US" sz="2300" dirty="0" err="1" smtClean="0">
                <a:solidFill>
                  <a:schemeClr val="bg1"/>
                </a:solidFill>
                <a:latin typeface="Lucida Console" charset="0"/>
              </a:rPr>
              <a:t>Livro</a:t>
            </a:r>
            <a:r>
              <a:rPr lang="en-US" sz="23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300" dirty="0">
                <a:solidFill>
                  <a:schemeClr val="bg1"/>
                </a:solidFill>
                <a:latin typeface="Lucida Console" charset="0"/>
              </a:rPr>
              <a:t>”</a:t>
            </a:r>
            <a:r>
              <a:rPr lang="en-US" sz="2300" dirty="0" err="1">
                <a:solidFill>
                  <a:schemeClr val="bg1"/>
                </a:solidFill>
                <a:latin typeface="Lucida Console" charset="0"/>
              </a:rPr>
              <a:t>Aprenda</a:t>
            </a:r>
            <a:r>
              <a:rPr lang="en-US" sz="2300" dirty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300" dirty="0" err="1">
                <a:solidFill>
                  <a:schemeClr val="bg1"/>
                </a:solidFill>
                <a:latin typeface="Lucida Console" charset="0"/>
              </a:rPr>
              <a:t>Computação</a:t>
            </a:r>
            <a:r>
              <a:rPr lang="en-US" sz="2300" dirty="0">
                <a:solidFill>
                  <a:schemeClr val="bg1"/>
                </a:solidFill>
                <a:latin typeface="Lucida Console" charset="0"/>
              </a:rPr>
              <a:t> com Python”: </a:t>
            </a:r>
            <a:r>
              <a:rPr lang="en-US" sz="2300" dirty="0">
                <a:solidFill>
                  <a:schemeClr val="bg1"/>
                </a:solidFill>
                <a:latin typeface="Lucida Console" charset="0"/>
                <a:hlinkClick r:id="rId5"/>
              </a:rPr>
              <a:t>http://aprendacompy.readthedocs.org/pt/latest/</a:t>
            </a:r>
            <a:endParaRPr lang="en-US" sz="2300" dirty="0">
              <a:solidFill>
                <a:schemeClr val="bg1"/>
              </a:solidFill>
              <a:latin typeface="Lucida Console" charset="0"/>
            </a:endParaRPr>
          </a:p>
          <a:p>
            <a:pPr marL="457200" indent="-457200">
              <a:buFontTx/>
              <a:buChar char="-"/>
            </a:pPr>
            <a:r>
              <a:rPr lang="en-US" sz="2300" dirty="0" err="1" smtClean="0">
                <a:solidFill>
                  <a:schemeClr val="bg1"/>
                </a:solidFill>
                <a:latin typeface="Lucida Console" charset="0"/>
              </a:rPr>
              <a:t>Livro</a:t>
            </a:r>
            <a:r>
              <a:rPr lang="en-US" sz="2300" dirty="0" smtClean="0">
                <a:solidFill>
                  <a:schemeClr val="bg1"/>
                </a:solidFill>
                <a:latin typeface="Lucida Console" charset="0"/>
              </a:rPr>
              <a:t> ”Learn </a:t>
            </a:r>
            <a:r>
              <a:rPr lang="en-US" sz="2300" dirty="0">
                <a:solidFill>
                  <a:schemeClr val="bg1"/>
                </a:solidFill>
                <a:latin typeface="Lucida Console" charset="0"/>
              </a:rPr>
              <a:t>Python The Hard </a:t>
            </a:r>
            <a:r>
              <a:rPr lang="en-US" sz="2300" dirty="0" smtClean="0">
                <a:solidFill>
                  <a:schemeClr val="bg1"/>
                </a:solidFill>
                <a:latin typeface="Lucida Console" charset="0"/>
              </a:rPr>
              <a:t>Way”: </a:t>
            </a:r>
            <a:r>
              <a:rPr lang="en-US" sz="2300" dirty="0" smtClean="0">
                <a:solidFill>
                  <a:schemeClr val="bg1"/>
                </a:solidFill>
                <a:latin typeface="Lucida Console" charset="0"/>
                <a:hlinkClick r:id="rId6"/>
              </a:rPr>
              <a:t>http</a:t>
            </a:r>
            <a:r>
              <a:rPr lang="en-US" sz="2300" dirty="0">
                <a:solidFill>
                  <a:schemeClr val="bg1"/>
                </a:solidFill>
                <a:latin typeface="Lucida Console" charset="0"/>
                <a:hlinkClick r:id="rId6"/>
              </a:rPr>
              <a:t>://</a:t>
            </a:r>
            <a:r>
              <a:rPr lang="en-US" sz="2300" dirty="0" smtClean="0">
                <a:solidFill>
                  <a:schemeClr val="bg1"/>
                </a:solidFill>
                <a:latin typeface="Lucida Console" charset="0"/>
                <a:hlinkClick r:id="rId6"/>
              </a:rPr>
              <a:t>learnpythonthehardway.org</a:t>
            </a:r>
            <a:endParaRPr lang="en-US" sz="2300" dirty="0" smtClean="0">
              <a:solidFill>
                <a:schemeClr val="bg1"/>
              </a:solidFill>
              <a:latin typeface="Lucida Console" charset="0"/>
            </a:endParaRPr>
          </a:p>
          <a:p>
            <a:pPr marL="457200" indent="-457200">
              <a:buFontTx/>
              <a:buChar char="-"/>
            </a:pPr>
            <a:r>
              <a:rPr lang="en-US" sz="2300" dirty="0" err="1" smtClean="0">
                <a:solidFill>
                  <a:schemeClr val="bg1"/>
                </a:solidFill>
                <a:latin typeface="Lucida Console" charset="0"/>
              </a:rPr>
              <a:t>Codecademy</a:t>
            </a:r>
            <a:r>
              <a:rPr lang="en-US" sz="2300" dirty="0" smtClean="0">
                <a:solidFill>
                  <a:schemeClr val="bg1"/>
                </a:solidFill>
                <a:latin typeface="Lucida Console" charset="0"/>
              </a:rPr>
              <a:t>: </a:t>
            </a:r>
            <a:r>
              <a:rPr lang="en-US" sz="2300" dirty="0">
                <a:solidFill>
                  <a:schemeClr val="bg1"/>
                </a:solidFill>
                <a:latin typeface="Lucida Console" charset="0"/>
                <a:hlinkClick r:id="rId7"/>
              </a:rPr>
              <a:t>https://</a:t>
            </a:r>
            <a:r>
              <a:rPr lang="en-US" sz="2300" dirty="0" smtClean="0">
                <a:solidFill>
                  <a:schemeClr val="bg1"/>
                </a:solidFill>
                <a:latin typeface="Lucida Console" charset="0"/>
                <a:hlinkClick r:id="rId7"/>
              </a:rPr>
              <a:t>www.codecademy.com/learn/python</a:t>
            </a:r>
            <a:endParaRPr lang="en-US" sz="2300" dirty="0" smtClean="0">
              <a:solidFill>
                <a:schemeClr val="bg1"/>
              </a:solidFill>
              <a:latin typeface="Lucida Console" charset="0"/>
            </a:endParaRPr>
          </a:p>
          <a:p>
            <a:pPr marL="457200" indent="-457200">
              <a:buFontTx/>
              <a:buChar char="-"/>
            </a:pPr>
            <a:r>
              <a:rPr lang="en-US" sz="2300" dirty="0" err="1" smtClean="0">
                <a:solidFill>
                  <a:schemeClr val="bg1"/>
                </a:solidFill>
                <a:latin typeface="Lucida Console" charset="0"/>
              </a:rPr>
              <a:t>Udacity</a:t>
            </a:r>
            <a:r>
              <a:rPr lang="en-US" sz="2300" dirty="0" smtClean="0">
                <a:solidFill>
                  <a:schemeClr val="bg1"/>
                </a:solidFill>
                <a:latin typeface="Lucida Console" charset="0"/>
              </a:rPr>
              <a:t>: </a:t>
            </a:r>
            <a:r>
              <a:rPr lang="en-US" sz="2300" dirty="0">
                <a:solidFill>
                  <a:schemeClr val="bg1"/>
                </a:solidFill>
                <a:latin typeface="Lucida Console" charset="0"/>
                <a:hlinkClick r:id="rId8"/>
              </a:rPr>
              <a:t>https://www.udacity.com/course/programming-foundations-with-python--</a:t>
            </a:r>
            <a:r>
              <a:rPr lang="en-US" sz="2300" dirty="0" smtClean="0">
                <a:solidFill>
                  <a:schemeClr val="bg1"/>
                </a:solidFill>
                <a:latin typeface="Lucida Console" charset="0"/>
                <a:hlinkClick r:id="rId8"/>
              </a:rPr>
              <a:t>ud036</a:t>
            </a:r>
            <a:endParaRPr lang="en-US" sz="2300" dirty="0" smtClean="0">
              <a:solidFill>
                <a:schemeClr val="bg1"/>
              </a:solidFill>
              <a:latin typeface="Lucida Console" charset="0"/>
            </a:endParaRPr>
          </a:p>
          <a:p>
            <a:pPr marL="457200" indent="-457200">
              <a:buFontTx/>
              <a:buChar char="-"/>
            </a:pPr>
            <a:endParaRPr lang="en-US" sz="2300" dirty="0">
              <a:solidFill>
                <a:schemeClr val="bg1"/>
              </a:solidFill>
              <a:latin typeface="Lucida Consol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0631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88758" y="128336"/>
            <a:ext cx="26709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 smtClean="0">
                <a:solidFill>
                  <a:schemeClr val="bg1"/>
                </a:solidFill>
                <a:latin typeface="consolas" charset="0"/>
              </a:rPr>
              <a:t>Referências</a:t>
            </a:r>
            <a:endParaRPr lang="en-US" sz="3200" dirty="0">
              <a:solidFill>
                <a:schemeClr val="bg1"/>
              </a:solidFill>
              <a:latin typeface="consolas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3136" y="1187115"/>
            <a:ext cx="11555938" cy="409073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457200" indent="-457200">
              <a:buFontTx/>
              <a:buChar char="-"/>
            </a:pPr>
            <a:r>
              <a:rPr lang="en-US" sz="2600" dirty="0" err="1" smtClean="0">
                <a:solidFill>
                  <a:schemeClr val="bg1"/>
                </a:solidFill>
                <a:latin typeface="Lucida Console" charset="0"/>
              </a:rPr>
              <a:t>Documentação</a:t>
            </a:r>
            <a:r>
              <a:rPr lang="en-US" sz="26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Lucida Console" charset="0"/>
              </a:rPr>
              <a:t>oficial</a:t>
            </a:r>
            <a:r>
              <a:rPr lang="en-US" sz="2600" dirty="0">
                <a:solidFill>
                  <a:schemeClr val="bg1"/>
                </a:solidFill>
                <a:latin typeface="Lucida Console" charset="0"/>
              </a:rPr>
              <a:t>: </a:t>
            </a:r>
            <a:r>
              <a:rPr lang="en-US" sz="2600" dirty="0">
                <a:solidFill>
                  <a:schemeClr val="bg1"/>
                </a:solidFill>
                <a:latin typeface="Lucida Console" charset="0"/>
                <a:hlinkClick r:id="rId2"/>
              </a:rPr>
              <a:t>http://docs.python.org/3/</a:t>
            </a:r>
            <a:endParaRPr lang="en-US" sz="2600" dirty="0">
              <a:solidFill>
                <a:schemeClr val="bg1"/>
              </a:solidFill>
              <a:latin typeface="Lucida Console" charset="0"/>
            </a:endParaRPr>
          </a:p>
          <a:p>
            <a:pPr marL="457200" indent="-457200">
              <a:buFontTx/>
              <a:buChar char="-"/>
            </a:pPr>
            <a:r>
              <a:rPr lang="en-US" sz="2600" dirty="0" err="1">
                <a:solidFill>
                  <a:schemeClr val="bg1"/>
                </a:solidFill>
                <a:latin typeface="Lucida Console" charset="0"/>
              </a:rPr>
              <a:t>Livro</a:t>
            </a:r>
            <a:r>
              <a:rPr lang="en-US" sz="2600" dirty="0">
                <a:solidFill>
                  <a:schemeClr val="bg1"/>
                </a:solidFill>
                <a:latin typeface="Lucida Console" charset="0"/>
              </a:rPr>
              <a:t> ”</a:t>
            </a:r>
            <a:r>
              <a:rPr lang="en-US" sz="2600" dirty="0" err="1">
                <a:solidFill>
                  <a:schemeClr val="bg1"/>
                </a:solidFill>
                <a:latin typeface="Lucida Console" charset="0"/>
              </a:rPr>
              <a:t>Aprenda</a:t>
            </a:r>
            <a:r>
              <a:rPr lang="en-US" sz="2600" dirty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600" dirty="0" err="1">
                <a:solidFill>
                  <a:schemeClr val="bg1"/>
                </a:solidFill>
                <a:latin typeface="Lucida Console" charset="0"/>
              </a:rPr>
              <a:t>Computação</a:t>
            </a:r>
            <a:r>
              <a:rPr lang="en-US" sz="2600" dirty="0">
                <a:solidFill>
                  <a:schemeClr val="bg1"/>
                </a:solidFill>
                <a:latin typeface="Lucida Console" charset="0"/>
              </a:rPr>
              <a:t> com Python”: </a:t>
            </a:r>
            <a:r>
              <a:rPr lang="en-US" sz="2600" dirty="0">
                <a:solidFill>
                  <a:schemeClr val="bg1"/>
                </a:solidFill>
                <a:latin typeface="Lucida Console" charset="0"/>
                <a:hlinkClick r:id="rId3"/>
              </a:rPr>
              <a:t>http://aprendacompy.readthedocs.org/pt/latest/</a:t>
            </a:r>
            <a:endParaRPr lang="en-US" sz="2600" dirty="0">
              <a:solidFill>
                <a:schemeClr val="bg1"/>
              </a:solidFill>
              <a:latin typeface="Lucida Console" charset="0"/>
            </a:endParaRPr>
          </a:p>
          <a:p>
            <a:pPr marL="457200" indent="-457200">
              <a:buFontTx/>
              <a:buChar char="-"/>
            </a:pPr>
            <a:r>
              <a:rPr lang="en-US" sz="2600" dirty="0">
                <a:solidFill>
                  <a:schemeClr val="bg1"/>
                </a:solidFill>
                <a:latin typeface="Lucida Console" charset="0"/>
              </a:rPr>
              <a:t>Python snake photo: </a:t>
            </a:r>
            <a:r>
              <a:rPr lang="en-US" sz="2600" dirty="0">
                <a:solidFill>
                  <a:schemeClr val="bg1"/>
                </a:solidFill>
                <a:latin typeface="Lucida Console" charset="0"/>
                <a:hlinkClick r:id="rId4"/>
              </a:rPr>
              <a:t>http://chris-kerns.com/python/learning-python-resources/</a:t>
            </a:r>
            <a:endParaRPr lang="en-US" sz="2600" dirty="0">
              <a:solidFill>
                <a:schemeClr val="bg1"/>
              </a:solidFill>
              <a:latin typeface="Lucida Console" charset="0"/>
            </a:endParaRPr>
          </a:p>
          <a:p>
            <a:pPr marL="457200" indent="-457200">
              <a:buFontTx/>
              <a:buChar char="-"/>
            </a:pPr>
            <a:endParaRPr lang="en-US" sz="2600" dirty="0">
              <a:solidFill>
                <a:schemeClr val="bg1"/>
              </a:solidFill>
              <a:latin typeface="Lucida Consol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1321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88758" y="128336"/>
            <a:ext cx="42530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consolas" charset="0"/>
              </a:rPr>
              <a:t>Python – </a:t>
            </a:r>
            <a:r>
              <a:rPr lang="en-US" sz="3200" dirty="0" err="1" smtClean="0">
                <a:solidFill>
                  <a:schemeClr val="bg1"/>
                </a:solidFill>
                <a:latin typeface="consolas" charset="0"/>
              </a:rPr>
              <a:t>Variáveis</a:t>
            </a:r>
            <a:endParaRPr lang="en-US" sz="3200" dirty="0">
              <a:solidFill>
                <a:schemeClr val="bg1"/>
              </a:solidFill>
              <a:latin typeface="consolas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83136" y="1187115"/>
            <a:ext cx="11555938" cy="409073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Restrições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 de </a:t>
            </a:r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nomenclatura</a:t>
            </a:r>
            <a:endParaRPr lang="en-US" sz="2800" dirty="0" smtClean="0">
              <a:solidFill>
                <a:schemeClr val="bg1"/>
              </a:solidFill>
              <a:latin typeface="Lucida Console" charset="0"/>
            </a:endParaRPr>
          </a:p>
          <a:p>
            <a:endParaRPr lang="en-US" sz="2800" dirty="0">
              <a:solidFill>
                <a:schemeClr val="bg1"/>
              </a:solidFill>
              <a:latin typeface="Lucida Console" charset="0"/>
            </a:endParaRPr>
          </a:p>
          <a:p>
            <a:pPr marL="457200" indent="-457200">
              <a:buFontTx/>
              <a:buChar char="-"/>
            </a:pPr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Somente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letras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, </a:t>
            </a:r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números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, underscore;</a:t>
            </a:r>
            <a:endParaRPr lang="en-US" sz="2800" dirty="0">
              <a:solidFill>
                <a:schemeClr val="bg1"/>
              </a:solidFill>
              <a:latin typeface="Lucida Console" charset="0"/>
            </a:endParaRPr>
          </a:p>
          <a:p>
            <a:pPr marL="457200" indent="-457200">
              <a:buFontTx/>
              <a:buChar char="-"/>
            </a:pPr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Não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pode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iniciar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 com </a:t>
            </a:r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número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;</a:t>
            </a:r>
          </a:p>
          <a:p>
            <a:pPr marL="457200" indent="-457200">
              <a:buFontTx/>
              <a:buChar char="-"/>
            </a:pPr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Não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pode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ser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uma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palavra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reservada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:</a:t>
            </a:r>
          </a:p>
          <a:p>
            <a:pPr lvl="1"/>
            <a:r>
              <a:rPr lang="en-US" sz="2800" dirty="0">
                <a:solidFill>
                  <a:srgbClr val="FFC000"/>
                </a:solidFill>
                <a:latin typeface="Lucida Console" charset="0"/>
              </a:rPr>
              <a:t>a</a:t>
            </a:r>
            <a:r>
              <a:rPr lang="en-US" sz="2800" dirty="0" smtClean="0">
                <a:solidFill>
                  <a:srgbClr val="FFC000"/>
                </a:solidFill>
                <a:latin typeface="Lucida Console" charset="0"/>
              </a:rPr>
              <a:t>nd, as, assert, break, class, continue, </a:t>
            </a:r>
            <a:r>
              <a:rPr lang="en-US" sz="2800" dirty="0" err="1" smtClean="0">
                <a:solidFill>
                  <a:srgbClr val="FFC000"/>
                </a:solidFill>
                <a:latin typeface="Lucida Console" charset="0"/>
              </a:rPr>
              <a:t>def</a:t>
            </a:r>
            <a:r>
              <a:rPr lang="en-US" sz="2800" dirty="0" smtClean="0">
                <a:solidFill>
                  <a:srgbClr val="FFC000"/>
                </a:solidFill>
                <a:latin typeface="Lucida Console" charset="0"/>
              </a:rPr>
              <a:t>, del, </a:t>
            </a:r>
            <a:r>
              <a:rPr lang="en-US" sz="2800" dirty="0" err="1" smtClean="0">
                <a:solidFill>
                  <a:srgbClr val="FFC000"/>
                </a:solidFill>
                <a:latin typeface="Lucida Console" charset="0"/>
              </a:rPr>
              <a:t>elif</a:t>
            </a:r>
            <a:r>
              <a:rPr lang="en-US" sz="2800" dirty="0" smtClean="0">
                <a:solidFill>
                  <a:srgbClr val="FFC000"/>
                </a:solidFill>
                <a:latin typeface="Lucida Console" charset="0"/>
              </a:rPr>
              <a:t>, else, except, exec, finally, for, from, global, if, import, in, is, lambda, not, or, pass, print, raise, return, try, while, with, yield</a:t>
            </a:r>
          </a:p>
          <a:p>
            <a:endParaRPr lang="en-US" sz="2800" dirty="0" smtClean="0">
              <a:solidFill>
                <a:srgbClr val="FFC000"/>
              </a:solidFill>
              <a:latin typeface="Lucida Consol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015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88758" y="128336"/>
            <a:ext cx="42530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consolas" charset="0"/>
              </a:rPr>
              <a:t>Python – </a:t>
            </a:r>
            <a:r>
              <a:rPr lang="en-US" sz="3200" dirty="0" err="1" smtClean="0">
                <a:solidFill>
                  <a:schemeClr val="bg1"/>
                </a:solidFill>
                <a:latin typeface="consolas" charset="0"/>
              </a:rPr>
              <a:t>Variáveis</a:t>
            </a:r>
            <a:endParaRPr lang="en-US" sz="3200" dirty="0">
              <a:solidFill>
                <a:schemeClr val="bg1"/>
              </a:solidFill>
              <a:latin typeface="consolas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51052" y="1187115"/>
            <a:ext cx="11555938" cy="409073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500" dirty="0" err="1" smtClean="0">
                <a:solidFill>
                  <a:schemeClr val="bg1"/>
                </a:solidFill>
                <a:latin typeface="Lucida Console" charset="0"/>
              </a:rPr>
              <a:t>Alguns</a:t>
            </a:r>
            <a:r>
              <a:rPr lang="en-US" sz="25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500" dirty="0" err="1" smtClean="0">
                <a:solidFill>
                  <a:schemeClr val="bg1"/>
                </a:solidFill>
                <a:latin typeface="Lucida Console" charset="0"/>
              </a:rPr>
              <a:t>tipos</a:t>
            </a:r>
            <a:r>
              <a:rPr lang="en-US" sz="25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500" dirty="0" err="1" smtClean="0">
                <a:solidFill>
                  <a:schemeClr val="bg1"/>
                </a:solidFill>
                <a:latin typeface="Lucida Console" charset="0"/>
              </a:rPr>
              <a:t>importantes</a:t>
            </a:r>
            <a:endParaRPr lang="en-US" sz="2500" dirty="0" smtClean="0">
              <a:solidFill>
                <a:schemeClr val="bg1"/>
              </a:solidFill>
              <a:latin typeface="Lucida Console" charset="0"/>
            </a:endParaRPr>
          </a:p>
          <a:p>
            <a:endParaRPr lang="en-US" sz="2500" dirty="0">
              <a:solidFill>
                <a:schemeClr val="bg1"/>
              </a:solidFill>
              <a:latin typeface="Lucida Console" charset="0"/>
            </a:endParaRPr>
          </a:p>
          <a:p>
            <a:pPr lvl="1"/>
            <a:r>
              <a:rPr lang="en-US" sz="2500" dirty="0" err="1" smtClean="0">
                <a:solidFill>
                  <a:schemeClr val="bg1"/>
                </a:solidFill>
                <a:latin typeface="Lucida Console" charset="0"/>
              </a:rPr>
              <a:t>str</a:t>
            </a:r>
            <a:r>
              <a:rPr lang="en-US" sz="2500" dirty="0" smtClean="0">
                <a:solidFill>
                  <a:schemeClr val="bg1"/>
                </a:solidFill>
                <a:latin typeface="Lucida Console" charset="0"/>
              </a:rPr>
              <a:t> (-</a:t>
            </a:r>
            <a:r>
              <a:rPr lang="en-US" sz="2500" dirty="0" err="1" smtClean="0">
                <a:solidFill>
                  <a:schemeClr val="bg1"/>
                </a:solidFill>
                <a:latin typeface="Lucida Console" charset="0"/>
              </a:rPr>
              <a:t>ing</a:t>
            </a:r>
            <a:r>
              <a:rPr lang="en-US" sz="2500" dirty="0" smtClean="0">
                <a:solidFill>
                  <a:schemeClr val="bg1"/>
                </a:solidFill>
                <a:latin typeface="Lucida Console" charset="0"/>
              </a:rPr>
              <a:t>)			</a:t>
            </a:r>
            <a:r>
              <a:rPr lang="en-US" sz="2500" dirty="0" smtClean="0">
                <a:solidFill>
                  <a:srgbClr val="FFC000"/>
                </a:solidFill>
                <a:latin typeface="Lucida Console" charset="0"/>
              </a:rPr>
              <a:t>'</a:t>
            </a:r>
            <a:r>
              <a:rPr lang="en-US" sz="2500" dirty="0" err="1" smtClean="0">
                <a:solidFill>
                  <a:srgbClr val="FFC000"/>
                </a:solidFill>
                <a:latin typeface="Lucida Console" charset="0"/>
              </a:rPr>
              <a:t>Texto</a:t>
            </a:r>
            <a:r>
              <a:rPr lang="en-US" sz="2500" dirty="0" smtClean="0">
                <a:solidFill>
                  <a:srgbClr val="FFC000"/>
                </a:solidFill>
                <a:latin typeface="Lucida Console" charset="0"/>
              </a:rPr>
              <a:t> entre </a:t>
            </a:r>
            <a:r>
              <a:rPr lang="en-US" sz="2500" dirty="0" err="1" smtClean="0">
                <a:solidFill>
                  <a:srgbClr val="FFC000"/>
                </a:solidFill>
                <a:latin typeface="Lucida Console" charset="0"/>
              </a:rPr>
              <a:t>aspas</a:t>
            </a:r>
            <a:r>
              <a:rPr lang="en-US" sz="2500" dirty="0" smtClean="0">
                <a:solidFill>
                  <a:srgbClr val="FFC000"/>
                </a:solidFill>
                <a:latin typeface="Lucida Console" charset="0"/>
              </a:rPr>
              <a:t>'</a:t>
            </a:r>
            <a:r>
              <a:rPr lang="en-US" sz="2500" dirty="0" smtClean="0">
                <a:solidFill>
                  <a:schemeClr val="bg1"/>
                </a:solidFill>
                <a:latin typeface="Lucida Console" charset="0"/>
              </a:rPr>
              <a:t>, </a:t>
            </a:r>
            <a:r>
              <a:rPr lang="en-US" sz="2500" dirty="0" smtClean="0">
                <a:solidFill>
                  <a:srgbClr val="FFC000"/>
                </a:solidFill>
                <a:latin typeface="Lucida Console" charset="0"/>
              </a:rPr>
              <a:t>'</a:t>
            </a:r>
            <a:r>
              <a:rPr lang="en-US" sz="2500" dirty="0" err="1" smtClean="0">
                <a:solidFill>
                  <a:srgbClr val="FFC000"/>
                </a:solidFill>
                <a:latin typeface="Lucida Console" charset="0"/>
              </a:rPr>
              <a:t>palavra</a:t>
            </a:r>
            <a:r>
              <a:rPr lang="en-US" sz="2500" dirty="0">
                <a:solidFill>
                  <a:srgbClr val="FFC000"/>
                </a:solidFill>
                <a:latin typeface="Lucida Console" charset="0"/>
              </a:rPr>
              <a:t>'</a:t>
            </a:r>
            <a:r>
              <a:rPr lang="en-US" sz="2500" dirty="0" smtClean="0">
                <a:solidFill>
                  <a:schemeClr val="bg1"/>
                </a:solidFill>
                <a:latin typeface="Lucida Console" charset="0"/>
              </a:rPr>
              <a:t> </a:t>
            </a:r>
          </a:p>
          <a:p>
            <a:pPr lvl="1"/>
            <a:r>
              <a:rPr lang="en-US" sz="2500" dirty="0" smtClean="0">
                <a:solidFill>
                  <a:schemeClr val="bg1"/>
                </a:solidFill>
                <a:latin typeface="Lucida Console" charset="0"/>
              </a:rPr>
              <a:t>bool (-</a:t>
            </a:r>
            <a:r>
              <a:rPr lang="en-US" sz="2500" dirty="0" err="1" smtClean="0">
                <a:solidFill>
                  <a:schemeClr val="bg1"/>
                </a:solidFill>
                <a:latin typeface="Lucida Console" charset="0"/>
              </a:rPr>
              <a:t>ean</a:t>
            </a:r>
            <a:r>
              <a:rPr lang="en-US" sz="2500" dirty="0" smtClean="0">
                <a:solidFill>
                  <a:schemeClr val="bg1"/>
                </a:solidFill>
                <a:latin typeface="Lucida Console" charset="0"/>
              </a:rPr>
              <a:t>)			</a:t>
            </a:r>
            <a:r>
              <a:rPr lang="en-US" sz="2500" dirty="0" smtClean="0">
                <a:solidFill>
                  <a:schemeClr val="accent2"/>
                </a:solidFill>
                <a:latin typeface="Lucida Console" charset="0"/>
              </a:rPr>
              <a:t>True</a:t>
            </a:r>
            <a:r>
              <a:rPr lang="en-US" sz="25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500" dirty="0" err="1" smtClean="0">
                <a:solidFill>
                  <a:schemeClr val="bg1"/>
                </a:solidFill>
                <a:latin typeface="Lucida Console" charset="0"/>
              </a:rPr>
              <a:t>ou</a:t>
            </a:r>
            <a:r>
              <a:rPr lang="en-US" sz="25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500" dirty="0" smtClean="0">
                <a:solidFill>
                  <a:schemeClr val="accent2"/>
                </a:solidFill>
                <a:latin typeface="Lucida Console" charset="0"/>
              </a:rPr>
              <a:t>False</a:t>
            </a:r>
          </a:p>
          <a:p>
            <a:pPr lvl="1"/>
            <a:r>
              <a:rPr lang="en-US" sz="2500" dirty="0" err="1" smtClean="0">
                <a:solidFill>
                  <a:schemeClr val="bg1"/>
                </a:solidFill>
                <a:latin typeface="Lucida Console" charset="0"/>
              </a:rPr>
              <a:t>int</a:t>
            </a:r>
            <a:r>
              <a:rPr lang="en-US" sz="2500" dirty="0" smtClean="0">
                <a:solidFill>
                  <a:schemeClr val="bg1"/>
                </a:solidFill>
                <a:latin typeface="Lucida Console" charset="0"/>
              </a:rPr>
              <a:t> (-</a:t>
            </a:r>
            <a:r>
              <a:rPr lang="en-US" sz="2500" dirty="0" err="1" smtClean="0">
                <a:solidFill>
                  <a:schemeClr val="bg1"/>
                </a:solidFill>
                <a:latin typeface="Lucida Console" charset="0"/>
              </a:rPr>
              <a:t>eger</a:t>
            </a:r>
            <a:r>
              <a:rPr lang="en-US" sz="2500" dirty="0" smtClean="0">
                <a:solidFill>
                  <a:schemeClr val="bg1"/>
                </a:solidFill>
                <a:latin typeface="Lucida Console" charset="0"/>
              </a:rPr>
              <a:t>)			</a:t>
            </a:r>
            <a:r>
              <a:rPr lang="en-US" sz="2500" dirty="0" smtClean="0">
                <a:solidFill>
                  <a:srgbClr val="FF47FF"/>
                </a:solidFill>
                <a:latin typeface="Lucida Console" charset="0"/>
              </a:rPr>
              <a:t>1</a:t>
            </a:r>
            <a:r>
              <a:rPr lang="en-US" sz="2500" dirty="0" smtClean="0">
                <a:solidFill>
                  <a:schemeClr val="bg1"/>
                </a:solidFill>
                <a:latin typeface="Lucida Console" charset="0"/>
              </a:rPr>
              <a:t>, </a:t>
            </a:r>
            <a:r>
              <a:rPr lang="en-US" sz="2500" dirty="0" smtClean="0">
                <a:solidFill>
                  <a:srgbClr val="FF47FF"/>
                </a:solidFill>
                <a:latin typeface="Lucida Console" charset="0"/>
              </a:rPr>
              <a:t>2</a:t>
            </a:r>
            <a:r>
              <a:rPr lang="en-US" sz="2500" dirty="0" smtClean="0">
                <a:solidFill>
                  <a:schemeClr val="bg1"/>
                </a:solidFill>
                <a:latin typeface="Lucida Console" charset="0"/>
              </a:rPr>
              <a:t>, </a:t>
            </a:r>
            <a:r>
              <a:rPr lang="en-US" sz="2500" dirty="0" smtClean="0">
                <a:solidFill>
                  <a:srgbClr val="FF47FF"/>
                </a:solidFill>
                <a:latin typeface="Lucida Console" charset="0"/>
              </a:rPr>
              <a:t>10</a:t>
            </a:r>
            <a:r>
              <a:rPr lang="en-US" sz="2500" dirty="0" smtClean="0">
                <a:solidFill>
                  <a:schemeClr val="bg1"/>
                </a:solidFill>
                <a:latin typeface="Lucida Console" charset="0"/>
              </a:rPr>
              <a:t>, </a:t>
            </a:r>
            <a:r>
              <a:rPr lang="en-US" sz="2500" dirty="0" smtClean="0">
                <a:solidFill>
                  <a:srgbClr val="FF47FF"/>
                </a:solidFill>
                <a:latin typeface="Lucida Console" charset="0"/>
              </a:rPr>
              <a:t>5000</a:t>
            </a:r>
          </a:p>
          <a:p>
            <a:pPr lvl="1"/>
            <a:r>
              <a:rPr lang="en-US" sz="2500" dirty="0" smtClean="0">
                <a:solidFill>
                  <a:schemeClr val="bg1"/>
                </a:solidFill>
                <a:latin typeface="Lucida Console" charset="0"/>
              </a:rPr>
              <a:t>float				</a:t>
            </a:r>
            <a:r>
              <a:rPr lang="en-US" sz="2500" dirty="0" smtClean="0">
                <a:solidFill>
                  <a:srgbClr val="FF47FF"/>
                </a:solidFill>
                <a:latin typeface="Lucida Console" charset="0"/>
              </a:rPr>
              <a:t>3.1415</a:t>
            </a:r>
            <a:r>
              <a:rPr lang="en-US" sz="2500" dirty="0" smtClean="0">
                <a:solidFill>
                  <a:schemeClr val="bg1"/>
                </a:solidFill>
                <a:latin typeface="Lucida Console" charset="0"/>
              </a:rPr>
              <a:t>, </a:t>
            </a:r>
            <a:r>
              <a:rPr lang="en-US" sz="2500" dirty="0" smtClean="0">
                <a:solidFill>
                  <a:srgbClr val="FF47FF"/>
                </a:solidFill>
                <a:latin typeface="Lucida Console" charset="0"/>
              </a:rPr>
              <a:t>9.8</a:t>
            </a:r>
            <a:r>
              <a:rPr lang="en-US" sz="2500" dirty="0" smtClean="0">
                <a:solidFill>
                  <a:schemeClr val="bg1"/>
                </a:solidFill>
                <a:latin typeface="Lucida Console" charset="0"/>
              </a:rPr>
              <a:t>, </a:t>
            </a:r>
            <a:r>
              <a:rPr lang="fi-FI" sz="2500" dirty="0">
                <a:solidFill>
                  <a:srgbClr val="FF47FF"/>
                </a:solidFill>
                <a:latin typeface="Lucida Console" charset="0"/>
              </a:rPr>
              <a:t>1.61803398875</a:t>
            </a:r>
            <a:endParaRPr lang="en-US" sz="2500" dirty="0" smtClean="0">
              <a:solidFill>
                <a:srgbClr val="FF47FF"/>
              </a:solidFill>
              <a:latin typeface="Lucida Console" charset="0"/>
            </a:endParaRPr>
          </a:p>
          <a:p>
            <a:pPr lvl="1"/>
            <a:r>
              <a:rPr lang="en-US" sz="2500" dirty="0" smtClean="0">
                <a:solidFill>
                  <a:schemeClr val="bg1"/>
                </a:solidFill>
                <a:latin typeface="Lucida Console" charset="0"/>
              </a:rPr>
              <a:t>list				[ </a:t>
            </a:r>
            <a:r>
              <a:rPr lang="en-US" sz="2500" dirty="0" smtClean="0">
                <a:solidFill>
                  <a:srgbClr val="FFC000"/>
                </a:solidFill>
                <a:latin typeface="Lucida Console" charset="0"/>
              </a:rPr>
              <a:t>'</a:t>
            </a:r>
            <a:r>
              <a:rPr lang="en-US" sz="2500" dirty="0" err="1" smtClean="0">
                <a:solidFill>
                  <a:srgbClr val="FFC000"/>
                </a:solidFill>
                <a:latin typeface="Lucida Console" charset="0"/>
              </a:rPr>
              <a:t>palavra</a:t>
            </a:r>
            <a:r>
              <a:rPr lang="en-US" sz="2500" dirty="0">
                <a:solidFill>
                  <a:srgbClr val="FFC000"/>
                </a:solidFill>
                <a:latin typeface="Lucida Console" charset="0"/>
              </a:rPr>
              <a:t>'</a:t>
            </a:r>
            <a:r>
              <a:rPr lang="en-US" sz="2500" dirty="0" smtClean="0">
                <a:solidFill>
                  <a:schemeClr val="bg1"/>
                </a:solidFill>
                <a:latin typeface="Lucida Console" charset="0"/>
              </a:rPr>
              <a:t>, </a:t>
            </a:r>
            <a:r>
              <a:rPr lang="en-US" sz="2500" dirty="0" smtClean="0">
                <a:solidFill>
                  <a:schemeClr val="accent2"/>
                </a:solidFill>
                <a:latin typeface="Lucida Console" charset="0"/>
              </a:rPr>
              <a:t>True</a:t>
            </a:r>
            <a:r>
              <a:rPr lang="en-US" sz="2500" dirty="0" smtClean="0">
                <a:solidFill>
                  <a:schemeClr val="bg1"/>
                </a:solidFill>
                <a:latin typeface="Lucida Console" charset="0"/>
              </a:rPr>
              <a:t>, </a:t>
            </a:r>
            <a:r>
              <a:rPr lang="en-US" sz="2500" dirty="0" smtClean="0">
                <a:solidFill>
                  <a:srgbClr val="FFC000"/>
                </a:solidFill>
                <a:latin typeface="Lucida Console" charset="0"/>
              </a:rPr>
              <a:t>1</a:t>
            </a:r>
            <a:r>
              <a:rPr lang="en-US" sz="2500" dirty="0" smtClean="0">
                <a:solidFill>
                  <a:schemeClr val="bg1"/>
                </a:solidFill>
                <a:latin typeface="Lucida Console" charset="0"/>
              </a:rPr>
              <a:t>, </a:t>
            </a:r>
            <a:r>
              <a:rPr lang="en-US" sz="2500" dirty="0">
                <a:solidFill>
                  <a:srgbClr val="FF47FF"/>
                </a:solidFill>
                <a:latin typeface="Lucida Console" charset="0"/>
              </a:rPr>
              <a:t>3.1415</a:t>
            </a:r>
            <a:r>
              <a:rPr lang="en-US" sz="2500" dirty="0" smtClean="0">
                <a:solidFill>
                  <a:srgbClr val="FFC000"/>
                </a:solidFill>
                <a:latin typeface="Lucida Console" charset="0"/>
              </a:rPr>
              <a:t> </a:t>
            </a:r>
            <a:r>
              <a:rPr lang="en-US" sz="2500" dirty="0" smtClean="0">
                <a:solidFill>
                  <a:schemeClr val="bg1"/>
                </a:solidFill>
                <a:latin typeface="Lucida Console" charset="0"/>
              </a:rPr>
              <a:t>]</a:t>
            </a:r>
          </a:p>
          <a:p>
            <a:pPr lvl="1"/>
            <a:r>
              <a:rPr lang="en-US" sz="2500" dirty="0" err="1">
                <a:solidFill>
                  <a:schemeClr val="bg1"/>
                </a:solidFill>
                <a:latin typeface="Lucida Console" charset="0"/>
              </a:rPr>
              <a:t>d</a:t>
            </a:r>
            <a:r>
              <a:rPr lang="en-US" sz="2500" dirty="0" err="1" smtClean="0">
                <a:solidFill>
                  <a:schemeClr val="bg1"/>
                </a:solidFill>
                <a:latin typeface="Lucida Console" charset="0"/>
              </a:rPr>
              <a:t>ict</a:t>
            </a:r>
            <a:r>
              <a:rPr lang="en-US" sz="2500" dirty="0" smtClean="0">
                <a:solidFill>
                  <a:schemeClr val="bg1"/>
                </a:solidFill>
                <a:latin typeface="Lucida Console" charset="0"/>
              </a:rPr>
              <a:t>				{ </a:t>
            </a:r>
            <a:r>
              <a:rPr lang="en-US" sz="2500" dirty="0" smtClean="0">
                <a:solidFill>
                  <a:srgbClr val="FFC000"/>
                </a:solidFill>
                <a:latin typeface="Lucida Console" charset="0"/>
              </a:rPr>
              <a:t>'prop'</a:t>
            </a:r>
            <a:r>
              <a:rPr lang="en-US" sz="2500" dirty="0" smtClean="0">
                <a:solidFill>
                  <a:schemeClr val="bg1"/>
                </a:solidFill>
                <a:latin typeface="Lucida Console" charset="0"/>
              </a:rPr>
              <a:t>:</a:t>
            </a:r>
            <a:r>
              <a:rPr lang="en-US" sz="2500" dirty="0" smtClean="0">
                <a:solidFill>
                  <a:srgbClr val="FFC000"/>
                </a:solidFill>
                <a:latin typeface="Lucida Console" charset="0"/>
              </a:rPr>
              <a:t>'</a:t>
            </a:r>
            <a:r>
              <a:rPr lang="en-US" sz="2500" dirty="0" err="1" smtClean="0">
                <a:solidFill>
                  <a:srgbClr val="FFC000"/>
                </a:solidFill>
                <a:latin typeface="Lucida Console" charset="0"/>
              </a:rPr>
              <a:t>nome</a:t>
            </a:r>
            <a:r>
              <a:rPr lang="en-US" sz="2500" dirty="0" smtClean="0">
                <a:solidFill>
                  <a:srgbClr val="FFC000"/>
                </a:solidFill>
                <a:latin typeface="Lucida Console" charset="0"/>
              </a:rPr>
              <a:t>'</a:t>
            </a:r>
            <a:r>
              <a:rPr lang="en-US" sz="2500" dirty="0" smtClean="0">
                <a:solidFill>
                  <a:schemeClr val="bg1"/>
                </a:solidFill>
                <a:latin typeface="Lucida Console" charset="0"/>
              </a:rPr>
              <a:t>, </a:t>
            </a:r>
            <a:r>
              <a:rPr lang="en-US" sz="2500" dirty="0">
                <a:solidFill>
                  <a:srgbClr val="FFC000"/>
                </a:solidFill>
                <a:latin typeface="Lucida Console" charset="0"/>
              </a:rPr>
              <a:t>'</a:t>
            </a:r>
            <a:r>
              <a:rPr lang="en-US" sz="2500" dirty="0" err="1" smtClean="0">
                <a:solidFill>
                  <a:srgbClr val="FFC000"/>
                </a:solidFill>
                <a:latin typeface="Lucida Console" charset="0"/>
              </a:rPr>
              <a:t>tem'</a:t>
            </a:r>
            <a:r>
              <a:rPr lang="en-US" sz="2500" dirty="0" err="1" smtClean="0">
                <a:solidFill>
                  <a:schemeClr val="bg1"/>
                </a:solidFill>
                <a:latin typeface="Lucida Console" charset="0"/>
              </a:rPr>
              <a:t>:</a:t>
            </a:r>
            <a:r>
              <a:rPr lang="en-US" sz="2500" dirty="0" err="1" smtClean="0">
                <a:solidFill>
                  <a:schemeClr val="accent2"/>
                </a:solidFill>
                <a:latin typeface="Lucida Console" charset="0"/>
              </a:rPr>
              <a:t>True</a:t>
            </a:r>
            <a:r>
              <a:rPr lang="en-US" sz="2500" dirty="0" smtClean="0">
                <a:solidFill>
                  <a:srgbClr val="FFC000"/>
                </a:solidFill>
                <a:latin typeface="Lucida Console" charset="0"/>
              </a:rPr>
              <a:t> </a:t>
            </a:r>
            <a:r>
              <a:rPr lang="en-US" sz="2500" dirty="0" smtClean="0">
                <a:solidFill>
                  <a:schemeClr val="bg1"/>
                </a:solidFill>
                <a:latin typeface="Lucida Console" charset="0"/>
              </a:rPr>
              <a:t>}</a:t>
            </a:r>
          </a:p>
          <a:p>
            <a:pPr lvl="1"/>
            <a:r>
              <a:rPr lang="en-US" sz="2500" dirty="0" smtClean="0">
                <a:solidFill>
                  <a:schemeClr val="bg1"/>
                </a:solidFill>
                <a:latin typeface="Lucida Console" charset="0"/>
              </a:rPr>
              <a:t>tuple				( </a:t>
            </a:r>
            <a:r>
              <a:rPr lang="en-US" sz="2500" dirty="0" smtClean="0">
                <a:solidFill>
                  <a:srgbClr val="FFC000"/>
                </a:solidFill>
                <a:latin typeface="Lucida Console" charset="0"/>
              </a:rPr>
              <a:t>'</a:t>
            </a:r>
            <a:r>
              <a:rPr lang="en-US" sz="2500" dirty="0" err="1" smtClean="0">
                <a:solidFill>
                  <a:srgbClr val="FFC000"/>
                </a:solidFill>
                <a:latin typeface="Lucida Console" charset="0"/>
              </a:rPr>
              <a:t>palavra</a:t>
            </a:r>
            <a:r>
              <a:rPr lang="en-US" sz="2500" dirty="0">
                <a:solidFill>
                  <a:srgbClr val="FFC000"/>
                </a:solidFill>
                <a:latin typeface="Lucida Console" charset="0"/>
              </a:rPr>
              <a:t>'</a:t>
            </a:r>
            <a:r>
              <a:rPr lang="en-US" sz="2500" dirty="0">
                <a:solidFill>
                  <a:schemeClr val="bg1"/>
                </a:solidFill>
                <a:latin typeface="Lucida Console" charset="0"/>
              </a:rPr>
              <a:t>, </a:t>
            </a:r>
            <a:r>
              <a:rPr lang="en-US" sz="2500" dirty="0">
                <a:solidFill>
                  <a:schemeClr val="accent2"/>
                </a:solidFill>
                <a:latin typeface="Lucida Console" charset="0"/>
              </a:rPr>
              <a:t>True</a:t>
            </a:r>
            <a:r>
              <a:rPr lang="en-US" sz="2500" dirty="0">
                <a:solidFill>
                  <a:schemeClr val="bg1"/>
                </a:solidFill>
                <a:latin typeface="Lucida Console" charset="0"/>
              </a:rPr>
              <a:t>, </a:t>
            </a:r>
            <a:r>
              <a:rPr lang="en-US" sz="2500" dirty="0">
                <a:solidFill>
                  <a:srgbClr val="FFC000"/>
                </a:solidFill>
                <a:latin typeface="Lucida Console" charset="0"/>
              </a:rPr>
              <a:t>1</a:t>
            </a:r>
            <a:r>
              <a:rPr lang="en-US" sz="2500" dirty="0">
                <a:solidFill>
                  <a:schemeClr val="bg1"/>
                </a:solidFill>
                <a:latin typeface="Lucida Console" charset="0"/>
              </a:rPr>
              <a:t>, </a:t>
            </a:r>
            <a:r>
              <a:rPr lang="en-US" sz="2500" dirty="0" smtClean="0">
                <a:solidFill>
                  <a:srgbClr val="FF47FF"/>
                </a:solidFill>
                <a:latin typeface="Lucida Console" charset="0"/>
              </a:rPr>
              <a:t>3.1415 </a:t>
            </a:r>
            <a:r>
              <a:rPr lang="en-US" sz="2500" dirty="0" smtClean="0">
                <a:solidFill>
                  <a:schemeClr val="bg1"/>
                </a:solidFill>
                <a:latin typeface="Lucida Console" charset="0"/>
              </a:rPr>
              <a:t>)</a:t>
            </a:r>
          </a:p>
          <a:p>
            <a:pPr lvl="1"/>
            <a:r>
              <a:rPr lang="en-US" sz="2500" dirty="0">
                <a:solidFill>
                  <a:schemeClr val="bg1"/>
                </a:solidFill>
                <a:latin typeface="Lucida Console" charset="0"/>
              </a:rPr>
              <a:t>t</a:t>
            </a:r>
            <a:r>
              <a:rPr lang="en-US" sz="2500" dirty="0" smtClean="0">
                <a:solidFill>
                  <a:schemeClr val="bg1"/>
                </a:solidFill>
                <a:latin typeface="Lucida Console" charset="0"/>
              </a:rPr>
              <a:t>ype				</a:t>
            </a:r>
            <a:r>
              <a:rPr lang="en-US" sz="2500" dirty="0" err="1" smtClean="0">
                <a:solidFill>
                  <a:schemeClr val="bg1"/>
                </a:solidFill>
                <a:latin typeface="Lucida Console" charset="0"/>
              </a:rPr>
              <a:t>Tipo</a:t>
            </a:r>
            <a:r>
              <a:rPr lang="en-US" sz="2500" dirty="0" smtClean="0">
                <a:solidFill>
                  <a:schemeClr val="bg1"/>
                </a:solidFill>
                <a:latin typeface="Lucida Console" charset="0"/>
              </a:rPr>
              <a:t> dos </a:t>
            </a:r>
            <a:r>
              <a:rPr lang="en-US" sz="2500" dirty="0" err="1" smtClean="0">
                <a:solidFill>
                  <a:schemeClr val="bg1"/>
                </a:solidFill>
                <a:latin typeface="Lucida Console" charset="0"/>
              </a:rPr>
              <a:t>tipos</a:t>
            </a:r>
            <a:r>
              <a:rPr lang="en-US" sz="25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500" dirty="0" smtClean="0">
                <a:solidFill>
                  <a:schemeClr val="bg1"/>
                </a:solidFill>
                <a:latin typeface="Lucida Console" charset="0"/>
                <a:sym typeface="Wingdings"/>
              </a:rPr>
              <a:t>:-)</a:t>
            </a:r>
            <a:endParaRPr lang="en-US" sz="2500" dirty="0" smtClean="0">
              <a:solidFill>
                <a:schemeClr val="bg1"/>
              </a:solidFill>
              <a:latin typeface="Lucida Consol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910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88758" y="128336"/>
            <a:ext cx="42530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consolas" charset="0"/>
              </a:rPr>
              <a:t>Python – </a:t>
            </a:r>
            <a:r>
              <a:rPr lang="en-US" sz="3200" dirty="0" err="1" smtClean="0">
                <a:solidFill>
                  <a:schemeClr val="bg1"/>
                </a:solidFill>
                <a:latin typeface="consolas" charset="0"/>
              </a:rPr>
              <a:t>Variáveis</a:t>
            </a:r>
            <a:endParaRPr lang="en-US" sz="3200" dirty="0">
              <a:solidFill>
                <a:schemeClr val="bg1"/>
              </a:solidFill>
              <a:latin typeface="consolas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83136" y="1187115"/>
            <a:ext cx="11555938" cy="409073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Tipagem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dinâmica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: O </a:t>
            </a:r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último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 valor </a:t>
            </a:r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atribuído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à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variável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 				 </a:t>
            </a:r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indicará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 o </a:t>
            </a:r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tipo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dela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.</a:t>
            </a:r>
          </a:p>
          <a:p>
            <a:endParaRPr lang="en-US" sz="2800" dirty="0">
              <a:solidFill>
                <a:schemeClr val="bg1"/>
              </a:solidFill>
              <a:latin typeface="Lucida Console" charset="0"/>
            </a:endParaRPr>
          </a:p>
          <a:p>
            <a:pPr lvl="1"/>
            <a:r>
              <a:rPr lang="en-US" sz="2800" dirty="0">
                <a:solidFill>
                  <a:schemeClr val="bg1"/>
                </a:solidFill>
                <a:latin typeface="Lucida Console" charset="0"/>
              </a:rPr>
              <a:t>var1 </a:t>
            </a:r>
            <a:r>
              <a:rPr lang="en-US" sz="2800" dirty="0">
                <a:solidFill>
                  <a:srgbClr val="00B0F0"/>
                </a:solidFill>
                <a:latin typeface="Lucida Console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800" dirty="0">
                <a:solidFill>
                  <a:srgbClr val="FFC000"/>
                </a:solidFill>
                <a:latin typeface="Lucida Console" charset="0"/>
              </a:rPr>
              <a:t>"valor"</a:t>
            </a:r>
            <a:r>
              <a:rPr lang="en-US" sz="2800" dirty="0">
                <a:solidFill>
                  <a:schemeClr val="bg1"/>
                </a:solidFill>
                <a:latin typeface="Lucida Console" charset="0"/>
              </a:rPr>
              <a:t>   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       </a:t>
            </a:r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# </a:t>
            </a:r>
            <a:r>
              <a:rPr lang="en-US" sz="2800" dirty="0" err="1" smtClean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atribuição</a:t>
            </a:r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 de string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Lucida Console" charset="0"/>
            </a:endParaRPr>
          </a:p>
          <a:p>
            <a:pPr lvl="1"/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var2 </a:t>
            </a:r>
            <a:r>
              <a:rPr lang="en-US" sz="2800" dirty="0">
                <a:solidFill>
                  <a:srgbClr val="00B0F0"/>
                </a:solidFill>
                <a:latin typeface="Lucida Console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800" dirty="0">
                <a:solidFill>
                  <a:srgbClr val="FFC000"/>
                </a:solidFill>
                <a:latin typeface="Lucida Console" charset="0"/>
              </a:rPr>
              <a:t>'valor'</a:t>
            </a:r>
            <a:r>
              <a:rPr lang="en-US" sz="2800" dirty="0">
                <a:solidFill>
                  <a:schemeClr val="bg1"/>
                </a:solidFill>
                <a:latin typeface="Lucida Console" charset="0"/>
              </a:rPr>
              <a:t>   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       </a:t>
            </a:r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# </a:t>
            </a:r>
            <a:r>
              <a:rPr lang="en-US" sz="2800" dirty="0" err="1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atribuição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 de </a:t>
            </a:r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string</a:t>
            </a:r>
          </a:p>
          <a:p>
            <a:pPr lvl="1"/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var1 </a:t>
            </a:r>
            <a:r>
              <a:rPr lang="en-US" sz="2800" dirty="0">
                <a:solidFill>
                  <a:srgbClr val="00B0F0"/>
                </a:solidFill>
                <a:latin typeface="Lucida Console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800" dirty="0">
                <a:solidFill>
                  <a:srgbClr val="FF47FF"/>
                </a:solidFill>
                <a:latin typeface="Lucida Console" charset="0"/>
              </a:rPr>
              <a:t>5</a:t>
            </a:r>
            <a:r>
              <a:rPr lang="en-US" sz="2800" dirty="0">
                <a:solidFill>
                  <a:schemeClr val="bg1"/>
                </a:solidFill>
                <a:latin typeface="Lucida Console" charset="0"/>
              </a:rPr>
              <a:t>         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       </a:t>
            </a:r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# </a:t>
            </a:r>
            <a:r>
              <a:rPr lang="en-US" sz="2800" dirty="0" err="1" smtClean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atribuição</a:t>
            </a:r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 de </a:t>
            </a:r>
            <a:r>
              <a:rPr lang="en-US" sz="2800" dirty="0" err="1" smtClean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inteiro</a:t>
            </a:r>
            <a:endParaRPr lang="en-US" sz="2800" dirty="0" smtClean="0">
              <a:solidFill>
                <a:schemeClr val="bg1">
                  <a:lumMod val="65000"/>
                </a:schemeClr>
              </a:solidFill>
              <a:latin typeface="Lucida Console" charset="0"/>
            </a:endParaRPr>
          </a:p>
          <a:p>
            <a:pPr lvl="1"/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var2 </a:t>
            </a:r>
            <a:r>
              <a:rPr lang="en-US" sz="2800" dirty="0">
                <a:solidFill>
                  <a:srgbClr val="00B0F0"/>
                </a:solidFill>
                <a:latin typeface="Lucida Console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800" dirty="0">
                <a:solidFill>
                  <a:srgbClr val="FF47FF"/>
                </a:solidFill>
                <a:latin typeface="Lucida Console" charset="0"/>
              </a:rPr>
              <a:t>3.1337</a:t>
            </a:r>
            <a:r>
              <a:rPr lang="en-US" sz="2800" dirty="0">
                <a:solidFill>
                  <a:schemeClr val="bg1"/>
                </a:solidFill>
                <a:latin typeface="Lucida Console" charset="0"/>
              </a:rPr>
              <a:t>    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       </a:t>
            </a:r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# </a:t>
            </a:r>
            <a:r>
              <a:rPr lang="en-US" sz="2800" dirty="0" err="1" smtClean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atribuição</a:t>
            </a:r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 de float</a:t>
            </a:r>
          </a:p>
          <a:p>
            <a:pPr lvl="1"/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a</a:t>
            </a:r>
            <a:r>
              <a:rPr lang="en-US" sz="2800" dirty="0">
                <a:solidFill>
                  <a:schemeClr val="bg1"/>
                </a:solidFill>
                <a:latin typeface="Lucida Console" charset="0"/>
              </a:rPr>
              <a:t>, b, c </a:t>
            </a:r>
            <a:r>
              <a:rPr lang="en-US" sz="2800" dirty="0">
                <a:solidFill>
                  <a:srgbClr val="00B0F0"/>
                </a:solidFill>
                <a:latin typeface="Lucida Console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800" dirty="0">
                <a:solidFill>
                  <a:srgbClr val="FF47FF"/>
                </a:solidFill>
                <a:latin typeface="Lucida Console" charset="0"/>
              </a:rPr>
              <a:t>1</a:t>
            </a:r>
            <a:r>
              <a:rPr lang="en-US" sz="2800" dirty="0">
                <a:solidFill>
                  <a:schemeClr val="bg1"/>
                </a:solidFill>
                <a:latin typeface="Lucida Console" charset="0"/>
              </a:rPr>
              <a:t>, </a:t>
            </a:r>
            <a:r>
              <a:rPr lang="en-US" sz="2800" dirty="0">
                <a:solidFill>
                  <a:srgbClr val="FF47FF"/>
                </a:solidFill>
                <a:latin typeface="Lucida Console" charset="0"/>
              </a:rPr>
              <a:t>2</a:t>
            </a:r>
            <a:r>
              <a:rPr lang="en-US" sz="2800" dirty="0">
                <a:solidFill>
                  <a:schemeClr val="bg1"/>
                </a:solidFill>
                <a:latin typeface="Lucida Console" charset="0"/>
              </a:rPr>
              <a:t>, </a:t>
            </a:r>
            <a:r>
              <a:rPr lang="en-US" sz="2800" dirty="0">
                <a:solidFill>
                  <a:srgbClr val="FFC000"/>
                </a:solidFill>
                <a:latin typeface="Lucida Console" charset="0"/>
              </a:rPr>
              <a:t>'teste'</a:t>
            </a:r>
            <a:r>
              <a:rPr lang="en-US" sz="2800" dirty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# </a:t>
            </a:r>
            <a:r>
              <a:rPr lang="en-US" sz="2800" dirty="0" err="1" smtClean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múltiplas</a:t>
            </a:r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 </a:t>
            </a:r>
            <a:r>
              <a:rPr lang="en-US" sz="2800" dirty="0" err="1" smtClean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atribuições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Lucida Console" charset="0"/>
            </a:endParaRPr>
          </a:p>
          <a:p>
            <a:endParaRPr lang="en-US" sz="2800" dirty="0" smtClean="0">
              <a:solidFill>
                <a:schemeClr val="bg1"/>
              </a:solidFill>
              <a:latin typeface="Lucida Console" charset="0"/>
            </a:endParaRPr>
          </a:p>
          <a:p>
            <a:endParaRPr lang="en-US" sz="2800" dirty="0">
              <a:solidFill>
                <a:schemeClr val="bg1"/>
              </a:solidFill>
              <a:latin typeface="Lucida Console" charset="0"/>
            </a:endParaRPr>
          </a:p>
          <a:p>
            <a:endParaRPr lang="en-US" sz="2800" dirty="0" smtClean="0">
              <a:solidFill>
                <a:schemeClr val="bg1"/>
              </a:solidFill>
              <a:latin typeface="Lucida Consol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1428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88758" y="128336"/>
            <a:ext cx="42530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consolas" charset="0"/>
              </a:rPr>
              <a:t>Python – </a:t>
            </a:r>
            <a:r>
              <a:rPr lang="en-US" sz="3200" dirty="0" err="1" smtClean="0">
                <a:solidFill>
                  <a:schemeClr val="bg1"/>
                </a:solidFill>
                <a:latin typeface="consolas" charset="0"/>
              </a:rPr>
              <a:t>Variáveis</a:t>
            </a:r>
            <a:endParaRPr lang="en-US" sz="3200" dirty="0">
              <a:solidFill>
                <a:schemeClr val="bg1"/>
              </a:solidFill>
              <a:latin typeface="consolas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83136" y="1187115"/>
            <a:ext cx="11555938" cy="409073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500" dirty="0" err="1" smtClean="0">
                <a:solidFill>
                  <a:schemeClr val="bg1"/>
                </a:solidFill>
                <a:latin typeface="Lucida Console" charset="0"/>
              </a:rPr>
              <a:t>str</a:t>
            </a:r>
            <a:r>
              <a:rPr lang="en-US" sz="2500" dirty="0" smtClean="0">
                <a:solidFill>
                  <a:schemeClr val="bg1"/>
                </a:solidFill>
                <a:latin typeface="Lucida Console" charset="0"/>
              </a:rPr>
              <a:t> – </a:t>
            </a:r>
            <a:r>
              <a:rPr lang="en-US" sz="2500" dirty="0" err="1">
                <a:solidFill>
                  <a:schemeClr val="bg1"/>
                </a:solidFill>
                <a:latin typeface="Lucida Console" charset="0"/>
              </a:rPr>
              <a:t>T</a:t>
            </a:r>
            <a:r>
              <a:rPr lang="en-US" sz="2500" dirty="0" err="1" smtClean="0">
                <a:solidFill>
                  <a:schemeClr val="bg1"/>
                </a:solidFill>
                <a:latin typeface="Lucida Console" charset="0"/>
              </a:rPr>
              <a:t>ipo</a:t>
            </a:r>
            <a:r>
              <a:rPr lang="en-US" sz="25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500" dirty="0" err="1" smtClean="0">
                <a:solidFill>
                  <a:schemeClr val="bg1"/>
                </a:solidFill>
                <a:latin typeface="Lucida Console" charset="0"/>
              </a:rPr>
              <a:t>composto</a:t>
            </a:r>
            <a:r>
              <a:rPr lang="en-US" sz="25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500" dirty="0" err="1" smtClean="0">
                <a:solidFill>
                  <a:schemeClr val="bg1"/>
                </a:solidFill>
                <a:latin typeface="Lucida Console" charset="0"/>
              </a:rPr>
              <a:t>por</a:t>
            </a:r>
            <a:r>
              <a:rPr lang="en-US" sz="2500" dirty="0" smtClean="0">
                <a:solidFill>
                  <a:schemeClr val="bg1"/>
                </a:solidFill>
                <a:latin typeface="Lucida Console" charset="0"/>
              </a:rPr>
              <a:t> um </a:t>
            </a:r>
            <a:r>
              <a:rPr lang="en-US" sz="2500" dirty="0" err="1" smtClean="0">
                <a:solidFill>
                  <a:schemeClr val="bg1"/>
                </a:solidFill>
                <a:latin typeface="Lucida Console" charset="0"/>
              </a:rPr>
              <a:t>conjunto</a:t>
            </a:r>
            <a:r>
              <a:rPr lang="en-US" sz="25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500" i="1" u="sng" dirty="0" err="1" smtClean="0">
                <a:solidFill>
                  <a:schemeClr val="bg1"/>
                </a:solidFill>
                <a:latin typeface="Lucida Console" charset="0"/>
              </a:rPr>
              <a:t>imutável</a:t>
            </a:r>
            <a:r>
              <a:rPr lang="en-US" sz="2500" dirty="0" smtClean="0">
                <a:solidFill>
                  <a:schemeClr val="bg1"/>
                </a:solidFill>
                <a:latin typeface="Lucida Console" charset="0"/>
              </a:rPr>
              <a:t> de </a:t>
            </a:r>
            <a:r>
              <a:rPr lang="en-US" sz="2500" dirty="0" err="1" smtClean="0">
                <a:solidFill>
                  <a:schemeClr val="bg1"/>
                </a:solidFill>
                <a:latin typeface="Lucida Console" charset="0"/>
              </a:rPr>
              <a:t>caracteres</a:t>
            </a:r>
            <a:r>
              <a:rPr lang="en-US" sz="2500" dirty="0" smtClean="0">
                <a:solidFill>
                  <a:schemeClr val="bg1"/>
                </a:solidFill>
                <a:latin typeface="Lucida Console" charset="0"/>
              </a:rPr>
              <a:t>, </a:t>
            </a:r>
            <a:r>
              <a:rPr lang="en-US" sz="2500" dirty="0" err="1" smtClean="0">
                <a:solidFill>
                  <a:schemeClr val="bg1"/>
                </a:solidFill>
                <a:latin typeface="Lucida Console" charset="0"/>
              </a:rPr>
              <a:t>texto</a:t>
            </a:r>
            <a:r>
              <a:rPr lang="en-US" sz="2500" dirty="0" smtClean="0">
                <a:solidFill>
                  <a:schemeClr val="bg1"/>
                </a:solidFill>
                <a:latin typeface="Lucida Console" charset="0"/>
              </a:rPr>
              <a:t>.</a:t>
            </a:r>
          </a:p>
          <a:p>
            <a:endParaRPr lang="en-US" sz="2500" dirty="0" smtClean="0">
              <a:solidFill>
                <a:schemeClr val="bg1"/>
              </a:solidFill>
              <a:latin typeface="Lucida Console" charset="0"/>
            </a:endParaRPr>
          </a:p>
          <a:p>
            <a:pPr marL="457200" lvl="2"/>
            <a:r>
              <a:rPr lang="en-US" sz="2500" dirty="0" err="1">
                <a:solidFill>
                  <a:schemeClr val="bg1"/>
                </a:solidFill>
                <a:latin typeface="Lucida Console" charset="0"/>
              </a:rPr>
              <a:t>fruta</a:t>
            </a:r>
            <a:r>
              <a:rPr lang="en-US" sz="2500" dirty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500" dirty="0">
                <a:solidFill>
                  <a:srgbClr val="00B0F0"/>
                </a:solidFill>
                <a:latin typeface="Lucida Console" charset="0"/>
              </a:rPr>
              <a:t>=</a:t>
            </a:r>
            <a:r>
              <a:rPr lang="en-US" sz="2500" dirty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nl-NL" sz="2500" dirty="0" smtClean="0">
                <a:solidFill>
                  <a:srgbClr val="FFC000"/>
                </a:solidFill>
                <a:latin typeface="Lucida Console" charset="0"/>
              </a:rPr>
              <a:t>"</a:t>
            </a:r>
            <a:r>
              <a:rPr lang="nl-NL" sz="2500" dirty="0" err="1" smtClean="0">
                <a:solidFill>
                  <a:srgbClr val="FFC000"/>
                </a:solidFill>
                <a:latin typeface="Lucida Console" charset="0"/>
              </a:rPr>
              <a:t>banana</a:t>
            </a:r>
            <a:r>
              <a:rPr lang="nl-NL" sz="2500" dirty="0" smtClean="0">
                <a:solidFill>
                  <a:srgbClr val="FFC000"/>
                </a:solidFill>
                <a:latin typeface="Lucida Console" charset="0"/>
              </a:rPr>
              <a:t>"</a:t>
            </a:r>
          </a:p>
          <a:p>
            <a:pPr marL="457200" lvl="2"/>
            <a:r>
              <a:rPr lang="nl-NL" sz="2500" dirty="0" err="1">
                <a:solidFill>
                  <a:schemeClr val="bg1"/>
                </a:solidFill>
                <a:latin typeface="Lucida Console" charset="0"/>
              </a:rPr>
              <a:t>marca</a:t>
            </a:r>
            <a:r>
              <a:rPr lang="nl-NL" sz="2500" dirty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500" dirty="0">
                <a:solidFill>
                  <a:srgbClr val="00B0F0"/>
                </a:solidFill>
                <a:latin typeface="Lucida Console" charset="0"/>
              </a:rPr>
              <a:t>=</a:t>
            </a:r>
            <a:r>
              <a:rPr lang="en-US" sz="2500" dirty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nl-NL" sz="2500" dirty="0">
                <a:solidFill>
                  <a:srgbClr val="FFC000"/>
                </a:solidFill>
                <a:latin typeface="Lucida Console" charset="0"/>
              </a:rPr>
              <a:t>"""</a:t>
            </a:r>
            <a:r>
              <a:rPr lang="en-US" sz="2500" dirty="0" smtClean="0">
                <a:solidFill>
                  <a:srgbClr val="FFC000"/>
                </a:solidFill>
                <a:latin typeface="Lucida Console" charset="0"/>
              </a:rPr>
              <a:t>Tesla</a:t>
            </a:r>
            <a:r>
              <a:rPr lang="nl-NL" sz="2500" dirty="0" smtClean="0">
                <a:solidFill>
                  <a:srgbClr val="FFC000"/>
                </a:solidFill>
                <a:latin typeface="Lucida Console" charset="0"/>
              </a:rPr>
              <a:t>"""</a:t>
            </a:r>
            <a:endParaRPr lang="en-US" sz="2500" dirty="0" smtClean="0">
              <a:solidFill>
                <a:schemeClr val="bg1"/>
              </a:solidFill>
              <a:latin typeface="Lucida Console" charset="0"/>
            </a:endParaRPr>
          </a:p>
          <a:p>
            <a:pPr lvl="1"/>
            <a:r>
              <a:rPr lang="en-US" sz="2500" dirty="0" smtClean="0">
                <a:solidFill>
                  <a:schemeClr val="bg1"/>
                </a:solidFill>
                <a:latin typeface="Lucida Console" charset="0"/>
              </a:rPr>
              <a:t>str1 </a:t>
            </a:r>
            <a:r>
              <a:rPr lang="en-US" sz="2500" dirty="0" smtClean="0">
                <a:solidFill>
                  <a:srgbClr val="00B0F0"/>
                </a:solidFill>
                <a:latin typeface="Lucida Console" charset="0"/>
              </a:rPr>
              <a:t>=</a:t>
            </a:r>
            <a:r>
              <a:rPr lang="en-US" sz="25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nl-NL" sz="2500" dirty="0" smtClean="0">
                <a:solidFill>
                  <a:srgbClr val="FFC000"/>
                </a:solidFill>
                <a:latin typeface="Lucida Console" charset="0"/>
              </a:rPr>
              <a:t>'</a:t>
            </a:r>
            <a:r>
              <a:rPr lang="en-US" sz="2500" dirty="0" err="1" smtClean="0">
                <a:solidFill>
                  <a:srgbClr val="FFC000"/>
                </a:solidFill>
                <a:latin typeface="Lucida Console" charset="0"/>
              </a:rPr>
              <a:t>abc</a:t>
            </a:r>
            <a:r>
              <a:rPr lang="nl-NL" sz="2500" dirty="0" smtClean="0">
                <a:solidFill>
                  <a:srgbClr val="FFC000"/>
                </a:solidFill>
                <a:latin typeface="Lucida Console" charset="0"/>
              </a:rPr>
              <a:t>'</a:t>
            </a:r>
            <a:endParaRPr lang="en-US" sz="2500" dirty="0" smtClean="0">
              <a:solidFill>
                <a:srgbClr val="FFC000"/>
              </a:solidFill>
              <a:latin typeface="Lucida Console" charset="0"/>
            </a:endParaRPr>
          </a:p>
          <a:p>
            <a:pPr lvl="1"/>
            <a:r>
              <a:rPr lang="en-US" sz="2500" dirty="0" smtClean="0">
                <a:solidFill>
                  <a:schemeClr val="bg1"/>
                </a:solidFill>
                <a:latin typeface="Lucida Console" charset="0"/>
              </a:rPr>
              <a:t>str2 </a:t>
            </a:r>
            <a:r>
              <a:rPr lang="en-US" sz="2500" dirty="0" smtClean="0">
                <a:solidFill>
                  <a:srgbClr val="00B0F0"/>
                </a:solidFill>
                <a:latin typeface="Lucida Console" charset="0"/>
              </a:rPr>
              <a:t>=</a:t>
            </a:r>
            <a:r>
              <a:rPr lang="en-US" sz="25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nl-NL" sz="2500" dirty="0" smtClean="0">
                <a:solidFill>
                  <a:srgbClr val="FFC000"/>
                </a:solidFill>
                <a:latin typeface="Lucida Console" charset="0"/>
              </a:rPr>
              <a:t>'''</a:t>
            </a:r>
            <a:r>
              <a:rPr lang="en-US" sz="2500" dirty="0" smtClean="0">
                <a:solidFill>
                  <a:srgbClr val="FFC000"/>
                </a:solidFill>
                <a:latin typeface="Lucida Console" charset="0"/>
              </a:rPr>
              <a:t>teste</a:t>
            </a:r>
            <a:r>
              <a:rPr lang="nl-NL" sz="2500" dirty="0" smtClean="0">
                <a:solidFill>
                  <a:srgbClr val="FFC000"/>
                </a:solidFill>
                <a:latin typeface="Lucida Console" charset="0"/>
              </a:rPr>
              <a:t>'''</a:t>
            </a:r>
            <a:endParaRPr lang="en-US" sz="2500" dirty="0" smtClean="0">
              <a:solidFill>
                <a:srgbClr val="FFC000"/>
              </a:solidFill>
              <a:latin typeface="Lucida Console" charset="0"/>
            </a:endParaRPr>
          </a:p>
          <a:p>
            <a:pPr lvl="1"/>
            <a:r>
              <a:rPr lang="nl-NL" sz="2500" dirty="0" err="1" smtClean="0">
                <a:solidFill>
                  <a:schemeClr val="bg1"/>
                </a:solidFill>
                <a:latin typeface="Lucida Console" charset="0"/>
              </a:rPr>
              <a:t>len</a:t>
            </a:r>
            <a:r>
              <a:rPr lang="nl-NL" sz="2500" dirty="0" smtClean="0">
                <a:solidFill>
                  <a:schemeClr val="bg1"/>
                </a:solidFill>
                <a:latin typeface="Lucida Console" charset="0"/>
              </a:rPr>
              <a:t>(</a:t>
            </a:r>
            <a:r>
              <a:rPr lang="nl-NL" sz="2500" dirty="0" err="1" smtClean="0">
                <a:solidFill>
                  <a:schemeClr val="bg1"/>
                </a:solidFill>
                <a:latin typeface="Lucida Console" charset="0"/>
              </a:rPr>
              <a:t>fruta</a:t>
            </a:r>
            <a:r>
              <a:rPr lang="nl-NL" sz="2500" dirty="0" smtClean="0">
                <a:solidFill>
                  <a:schemeClr val="bg1"/>
                </a:solidFill>
                <a:latin typeface="Lucida Console" charset="0"/>
              </a:rPr>
              <a:t>)</a:t>
            </a:r>
            <a:r>
              <a:rPr lang="en-US" sz="2500" dirty="0" smtClean="0">
                <a:solidFill>
                  <a:schemeClr val="bg1"/>
                </a:solidFill>
                <a:latin typeface="Lucida Console" charset="0"/>
              </a:rPr>
              <a:t>    </a:t>
            </a:r>
            <a:r>
              <a:rPr lang="en-US" sz="2500" dirty="0" smtClean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# </a:t>
            </a:r>
            <a:r>
              <a:rPr lang="en-US" sz="2500" dirty="0" err="1" smtClean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retorna</a:t>
            </a:r>
            <a:r>
              <a:rPr lang="en-US" sz="2500" dirty="0" smtClean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 o </a:t>
            </a:r>
            <a:r>
              <a:rPr lang="en-US" sz="2500" dirty="0" err="1" smtClean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comprimento</a:t>
            </a:r>
            <a:r>
              <a:rPr lang="en-US" sz="2500" dirty="0" smtClean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, </a:t>
            </a:r>
            <a:r>
              <a:rPr lang="en-US" sz="2500" dirty="0">
                <a:solidFill>
                  <a:srgbClr val="FF47FF"/>
                </a:solidFill>
                <a:latin typeface="Lucida Console" charset="0"/>
              </a:rPr>
              <a:t>6</a:t>
            </a:r>
            <a:endParaRPr lang="nl-NL" sz="2500" dirty="0" smtClean="0">
              <a:solidFill>
                <a:srgbClr val="FF47FF"/>
              </a:solidFill>
              <a:latin typeface="Lucida Console" charset="0"/>
            </a:endParaRPr>
          </a:p>
          <a:p>
            <a:pPr lvl="1"/>
            <a:r>
              <a:rPr lang="en-US" sz="2500" dirty="0" err="1" smtClean="0">
                <a:solidFill>
                  <a:schemeClr val="bg1"/>
                </a:solidFill>
                <a:latin typeface="Lucida Console" charset="0"/>
              </a:rPr>
              <a:t>fruta</a:t>
            </a:r>
            <a:r>
              <a:rPr lang="en-US" sz="2500" dirty="0" smtClean="0">
                <a:solidFill>
                  <a:schemeClr val="bg1"/>
                </a:solidFill>
                <a:latin typeface="Lucida Console" charset="0"/>
              </a:rPr>
              <a:t>[</a:t>
            </a:r>
            <a:r>
              <a:rPr lang="en-US" sz="2500" dirty="0" smtClean="0">
                <a:solidFill>
                  <a:srgbClr val="FF47FF"/>
                </a:solidFill>
                <a:latin typeface="Lucida Console" charset="0"/>
              </a:rPr>
              <a:t>0</a:t>
            </a:r>
            <a:r>
              <a:rPr lang="en-US" sz="2500" dirty="0" smtClean="0">
                <a:solidFill>
                  <a:schemeClr val="bg1"/>
                </a:solidFill>
                <a:latin typeface="Lucida Console" charset="0"/>
              </a:rPr>
              <a:t>]      </a:t>
            </a:r>
            <a:r>
              <a:rPr lang="en-US" sz="2500" dirty="0" smtClean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# </a:t>
            </a:r>
            <a:r>
              <a:rPr lang="en-US" sz="2500" dirty="0" err="1" smtClean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retorna</a:t>
            </a:r>
            <a:r>
              <a:rPr lang="en-US" sz="2500" dirty="0" smtClean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 </a:t>
            </a:r>
            <a:r>
              <a:rPr lang="nl-NL" sz="2500" dirty="0" smtClean="0">
                <a:solidFill>
                  <a:srgbClr val="FFC000"/>
                </a:solidFill>
                <a:latin typeface="Lucida Console" charset="0"/>
              </a:rPr>
              <a:t>'b'</a:t>
            </a:r>
          </a:p>
          <a:p>
            <a:pPr lvl="1"/>
            <a:r>
              <a:rPr lang="en-US" sz="2500" dirty="0" err="1" smtClean="0">
                <a:solidFill>
                  <a:schemeClr val="bg1"/>
                </a:solidFill>
                <a:latin typeface="Lucida Console" charset="0"/>
              </a:rPr>
              <a:t>fruta</a:t>
            </a:r>
            <a:r>
              <a:rPr lang="en-US" sz="2500" dirty="0" smtClean="0">
                <a:solidFill>
                  <a:schemeClr val="bg1"/>
                </a:solidFill>
                <a:latin typeface="Lucida Console" charset="0"/>
              </a:rPr>
              <a:t>[</a:t>
            </a:r>
            <a:r>
              <a:rPr lang="en-US" sz="2500" dirty="0" smtClean="0">
                <a:solidFill>
                  <a:srgbClr val="FF47FF"/>
                </a:solidFill>
                <a:latin typeface="Lucida Console" charset="0"/>
              </a:rPr>
              <a:t>2</a:t>
            </a:r>
            <a:r>
              <a:rPr lang="en-US" sz="2500" dirty="0" smtClean="0">
                <a:solidFill>
                  <a:schemeClr val="bg1"/>
                </a:solidFill>
                <a:latin typeface="Lucida Console" charset="0"/>
              </a:rPr>
              <a:t>:</a:t>
            </a:r>
            <a:r>
              <a:rPr lang="en-US" sz="2500" dirty="0" smtClean="0">
                <a:solidFill>
                  <a:srgbClr val="FF47FF"/>
                </a:solidFill>
                <a:latin typeface="Lucida Console" charset="0"/>
              </a:rPr>
              <a:t>5</a:t>
            </a:r>
            <a:r>
              <a:rPr lang="en-US" sz="2500" dirty="0" smtClean="0">
                <a:solidFill>
                  <a:schemeClr val="bg1"/>
                </a:solidFill>
                <a:latin typeface="Lucida Console" charset="0"/>
              </a:rPr>
              <a:t>]    </a:t>
            </a:r>
            <a:r>
              <a:rPr lang="en-US" sz="2500" dirty="0" smtClean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# </a:t>
            </a:r>
            <a:r>
              <a:rPr lang="en-US" sz="2500" dirty="0" err="1" smtClean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retorna</a:t>
            </a:r>
            <a:r>
              <a:rPr lang="en-US" sz="2500" dirty="0" smtClean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 </a:t>
            </a:r>
            <a:r>
              <a:rPr lang="nl-NL" sz="2500" dirty="0" smtClean="0">
                <a:solidFill>
                  <a:srgbClr val="FFC000"/>
                </a:solidFill>
                <a:latin typeface="Lucida Console" charset="0"/>
              </a:rPr>
              <a:t>'</a:t>
            </a:r>
            <a:r>
              <a:rPr lang="nl-NL" sz="2500" dirty="0" err="1" smtClean="0">
                <a:solidFill>
                  <a:srgbClr val="FFC000"/>
                </a:solidFill>
                <a:latin typeface="Lucida Console" charset="0"/>
              </a:rPr>
              <a:t>nan</a:t>
            </a:r>
            <a:r>
              <a:rPr lang="nl-NL" sz="2500" dirty="0" smtClean="0">
                <a:solidFill>
                  <a:srgbClr val="FFC000"/>
                </a:solidFill>
                <a:latin typeface="Lucida Console" charset="0"/>
              </a:rPr>
              <a:t>'</a:t>
            </a:r>
            <a:endParaRPr lang="en-US" sz="2500" dirty="0">
              <a:solidFill>
                <a:schemeClr val="bg1"/>
              </a:solidFill>
              <a:latin typeface="Lucida Console" charset="0"/>
            </a:endParaRPr>
          </a:p>
          <a:p>
            <a:pPr lvl="1"/>
            <a:r>
              <a:rPr lang="en-US" sz="2500" dirty="0" err="1" smtClean="0">
                <a:solidFill>
                  <a:schemeClr val="bg1"/>
                </a:solidFill>
                <a:latin typeface="Lucida Console" charset="0"/>
              </a:rPr>
              <a:t>fruta.upper</a:t>
            </a:r>
            <a:r>
              <a:rPr lang="en-US" sz="2500" dirty="0">
                <a:solidFill>
                  <a:schemeClr val="bg1"/>
                </a:solidFill>
                <a:latin typeface="Lucida Console" charset="0"/>
              </a:rPr>
              <a:t>() </a:t>
            </a:r>
            <a:r>
              <a:rPr lang="en-US" sz="2500" dirty="0" smtClean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# </a:t>
            </a:r>
            <a:r>
              <a:rPr lang="en-US" sz="2500" dirty="0" err="1" smtClean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retorna</a:t>
            </a:r>
            <a:r>
              <a:rPr lang="en-US" sz="2500" dirty="0" smtClean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 </a:t>
            </a:r>
            <a:r>
              <a:rPr lang="nl-NL" sz="2500" dirty="0" smtClean="0">
                <a:solidFill>
                  <a:srgbClr val="FFC000"/>
                </a:solidFill>
                <a:latin typeface="Lucida Console" charset="0"/>
              </a:rPr>
              <a:t>'BANANA'</a:t>
            </a:r>
          </a:p>
          <a:p>
            <a:pPr lvl="1"/>
            <a:endParaRPr lang="en-US" sz="2500" dirty="0">
              <a:solidFill>
                <a:schemeClr val="bg1"/>
              </a:solidFill>
              <a:latin typeface="Lucida Console" charset="0"/>
            </a:endParaRPr>
          </a:p>
          <a:p>
            <a:endParaRPr lang="en-US" sz="2500" dirty="0" smtClean="0">
              <a:solidFill>
                <a:schemeClr val="bg1"/>
              </a:solidFill>
              <a:latin typeface="Lucida Console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3236" y="1764297"/>
            <a:ext cx="6085838" cy="2041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869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88758" y="128336"/>
            <a:ext cx="42530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consolas" charset="0"/>
              </a:rPr>
              <a:t>Python – </a:t>
            </a:r>
            <a:r>
              <a:rPr lang="en-US" sz="3200" dirty="0" err="1" smtClean="0">
                <a:solidFill>
                  <a:schemeClr val="bg1"/>
                </a:solidFill>
                <a:latin typeface="consolas" charset="0"/>
              </a:rPr>
              <a:t>Variáveis</a:t>
            </a:r>
            <a:endParaRPr lang="en-US" sz="3200" dirty="0">
              <a:solidFill>
                <a:schemeClr val="bg1"/>
              </a:solidFill>
              <a:latin typeface="consolas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88758" y="1187115"/>
            <a:ext cx="11555938" cy="409073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Lucida Console" charset="0"/>
              </a:rPr>
              <a:t>b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ool – </a:t>
            </a:r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Verdadeiro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ou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falso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.</a:t>
            </a:r>
          </a:p>
          <a:p>
            <a:endParaRPr lang="en-US" sz="2800" dirty="0">
              <a:solidFill>
                <a:schemeClr val="bg1"/>
              </a:solidFill>
              <a:latin typeface="Lucida Console" charset="0"/>
            </a:endParaRPr>
          </a:p>
          <a:p>
            <a:pPr lvl="1"/>
            <a:r>
              <a:rPr lang="en-US" sz="2800" dirty="0">
                <a:solidFill>
                  <a:schemeClr val="bg1"/>
                </a:solidFill>
                <a:latin typeface="Lucida Console" charset="0"/>
              </a:rPr>
              <a:t>var1 </a:t>
            </a:r>
            <a:r>
              <a:rPr lang="en-US" sz="2800" dirty="0">
                <a:solidFill>
                  <a:srgbClr val="00B0F0"/>
                </a:solidFill>
                <a:latin typeface="Lucida Console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800" dirty="0" smtClean="0">
                <a:solidFill>
                  <a:schemeClr val="accent2"/>
                </a:solidFill>
                <a:latin typeface="Lucida Console" charset="0"/>
              </a:rPr>
              <a:t>True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   </a:t>
            </a:r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# </a:t>
            </a:r>
            <a:r>
              <a:rPr lang="en-US" sz="2800" dirty="0" err="1" smtClean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verdadeiro</a:t>
            </a:r>
            <a:endParaRPr lang="en-US" sz="2800" dirty="0" smtClean="0">
              <a:solidFill>
                <a:schemeClr val="bg1">
                  <a:lumMod val="65000"/>
                </a:schemeClr>
              </a:solidFill>
              <a:latin typeface="Lucida Console" charset="0"/>
            </a:endParaRPr>
          </a:p>
          <a:p>
            <a:pPr lvl="1"/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var2 </a:t>
            </a:r>
            <a:r>
              <a:rPr lang="en-US" sz="2800" dirty="0" smtClean="0">
                <a:solidFill>
                  <a:srgbClr val="00B0F0"/>
                </a:solidFill>
                <a:latin typeface="Lucida Console" charset="0"/>
              </a:rPr>
              <a:t>=</a:t>
            </a:r>
            <a:r>
              <a:rPr lang="en-US" sz="2800" dirty="0" smtClean="0">
                <a:solidFill>
                  <a:srgbClr val="C00000"/>
                </a:solidFill>
                <a:latin typeface="Lucida Console" charset="0"/>
              </a:rPr>
              <a:t> </a:t>
            </a:r>
            <a:r>
              <a:rPr lang="en-US" sz="2800" dirty="0">
                <a:solidFill>
                  <a:schemeClr val="accent2"/>
                </a:solidFill>
                <a:latin typeface="Lucida Console" charset="0"/>
              </a:rPr>
              <a:t>F</a:t>
            </a:r>
            <a:r>
              <a:rPr lang="en-US" sz="2800" dirty="0" smtClean="0">
                <a:solidFill>
                  <a:schemeClr val="accent2"/>
                </a:solidFill>
                <a:latin typeface="Lucida Console" charset="0"/>
              </a:rPr>
              <a:t>alse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  </a:t>
            </a:r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# </a:t>
            </a:r>
            <a:r>
              <a:rPr lang="en-US" sz="2800" dirty="0" err="1" smtClean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falso</a:t>
            </a:r>
            <a:endParaRPr lang="en-US" sz="2800" dirty="0" smtClean="0">
              <a:solidFill>
                <a:schemeClr val="bg1">
                  <a:lumMod val="65000"/>
                </a:schemeClr>
              </a:solidFill>
              <a:latin typeface="Lucida Console" charset="0"/>
            </a:endParaRPr>
          </a:p>
          <a:p>
            <a:pPr lvl="1"/>
            <a:endParaRPr lang="en-US" sz="2800" dirty="0">
              <a:solidFill>
                <a:schemeClr val="bg1"/>
              </a:solidFill>
              <a:latin typeface="Lucida Console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Lucida Console" charset="0"/>
              </a:rPr>
              <a:t>George Boole?</a:t>
            </a:r>
          </a:p>
          <a:p>
            <a:endParaRPr lang="en-US" sz="2800" dirty="0">
              <a:solidFill>
                <a:schemeClr val="bg1"/>
              </a:solidFill>
              <a:latin typeface="Lucida Console" charset="0"/>
            </a:endParaRPr>
          </a:p>
          <a:p>
            <a:r>
              <a:rPr lang="en-US" sz="2800" dirty="0" err="1">
                <a:solidFill>
                  <a:schemeClr val="bg1"/>
                </a:solidFill>
                <a:latin typeface="Lucida Console" charset="0"/>
              </a:rPr>
              <a:t>Matemático</a:t>
            </a:r>
            <a:r>
              <a:rPr lang="en-US" sz="2800" dirty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Lucida Console" charset="0"/>
              </a:rPr>
              <a:t>Inglês</a:t>
            </a:r>
            <a:r>
              <a:rPr lang="en-US" sz="2800" dirty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Lucida Console" charset="0"/>
              </a:rPr>
              <a:t>autodidata</a:t>
            </a:r>
            <a:r>
              <a:rPr lang="en-US" sz="2800" dirty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Lucida Console" charset="0"/>
              </a:rPr>
              <a:t>que</a:t>
            </a:r>
            <a:r>
              <a:rPr lang="en-US" sz="2800" dirty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Lucida Console" charset="0"/>
              </a:rPr>
              <a:t>definiu</a:t>
            </a:r>
            <a:r>
              <a:rPr lang="en-US" sz="2800" dirty="0">
                <a:solidFill>
                  <a:schemeClr val="bg1"/>
                </a:solidFill>
                <a:latin typeface="Lucida Console" charset="0"/>
              </a:rPr>
              <a:t> o </a:t>
            </a:r>
            <a:r>
              <a:rPr lang="en-US" sz="2800" dirty="0" err="1">
                <a:solidFill>
                  <a:schemeClr val="bg1"/>
                </a:solidFill>
                <a:latin typeface="Lucida Console" charset="0"/>
              </a:rPr>
              <a:t>primeiro</a:t>
            </a:r>
            <a:r>
              <a:rPr lang="en-US" sz="2800" dirty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Lucida Console" charset="0"/>
              </a:rPr>
              <a:t>sistema</a:t>
            </a:r>
            <a:r>
              <a:rPr lang="en-US" sz="2800" dirty="0">
                <a:solidFill>
                  <a:schemeClr val="bg1"/>
                </a:solidFill>
                <a:latin typeface="Lucida Console" charset="0"/>
              </a:rPr>
              <a:t> de </a:t>
            </a:r>
            <a:r>
              <a:rPr lang="en-US" sz="2800" dirty="0" err="1">
                <a:solidFill>
                  <a:schemeClr val="bg1"/>
                </a:solidFill>
                <a:latin typeface="Lucida Console" charset="0"/>
              </a:rPr>
              <a:t>lógica</a:t>
            </a:r>
            <a:r>
              <a:rPr lang="en-US" sz="2800" dirty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Lucida Console" charset="0"/>
              </a:rPr>
              <a:t>algébrica</a:t>
            </a:r>
            <a:r>
              <a:rPr lang="en-US" sz="2800" dirty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Lucida Console" charset="0"/>
              </a:rPr>
              <a:t>na</a:t>
            </a:r>
            <a:r>
              <a:rPr lang="en-US" sz="2800" dirty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Lucida Console" charset="0"/>
              </a:rPr>
              <a:t>metade</a:t>
            </a:r>
            <a:r>
              <a:rPr lang="en-US" sz="2800" dirty="0">
                <a:solidFill>
                  <a:schemeClr val="bg1"/>
                </a:solidFill>
                <a:latin typeface="Lucida Console" charset="0"/>
              </a:rPr>
              <a:t> do </a:t>
            </a:r>
            <a:r>
              <a:rPr lang="en-US" sz="2800" dirty="0" err="1">
                <a:solidFill>
                  <a:schemeClr val="bg1"/>
                </a:solidFill>
                <a:latin typeface="Lucida Console" charset="0"/>
              </a:rPr>
              <a:t>século</a:t>
            </a:r>
            <a:r>
              <a:rPr lang="en-US" sz="2800" dirty="0">
                <a:solidFill>
                  <a:schemeClr val="bg1"/>
                </a:solidFill>
                <a:latin typeface="Lucida Console" charset="0"/>
              </a:rPr>
              <a:t> XIX, </a:t>
            </a:r>
            <a:r>
              <a:rPr lang="en-US" sz="2800" dirty="0" err="1">
                <a:solidFill>
                  <a:schemeClr val="bg1"/>
                </a:solidFill>
                <a:latin typeface="Lucida Console" charset="0"/>
              </a:rPr>
              <a:t>nomeado</a:t>
            </a:r>
            <a:r>
              <a:rPr lang="en-US" sz="2800" dirty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Lucida Console" charset="0"/>
              </a:rPr>
              <a:t>álgebra</a:t>
            </a:r>
            <a:r>
              <a:rPr lang="en-US" sz="2800" dirty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Lucida Console" charset="0"/>
              </a:rPr>
              <a:t>booliana</a:t>
            </a:r>
            <a:r>
              <a:rPr lang="en-US" sz="2800" dirty="0">
                <a:solidFill>
                  <a:schemeClr val="bg1"/>
                </a:solidFill>
                <a:latin typeface="Lucida Console" charset="0"/>
              </a:rPr>
              <a:t>, </a:t>
            </a:r>
            <a:r>
              <a:rPr lang="en-US" sz="2800" dirty="0" err="1">
                <a:solidFill>
                  <a:schemeClr val="bg1"/>
                </a:solidFill>
                <a:latin typeface="Lucida Console" charset="0"/>
              </a:rPr>
              <a:t>ou</a:t>
            </a:r>
            <a:r>
              <a:rPr lang="en-US" sz="2800" dirty="0">
                <a:solidFill>
                  <a:schemeClr val="bg1"/>
                </a:solidFill>
                <a:latin typeface="Lucida Console" charset="0"/>
              </a:rPr>
              <a:t> de Boole.</a:t>
            </a:r>
          </a:p>
          <a:p>
            <a:endParaRPr lang="en-US" sz="2800" dirty="0">
              <a:solidFill>
                <a:srgbClr val="002060"/>
              </a:solidFill>
              <a:latin typeface="Lucida Consol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9435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88758" y="128336"/>
            <a:ext cx="42530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consolas" charset="0"/>
              </a:rPr>
              <a:t>Python – </a:t>
            </a:r>
            <a:r>
              <a:rPr lang="en-US" sz="3200" dirty="0" err="1" smtClean="0">
                <a:solidFill>
                  <a:schemeClr val="bg1"/>
                </a:solidFill>
                <a:latin typeface="consolas" charset="0"/>
              </a:rPr>
              <a:t>Variáveis</a:t>
            </a:r>
            <a:endParaRPr lang="en-US" sz="3200" dirty="0">
              <a:solidFill>
                <a:schemeClr val="bg1"/>
              </a:solidFill>
              <a:latin typeface="consolas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88758" y="1187115"/>
            <a:ext cx="11555938" cy="409073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int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 – </a:t>
            </a:r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Números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inteiros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 - </a:t>
            </a:r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sem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limite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 de bits!</a:t>
            </a:r>
            <a:endParaRPr lang="en-US" sz="2800" dirty="0" smtClean="0">
              <a:solidFill>
                <a:schemeClr val="bg1"/>
              </a:solidFill>
              <a:latin typeface="Lucida Console" charset="0"/>
            </a:endParaRPr>
          </a:p>
          <a:p>
            <a:endParaRPr lang="en-US" sz="2800" dirty="0">
              <a:solidFill>
                <a:schemeClr val="bg1"/>
              </a:solidFill>
              <a:latin typeface="Lucida Console" charset="0"/>
            </a:endParaRPr>
          </a:p>
          <a:p>
            <a:pPr lvl="1"/>
            <a:r>
              <a:rPr lang="en-US" sz="2800" dirty="0">
                <a:solidFill>
                  <a:schemeClr val="bg1"/>
                </a:solidFill>
                <a:latin typeface="Lucida Console" charset="0"/>
              </a:rPr>
              <a:t>var1 </a:t>
            </a:r>
            <a:r>
              <a:rPr lang="en-US" sz="2800" dirty="0">
                <a:solidFill>
                  <a:srgbClr val="00B0F0"/>
                </a:solidFill>
                <a:latin typeface="Lucida Console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800" dirty="0" smtClean="0">
                <a:solidFill>
                  <a:srgbClr val="FF47FF"/>
                </a:solidFill>
                <a:latin typeface="Lucida Console" charset="0"/>
              </a:rPr>
              <a:t>1991</a:t>
            </a:r>
          </a:p>
          <a:p>
            <a:pPr lvl="1"/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var2 </a:t>
            </a:r>
            <a:r>
              <a:rPr lang="en-US" sz="2800" dirty="0" smtClean="0">
                <a:solidFill>
                  <a:srgbClr val="00B0F0"/>
                </a:solidFill>
                <a:latin typeface="Lucida Console" charset="0"/>
              </a:rPr>
              <a:t>=</a:t>
            </a:r>
            <a:r>
              <a:rPr lang="en-US" sz="2800" dirty="0" smtClean="0">
                <a:solidFill>
                  <a:srgbClr val="C00000"/>
                </a:solidFill>
                <a:latin typeface="Lucida Console" charset="0"/>
              </a:rPr>
              <a:t> </a:t>
            </a:r>
            <a:r>
              <a:rPr lang="en-US" sz="2800" dirty="0">
                <a:solidFill>
                  <a:srgbClr val="FF47FF"/>
                </a:solidFill>
                <a:latin typeface="Lucida Console" charset="0"/>
              </a:rPr>
              <a:t>2016</a:t>
            </a:r>
          </a:p>
          <a:p>
            <a:pPr lvl="1"/>
            <a:endParaRPr lang="en-US" sz="2800" dirty="0" smtClean="0">
              <a:solidFill>
                <a:schemeClr val="bg1"/>
              </a:solidFill>
              <a:latin typeface="Lucida Console" charset="0"/>
            </a:endParaRPr>
          </a:p>
          <a:p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NOTA: </a:t>
            </a:r>
            <a:r>
              <a:rPr lang="en-US" sz="2800" dirty="0" err="1">
                <a:solidFill>
                  <a:schemeClr val="bg1"/>
                </a:solidFill>
                <a:latin typeface="Lucida Console" charset="0"/>
              </a:rPr>
              <a:t>int</a:t>
            </a:r>
            <a:r>
              <a:rPr lang="en-US" sz="2800" dirty="0">
                <a:solidFill>
                  <a:schemeClr val="bg1"/>
                </a:solidFill>
                <a:latin typeface="Lucida Console" charset="0"/>
              </a:rPr>
              <a:t> e long </a:t>
            </a:r>
            <a:r>
              <a:rPr lang="en-US" sz="2800" dirty="0" err="1">
                <a:solidFill>
                  <a:schemeClr val="bg1"/>
                </a:solidFill>
                <a:latin typeface="Lucida Console" charset="0"/>
              </a:rPr>
              <a:t>eram</a:t>
            </a:r>
            <a:r>
              <a:rPr lang="en-US" sz="2800" dirty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Lucida Console" charset="0"/>
              </a:rPr>
              <a:t>diferentes</a:t>
            </a:r>
            <a:r>
              <a:rPr lang="en-US" sz="2800" dirty="0">
                <a:solidFill>
                  <a:schemeClr val="bg1"/>
                </a:solidFill>
                <a:latin typeface="Lucida Console" charset="0"/>
              </a:rPr>
              <a:t> antes do Python 3 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– a </a:t>
            </a:r>
            <a:r>
              <a:rPr lang="is-IS" sz="2800" dirty="0" smtClean="0">
                <a:solidFill>
                  <a:schemeClr val="bg1"/>
                </a:solidFill>
                <a:latin typeface="Lucida Console" charset="0"/>
              </a:rPr>
              <a:t>PEP </a:t>
            </a:r>
            <a:r>
              <a:rPr lang="is-IS" sz="2800" dirty="0">
                <a:solidFill>
                  <a:schemeClr val="bg1"/>
                </a:solidFill>
                <a:latin typeface="Lucida Console" charset="0"/>
              </a:rPr>
              <a:t>237 unificou</a:t>
            </a:r>
            <a:r>
              <a:rPr lang="is-IS" sz="2800" dirty="0" smtClean="0">
                <a:solidFill>
                  <a:schemeClr val="bg1"/>
                </a:solidFill>
                <a:latin typeface="Lucida Console" charset="0"/>
              </a:rPr>
              <a:t>.</a:t>
            </a:r>
          </a:p>
          <a:p>
            <a:endParaRPr lang="is-IS" sz="2800" dirty="0">
              <a:solidFill>
                <a:schemeClr val="bg1"/>
              </a:solidFill>
              <a:latin typeface="Lucida Console" charset="0"/>
            </a:endParaRPr>
          </a:p>
          <a:p>
            <a:r>
              <a:rPr lang="is-IS" sz="2800" dirty="0" smtClean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* PEP: 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Python Enhancement </a:t>
            </a:r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Proposal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Lucida Console" charset="0"/>
            </a:endParaRPr>
          </a:p>
          <a:p>
            <a:pPr lvl="1"/>
            <a:endParaRPr lang="en-US" sz="2800" dirty="0">
              <a:solidFill>
                <a:schemeClr val="bg1"/>
              </a:solidFill>
              <a:latin typeface="Lucida Console" charset="0"/>
            </a:endParaRPr>
          </a:p>
          <a:p>
            <a:endParaRPr lang="en-US" sz="2800" dirty="0" smtClean="0">
              <a:solidFill>
                <a:schemeClr val="bg1"/>
              </a:solidFill>
              <a:latin typeface="Lucida Consol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6977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88758" y="128336"/>
            <a:ext cx="42530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consolas" charset="0"/>
              </a:rPr>
              <a:t>Python – </a:t>
            </a:r>
            <a:r>
              <a:rPr lang="en-US" sz="3200" dirty="0" err="1" smtClean="0">
                <a:solidFill>
                  <a:schemeClr val="bg1"/>
                </a:solidFill>
                <a:latin typeface="consolas" charset="0"/>
              </a:rPr>
              <a:t>Variáveis</a:t>
            </a:r>
            <a:endParaRPr lang="en-US" sz="3200" dirty="0">
              <a:solidFill>
                <a:schemeClr val="bg1"/>
              </a:solidFill>
              <a:latin typeface="consolas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88758" y="1187115"/>
            <a:ext cx="11555938" cy="409073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Lucida Console" charset="0"/>
              </a:rPr>
              <a:t>f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loat – </a:t>
            </a:r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Números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decimais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 (double).</a:t>
            </a:r>
          </a:p>
          <a:p>
            <a:endParaRPr lang="en-US" sz="2800" dirty="0">
              <a:solidFill>
                <a:schemeClr val="bg1"/>
              </a:solidFill>
              <a:latin typeface="Lucida Console" charset="0"/>
            </a:endParaRPr>
          </a:p>
          <a:p>
            <a:pPr lvl="1"/>
            <a:r>
              <a:rPr lang="en-US" sz="2800" dirty="0">
                <a:solidFill>
                  <a:schemeClr val="bg1"/>
                </a:solidFill>
                <a:latin typeface="Lucida Console" charset="0"/>
              </a:rPr>
              <a:t>var1 </a:t>
            </a:r>
            <a:r>
              <a:rPr lang="en-US" sz="2800" dirty="0">
                <a:solidFill>
                  <a:srgbClr val="00B0F0"/>
                </a:solidFill>
                <a:latin typeface="Lucida Console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800" dirty="0" smtClean="0">
                <a:solidFill>
                  <a:srgbClr val="FF47FF"/>
                </a:solidFill>
                <a:latin typeface="Lucida Console" charset="0"/>
              </a:rPr>
              <a:t>1.2345</a:t>
            </a:r>
          </a:p>
          <a:p>
            <a:pPr lvl="1"/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var2 </a:t>
            </a:r>
            <a:r>
              <a:rPr lang="en-US" sz="2800" dirty="0" smtClean="0">
                <a:solidFill>
                  <a:srgbClr val="00B0F0"/>
                </a:solidFill>
                <a:latin typeface="Lucida Console" charset="0"/>
              </a:rPr>
              <a:t>=</a:t>
            </a:r>
            <a:r>
              <a:rPr lang="en-US" sz="2800" dirty="0" smtClean="0">
                <a:solidFill>
                  <a:srgbClr val="C00000"/>
                </a:solidFill>
                <a:latin typeface="Lucida Console" charset="0"/>
              </a:rPr>
              <a:t> </a:t>
            </a:r>
            <a:r>
              <a:rPr lang="en-US" sz="2800" dirty="0" smtClean="0">
                <a:solidFill>
                  <a:srgbClr val="FF47FF"/>
                </a:solidFill>
                <a:latin typeface="Lucida Console" charset="0"/>
              </a:rPr>
              <a:t>3.141592</a:t>
            </a:r>
            <a:endParaRPr lang="en-US" sz="2800" dirty="0">
              <a:solidFill>
                <a:srgbClr val="FF47FF"/>
              </a:solidFill>
              <a:latin typeface="Lucida Console" charset="0"/>
            </a:endParaRPr>
          </a:p>
          <a:p>
            <a:pPr lvl="1"/>
            <a:endParaRPr lang="en-US" sz="2800" dirty="0">
              <a:solidFill>
                <a:schemeClr val="bg1"/>
              </a:solidFill>
              <a:latin typeface="Lucida Console" charset="0"/>
            </a:endParaRPr>
          </a:p>
          <a:p>
            <a:endParaRPr lang="en-US" sz="2800" dirty="0" smtClean="0">
              <a:solidFill>
                <a:schemeClr val="bg1"/>
              </a:solidFill>
              <a:latin typeface="Lucida Consol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6250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3000" y="977900"/>
            <a:ext cx="7366000" cy="490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823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88758" y="128336"/>
            <a:ext cx="42530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consolas" charset="0"/>
              </a:rPr>
              <a:t>Python – </a:t>
            </a:r>
            <a:r>
              <a:rPr lang="en-US" sz="3200" dirty="0" err="1" smtClean="0">
                <a:solidFill>
                  <a:schemeClr val="bg1"/>
                </a:solidFill>
                <a:latin typeface="consolas" charset="0"/>
              </a:rPr>
              <a:t>Variáveis</a:t>
            </a:r>
            <a:endParaRPr lang="en-US" sz="3200" dirty="0">
              <a:solidFill>
                <a:schemeClr val="bg1"/>
              </a:solidFill>
              <a:latin typeface="consolas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4800" y="1187115"/>
            <a:ext cx="11555938" cy="409073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constantes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 – 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”</a:t>
            </a:r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Variáveis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” </a:t>
            </a:r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não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mutáveis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.</a:t>
            </a:r>
            <a:endParaRPr lang="en-US" sz="2800" dirty="0" smtClean="0">
              <a:solidFill>
                <a:schemeClr val="bg1"/>
              </a:solidFill>
              <a:latin typeface="Lucida Console" charset="0"/>
            </a:endParaRPr>
          </a:p>
          <a:p>
            <a:endParaRPr lang="en-US" sz="2800" dirty="0" smtClean="0">
              <a:solidFill>
                <a:schemeClr val="bg1"/>
              </a:solidFill>
              <a:latin typeface="Lucida Console" charset="0"/>
            </a:endParaRPr>
          </a:p>
          <a:p>
            <a:r>
              <a:rPr lang="en-US" sz="2800" dirty="0" err="1">
                <a:solidFill>
                  <a:schemeClr val="bg1"/>
                </a:solidFill>
                <a:latin typeface="Lucida Console" charset="0"/>
              </a:rPr>
              <a:t>Não</a:t>
            </a:r>
            <a:r>
              <a:rPr lang="en-US" sz="2800" dirty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Lucida Console" charset="0"/>
              </a:rPr>
              <a:t>são</a:t>
            </a:r>
            <a:r>
              <a:rPr lang="en-US" sz="2800" dirty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Lucida Console" charset="0"/>
              </a:rPr>
              <a:t>formalmente</a:t>
            </a:r>
            <a:r>
              <a:rPr lang="en-US" sz="2800" dirty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Lucida Console" charset="0"/>
              </a:rPr>
              <a:t>definidas</a:t>
            </a:r>
            <a:r>
              <a:rPr lang="en-US" sz="2800" dirty="0">
                <a:solidFill>
                  <a:schemeClr val="bg1"/>
                </a:solidFill>
                <a:latin typeface="Lucida Console" charset="0"/>
              </a:rPr>
              <a:t> pela </a:t>
            </a:r>
            <a:r>
              <a:rPr lang="en-US" sz="2800" dirty="0" err="1">
                <a:solidFill>
                  <a:schemeClr val="bg1"/>
                </a:solidFill>
                <a:latin typeface="Lucida Console" charset="0"/>
              </a:rPr>
              <a:t>linguagem</a:t>
            </a:r>
            <a:r>
              <a:rPr lang="en-US" sz="2800" dirty="0">
                <a:solidFill>
                  <a:schemeClr val="bg1"/>
                </a:solidFill>
                <a:latin typeface="Lucida Console" charset="0"/>
              </a:rPr>
              <a:t>, mas a </a:t>
            </a:r>
            <a:r>
              <a:rPr lang="en-US" sz="2800" dirty="0" err="1">
                <a:solidFill>
                  <a:schemeClr val="bg1"/>
                </a:solidFill>
                <a:latin typeface="Lucida Console" charset="0"/>
              </a:rPr>
              <a:t>convenção</a:t>
            </a:r>
            <a:r>
              <a:rPr lang="en-US" sz="2800" dirty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Lucida Console" charset="0"/>
              </a:rPr>
              <a:t>é</a:t>
            </a:r>
            <a:r>
              <a:rPr lang="en-US" sz="2800" dirty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Lucida Console" charset="0"/>
              </a:rPr>
              <a:t>nomear</a:t>
            </a:r>
            <a:r>
              <a:rPr lang="en-US" sz="2800" dirty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Lucida Console" charset="0"/>
              </a:rPr>
              <a:t>variáveis</a:t>
            </a:r>
            <a:r>
              <a:rPr lang="en-US" sz="2800" dirty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Lucida Console" charset="0"/>
              </a:rPr>
              <a:t>utilizando</a:t>
            </a:r>
            <a:r>
              <a:rPr lang="en-US" sz="2800" dirty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Lucida Console" charset="0"/>
              </a:rPr>
              <a:t>apenas</a:t>
            </a:r>
            <a:r>
              <a:rPr lang="en-US" sz="2800" dirty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Lucida Console" charset="0"/>
              </a:rPr>
              <a:t>letras</a:t>
            </a:r>
            <a:r>
              <a:rPr lang="en-US" sz="2800" dirty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maiúsculas</a:t>
            </a:r>
            <a:r>
              <a:rPr lang="en-US" sz="2800" dirty="0">
                <a:solidFill>
                  <a:schemeClr val="bg1"/>
                </a:solidFill>
                <a:latin typeface="Lucida Console" charset="0"/>
              </a:rPr>
              <a:t>.</a:t>
            </a:r>
            <a:endParaRPr lang="en-US" sz="2800" dirty="0" smtClean="0">
              <a:solidFill>
                <a:schemeClr val="bg1"/>
              </a:solidFill>
              <a:latin typeface="Lucida Console" charset="0"/>
            </a:endParaRPr>
          </a:p>
          <a:p>
            <a:endParaRPr lang="en-US" sz="2800" dirty="0">
              <a:solidFill>
                <a:schemeClr val="bg1"/>
              </a:solidFill>
              <a:latin typeface="Lucida Console" charset="0"/>
            </a:endParaRPr>
          </a:p>
          <a:p>
            <a:pPr lvl="1"/>
            <a:r>
              <a:rPr lang="en-US" sz="2800" dirty="0" smtClean="0">
                <a:solidFill>
                  <a:srgbClr val="FFFF00"/>
                </a:solidFill>
                <a:latin typeface="Lucida Console" charset="0"/>
              </a:rPr>
              <a:t>PI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800" dirty="0" smtClean="0">
                <a:solidFill>
                  <a:srgbClr val="00B0F0"/>
                </a:solidFill>
                <a:latin typeface="Lucida Console" charset="0"/>
              </a:rPr>
              <a:t>=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800" dirty="0" smtClean="0">
                <a:solidFill>
                  <a:srgbClr val="FF47FF"/>
                </a:solidFill>
                <a:latin typeface="Lucida Console" charset="0"/>
              </a:rPr>
              <a:t>3.141592</a:t>
            </a:r>
          </a:p>
          <a:p>
            <a:pPr lvl="1"/>
            <a:r>
              <a:rPr lang="en-US" sz="2800" dirty="0" smtClean="0">
                <a:solidFill>
                  <a:srgbClr val="FFFF00"/>
                </a:solidFill>
                <a:latin typeface="Lucida Console" charset="0"/>
              </a:rPr>
              <a:t>MAX_LENGTH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800" dirty="0" smtClean="0">
                <a:solidFill>
                  <a:srgbClr val="00B0F0"/>
                </a:solidFill>
                <a:latin typeface="Lucida Console" charset="0"/>
              </a:rPr>
              <a:t>=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800" dirty="0" smtClean="0">
                <a:solidFill>
                  <a:srgbClr val="FF47FF"/>
                </a:solidFill>
                <a:latin typeface="Lucida Console" charset="0"/>
              </a:rPr>
              <a:t>255</a:t>
            </a:r>
          </a:p>
          <a:p>
            <a:endParaRPr lang="en-US" sz="2800" dirty="0">
              <a:solidFill>
                <a:srgbClr val="002060"/>
              </a:solidFill>
              <a:latin typeface="Lucida Console" charset="0"/>
            </a:endParaRPr>
          </a:p>
          <a:p>
            <a:r>
              <a:rPr lang="en-US" sz="2400" dirty="0" smtClean="0">
                <a:solidFill>
                  <a:schemeClr val="bg1"/>
                </a:solidFill>
                <a:latin typeface="Lucida Console" charset="0"/>
              </a:rPr>
              <a:t>OBS: </a:t>
            </a:r>
            <a:r>
              <a:rPr lang="en-US" sz="2400" dirty="0" err="1" smtClean="0">
                <a:solidFill>
                  <a:schemeClr val="bg1"/>
                </a:solidFill>
                <a:latin typeface="Lucida Console" charset="0"/>
              </a:rPr>
              <a:t>Podemos</a:t>
            </a:r>
            <a:r>
              <a:rPr lang="en-US" sz="24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Lucida Console" charset="0"/>
              </a:rPr>
              <a:t>contornar</a:t>
            </a:r>
            <a:r>
              <a:rPr lang="en-US" sz="24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Lucida Console" charset="0"/>
              </a:rPr>
              <a:t>utilizando</a:t>
            </a:r>
            <a:r>
              <a:rPr lang="en-US" sz="2400" dirty="0" smtClean="0">
                <a:solidFill>
                  <a:schemeClr val="bg1"/>
                </a:solidFill>
                <a:latin typeface="Lucida Console" charset="0"/>
              </a:rPr>
              <a:t> class properties.</a:t>
            </a:r>
            <a:endParaRPr lang="en-US" sz="2400" dirty="0">
              <a:solidFill>
                <a:schemeClr val="bg1"/>
              </a:solidFill>
              <a:latin typeface="Lucida Consol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7174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88758" y="128336"/>
            <a:ext cx="87735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consolas" charset="0"/>
              </a:rPr>
              <a:t>Python – </a:t>
            </a:r>
            <a:r>
              <a:rPr lang="en-US" sz="3200" dirty="0" err="1" smtClean="0">
                <a:solidFill>
                  <a:schemeClr val="bg1"/>
                </a:solidFill>
                <a:latin typeface="consolas" charset="0"/>
              </a:rPr>
              <a:t>Variáveis</a:t>
            </a:r>
            <a:r>
              <a:rPr lang="en-US" sz="3200" dirty="0" smtClean="0">
                <a:solidFill>
                  <a:schemeClr val="bg1"/>
                </a:solidFill>
                <a:latin typeface="consolas" charset="0"/>
              </a:rPr>
              <a:t> – </a:t>
            </a:r>
            <a:r>
              <a:rPr lang="en-US" sz="3200" dirty="0" err="1" smtClean="0">
                <a:solidFill>
                  <a:schemeClr val="bg1"/>
                </a:solidFill>
                <a:latin typeface="consolas" charset="0"/>
              </a:rPr>
              <a:t>Objetos</a:t>
            </a:r>
            <a:r>
              <a:rPr lang="en-US" sz="3200" dirty="0" smtClean="0">
                <a:solidFill>
                  <a:schemeClr val="bg1"/>
                </a:solidFill>
                <a:latin typeface="consolas" charset="0"/>
              </a:rPr>
              <a:t> e </a:t>
            </a:r>
            <a:r>
              <a:rPr lang="en-US" sz="3200" dirty="0" err="1" smtClean="0">
                <a:solidFill>
                  <a:schemeClr val="bg1"/>
                </a:solidFill>
                <a:latin typeface="consolas" charset="0"/>
              </a:rPr>
              <a:t>valores</a:t>
            </a:r>
            <a:endParaRPr lang="en-US" sz="3200" dirty="0">
              <a:solidFill>
                <a:schemeClr val="bg1"/>
              </a:solidFill>
              <a:latin typeface="consolas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83136" y="1187115"/>
            <a:ext cx="11555938" cy="409073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No </a:t>
            </a:r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exemplo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abaixo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, </a:t>
            </a:r>
            <a:r>
              <a:rPr lang="en-US" sz="2800" dirty="0" smtClean="0">
                <a:solidFill>
                  <a:srgbClr val="FFFF00"/>
                </a:solidFill>
                <a:latin typeface="Lucida Console" charset="0"/>
              </a:rPr>
              <a:t>a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 e </a:t>
            </a:r>
            <a:r>
              <a:rPr lang="en-US" sz="2800" dirty="0" smtClean="0">
                <a:solidFill>
                  <a:srgbClr val="FFFF00"/>
                </a:solidFill>
                <a:latin typeface="Lucida Console" charset="0"/>
              </a:rPr>
              <a:t>b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apontam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 para a </a:t>
            </a:r>
            <a:r>
              <a:rPr lang="en-US" sz="2800" i="1" u="sng" dirty="0" err="1" smtClean="0">
                <a:solidFill>
                  <a:schemeClr val="bg1"/>
                </a:solidFill>
                <a:latin typeface="Lucida Console" charset="0"/>
              </a:rPr>
              <a:t>mesma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 string?</a:t>
            </a:r>
          </a:p>
          <a:p>
            <a:endParaRPr lang="en-US" sz="2800" dirty="0">
              <a:solidFill>
                <a:schemeClr val="bg1"/>
              </a:solidFill>
              <a:latin typeface="Lucida Console" charset="0"/>
            </a:endParaRPr>
          </a:p>
          <a:p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a </a:t>
            </a:r>
            <a:r>
              <a:rPr lang="en-US" sz="2800" dirty="0" smtClean="0">
                <a:solidFill>
                  <a:srgbClr val="00B0F0"/>
                </a:solidFill>
                <a:latin typeface="Lucida Console" charset="0"/>
              </a:rPr>
              <a:t>=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800" dirty="0" smtClean="0">
                <a:solidFill>
                  <a:srgbClr val="FFC000"/>
                </a:solidFill>
                <a:latin typeface="Lucida Console" charset="0"/>
              </a:rPr>
              <a:t>'banana'</a:t>
            </a:r>
          </a:p>
          <a:p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b </a:t>
            </a:r>
            <a:r>
              <a:rPr lang="en-US" sz="2800" dirty="0" smtClean="0">
                <a:solidFill>
                  <a:srgbClr val="00B0F0"/>
                </a:solidFill>
                <a:latin typeface="Lucida Console" charset="0"/>
              </a:rPr>
              <a:t>=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800" dirty="0" smtClean="0">
                <a:solidFill>
                  <a:srgbClr val="FFC000"/>
                </a:solidFill>
                <a:latin typeface="Lucida Console" charset="0"/>
              </a:rPr>
              <a:t>'banana'</a:t>
            </a:r>
          </a:p>
          <a:p>
            <a:endParaRPr lang="en-US" sz="2800" dirty="0" smtClean="0">
              <a:solidFill>
                <a:schemeClr val="bg1"/>
              </a:solidFill>
              <a:latin typeface="Lucida Console" charset="0"/>
            </a:endParaRPr>
          </a:p>
          <a:p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No </a:t>
            </a:r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primeiro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caso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, </a:t>
            </a:r>
            <a:r>
              <a:rPr lang="en-US" sz="2800" dirty="0" smtClean="0">
                <a:solidFill>
                  <a:srgbClr val="FFFF00"/>
                </a:solidFill>
                <a:latin typeface="Lucida Console" charset="0"/>
              </a:rPr>
              <a:t>a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 e </a:t>
            </a:r>
            <a:r>
              <a:rPr lang="en-US" sz="2800" dirty="0" smtClean="0">
                <a:solidFill>
                  <a:srgbClr val="FFFF00"/>
                </a:solidFill>
                <a:latin typeface="Lucida Console" charset="0"/>
              </a:rPr>
              <a:t>b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 se </a:t>
            </a:r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referem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 a </a:t>
            </a:r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duas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coisas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diferentes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 com o </a:t>
            </a:r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mesmo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valor.</a:t>
            </a:r>
          </a:p>
          <a:p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No </a:t>
            </a:r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segundo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caso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, </a:t>
            </a:r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elas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 se </a:t>
            </a:r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referem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à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mesma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coisa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6107" y="1781007"/>
            <a:ext cx="6653957" cy="1451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67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88758" y="128336"/>
            <a:ext cx="87735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consolas" charset="0"/>
              </a:rPr>
              <a:t>Python – </a:t>
            </a:r>
            <a:r>
              <a:rPr lang="en-US" sz="3200" dirty="0" err="1" smtClean="0">
                <a:solidFill>
                  <a:schemeClr val="bg1"/>
                </a:solidFill>
                <a:latin typeface="consolas" charset="0"/>
              </a:rPr>
              <a:t>Variáveis</a:t>
            </a:r>
            <a:r>
              <a:rPr lang="en-US" sz="3200" dirty="0" smtClean="0">
                <a:solidFill>
                  <a:schemeClr val="bg1"/>
                </a:solidFill>
                <a:latin typeface="consolas" charset="0"/>
              </a:rPr>
              <a:t> – </a:t>
            </a:r>
            <a:r>
              <a:rPr lang="en-US" sz="3200" dirty="0" err="1" smtClean="0">
                <a:solidFill>
                  <a:schemeClr val="bg1"/>
                </a:solidFill>
                <a:latin typeface="consolas" charset="0"/>
              </a:rPr>
              <a:t>Objetos</a:t>
            </a:r>
            <a:r>
              <a:rPr lang="en-US" sz="3200" dirty="0" smtClean="0">
                <a:solidFill>
                  <a:schemeClr val="bg1"/>
                </a:solidFill>
                <a:latin typeface="consolas" charset="0"/>
              </a:rPr>
              <a:t> e </a:t>
            </a:r>
            <a:r>
              <a:rPr lang="en-US" sz="3200" dirty="0" err="1" smtClean="0">
                <a:solidFill>
                  <a:schemeClr val="bg1"/>
                </a:solidFill>
                <a:latin typeface="consolas" charset="0"/>
              </a:rPr>
              <a:t>valores</a:t>
            </a:r>
            <a:endParaRPr lang="en-US" sz="3200" dirty="0">
              <a:solidFill>
                <a:schemeClr val="bg1"/>
              </a:solidFill>
              <a:latin typeface="consolas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83136" y="1187115"/>
            <a:ext cx="11555938" cy="409073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Todo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objeto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possui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 um </a:t>
            </a:r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identificador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único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que </a:t>
            </a:r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pode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ser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obtido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 com a </a:t>
            </a:r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função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800" dirty="0" smtClean="0">
                <a:solidFill>
                  <a:srgbClr val="FFFF00"/>
                </a:solidFill>
                <a:latin typeface="Lucida Console" charset="0"/>
              </a:rPr>
              <a:t>id()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.</a:t>
            </a:r>
          </a:p>
          <a:p>
            <a:endParaRPr lang="en-US" sz="2800" dirty="0" smtClean="0">
              <a:solidFill>
                <a:schemeClr val="bg1"/>
              </a:solidFill>
              <a:latin typeface="Lucida Console" charset="0"/>
            </a:endParaRPr>
          </a:p>
          <a:p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Se 2 </a:t>
            </a:r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objetos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possuem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 o </a:t>
            </a:r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mesmo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identificador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, </a:t>
            </a:r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significa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 que </a:t>
            </a:r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apontam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 para (</a:t>
            </a:r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referenciam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) 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o </a:t>
            </a:r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mesmo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 valor.</a:t>
            </a:r>
            <a:endParaRPr lang="en-US" sz="2800" dirty="0">
              <a:solidFill>
                <a:schemeClr val="bg1"/>
              </a:solidFill>
              <a:latin typeface="Lucida Console" charset="0"/>
            </a:endParaRPr>
          </a:p>
          <a:p>
            <a:endParaRPr lang="en-US" sz="2800" dirty="0">
              <a:solidFill>
                <a:schemeClr val="bg1"/>
              </a:solidFill>
              <a:latin typeface="Lucida Console" charset="0"/>
            </a:endParaRPr>
          </a:p>
          <a:p>
            <a:pPr lvl="1"/>
            <a:r>
              <a:rPr lang="is-IS" sz="2800" dirty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&gt;&gt;&gt;</a:t>
            </a:r>
            <a:r>
              <a:rPr lang="is-IS" sz="2800" dirty="0">
                <a:solidFill>
                  <a:srgbClr val="FFFF00"/>
                </a:solidFill>
                <a:latin typeface="Lucida Console" charset="0"/>
              </a:rPr>
              <a:t> id(</a:t>
            </a:r>
            <a:r>
              <a:rPr lang="is-IS" sz="2800" dirty="0">
                <a:solidFill>
                  <a:schemeClr val="bg1"/>
                </a:solidFill>
                <a:latin typeface="Lucida Console" charset="0"/>
              </a:rPr>
              <a:t>a</a:t>
            </a:r>
            <a:r>
              <a:rPr lang="is-IS" sz="2800" dirty="0" smtClean="0">
                <a:solidFill>
                  <a:srgbClr val="FFFF00"/>
                </a:solidFill>
                <a:latin typeface="Lucida Console" charset="0"/>
              </a:rPr>
              <a:t>)</a:t>
            </a:r>
          </a:p>
          <a:p>
            <a:pPr lvl="1"/>
            <a:r>
              <a:rPr lang="is-IS" sz="2800" dirty="0" smtClean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135044008</a:t>
            </a:r>
          </a:p>
          <a:p>
            <a:pPr lvl="1"/>
            <a:r>
              <a:rPr lang="is-IS" sz="2800" dirty="0" smtClean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&gt;&gt;&gt;</a:t>
            </a:r>
            <a:r>
              <a:rPr lang="is-IS" sz="2800" dirty="0" smtClean="0">
                <a:solidFill>
                  <a:srgbClr val="FFFF00"/>
                </a:solidFill>
                <a:latin typeface="Lucida Console" charset="0"/>
              </a:rPr>
              <a:t> </a:t>
            </a:r>
            <a:r>
              <a:rPr lang="is-IS" sz="2800" dirty="0">
                <a:solidFill>
                  <a:srgbClr val="FFFF00"/>
                </a:solidFill>
                <a:latin typeface="Lucida Console" charset="0"/>
              </a:rPr>
              <a:t>id(</a:t>
            </a:r>
            <a:r>
              <a:rPr lang="is-IS" sz="2800" dirty="0">
                <a:solidFill>
                  <a:schemeClr val="bg1"/>
                </a:solidFill>
                <a:latin typeface="Lucida Console" charset="0"/>
              </a:rPr>
              <a:t>b</a:t>
            </a:r>
            <a:r>
              <a:rPr lang="is-IS" sz="2800" dirty="0" smtClean="0">
                <a:solidFill>
                  <a:srgbClr val="FFFF00"/>
                </a:solidFill>
                <a:latin typeface="Lucida Console" charset="0"/>
              </a:rPr>
              <a:t>)</a:t>
            </a:r>
          </a:p>
          <a:p>
            <a:pPr lvl="1"/>
            <a:r>
              <a:rPr lang="is-IS" sz="2800" dirty="0" smtClean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135044008</a:t>
            </a:r>
            <a:endParaRPr lang="en-US" sz="2800" dirty="0" smtClean="0">
              <a:solidFill>
                <a:schemeClr val="bg1">
                  <a:lumMod val="65000"/>
                </a:schemeClr>
              </a:solidFill>
              <a:latin typeface="Lucida Console" charset="0"/>
            </a:endParaRPr>
          </a:p>
          <a:p>
            <a:pPr lvl="1"/>
            <a:endParaRPr lang="en-US" sz="2800" dirty="0" smtClean="0">
              <a:solidFill>
                <a:schemeClr val="bg1"/>
              </a:solidFill>
              <a:latin typeface="Lucida Console" charset="0"/>
            </a:endParaRPr>
          </a:p>
          <a:p>
            <a:endParaRPr lang="en-US" sz="2800" dirty="0">
              <a:solidFill>
                <a:schemeClr val="bg1"/>
              </a:solidFill>
              <a:latin typeface="Lucida Console" charset="0"/>
            </a:endParaRPr>
          </a:p>
          <a:p>
            <a:endParaRPr lang="en-US" sz="2800" dirty="0">
              <a:solidFill>
                <a:schemeClr val="bg1"/>
              </a:solidFill>
              <a:latin typeface="Lucida Consol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5398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88758" y="128336"/>
            <a:ext cx="87735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consolas" charset="0"/>
              </a:rPr>
              <a:t>Python – </a:t>
            </a:r>
            <a:r>
              <a:rPr lang="en-US" sz="3200" dirty="0" err="1" smtClean="0">
                <a:solidFill>
                  <a:schemeClr val="bg1"/>
                </a:solidFill>
                <a:latin typeface="consolas" charset="0"/>
              </a:rPr>
              <a:t>Variáveis</a:t>
            </a:r>
            <a:r>
              <a:rPr lang="en-US" sz="3200" dirty="0" smtClean="0">
                <a:solidFill>
                  <a:schemeClr val="bg1"/>
                </a:solidFill>
                <a:latin typeface="consolas" charset="0"/>
              </a:rPr>
              <a:t> – </a:t>
            </a:r>
            <a:r>
              <a:rPr lang="en-US" sz="3200" dirty="0" err="1" smtClean="0">
                <a:solidFill>
                  <a:schemeClr val="bg1"/>
                </a:solidFill>
                <a:latin typeface="consolas" charset="0"/>
              </a:rPr>
              <a:t>Objetos</a:t>
            </a:r>
            <a:r>
              <a:rPr lang="en-US" sz="3200" dirty="0" smtClean="0">
                <a:solidFill>
                  <a:schemeClr val="bg1"/>
                </a:solidFill>
                <a:latin typeface="consolas" charset="0"/>
              </a:rPr>
              <a:t> e </a:t>
            </a:r>
            <a:r>
              <a:rPr lang="en-US" sz="3200" dirty="0" err="1" smtClean="0">
                <a:solidFill>
                  <a:schemeClr val="bg1"/>
                </a:solidFill>
                <a:latin typeface="consolas" charset="0"/>
              </a:rPr>
              <a:t>valores</a:t>
            </a:r>
            <a:endParaRPr lang="en-US" sz="3200" dirty="0">
              <a:solidFill>
                <a:schemeClr val="bg1"/>
              </a:solidFill>
              <a:latin typeface="consolas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83136" y="1187115"/>
            <a:ext cx="11555938" cy="409073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pt-BR" sz="2800" dirty="0" smtClean="0">
                <a:solidFill>
                  <a:schemeClr val="bg1"/>
                </a:solidFill>
                <a:latin typeface="Lucida Console" charset="0"/>
              </a:rPr>
              <a:t>Listas se comportam diferente:</a:t>
            </a:r>
          </a:p>
          <a:p>
            <a:pPr lvl="1"/>
            <a:endParaRPr lang="pt-BR" sz="2800" dirty="0" smtClean="0">
              <a:solidFill>
                <a:schemeClr val="bg1">
                  <a:lumMod val="65000"/>
                </a:schemeClr>
              </a:solidFill>
              <a:latin typeface="Lucida Console" charset="0"/>
            </a:endParaRPr>
          </a:p>
          <a:p>
            <a:pPr lvl="1"/>
            <a:r>
              <a:rPr lang="pt-BR" sz="2800" dirty="0" smtClean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&gt;&gt;&gt; </a:t>
            </a:r>
            <a:r>
              <a:rPr lang="pt-BR" sz="2800" dirty="0">
                <a:solidFill>
                  <a:schemeClr val="bg1"/>
                </a:solidFill>
                <a:latin typeface="Lucida Console" charset="0"/>
              </a:rPr>
              <a:t>a = [</a:t>
            </a:r>
            <a:r>
              <a:rPr lang="pt-BR" sz="2800" dirty="0">
                <a:solidFill>
                  <a:srgbClr val="FF47FF"/>
                </a:solidFill>
                <a:latin typeface="Lucida Console" charset="0"/>
              </a:rPr>
              <a:t>1</a:t>
            </a:r>
            <a:r>
              <a:rPr lang="pt-BR" sz="2800" dirty="0">
                <a:solidFill>
                  <a:schemeClr val="bg1"/>
                </a:solidFill>
                <a:latin typeface="Lucida Console" charset="0"/>
              </a:rPr>
              <a:t>, </a:t>
            </a:r>
            <a:r>
              <a:rPr lang="pt-BR" sz="2800" dirty="0">
                <a:solidFill>
                  <a:srgbClr val="FF47FF"/>
                </a:solidFill>
                <a:latin typeface="Lucida Console" charset="0"/>
              </a:rPr>
              <a:t>2</a:t>
            </a:r>
            <a:r>
              <a:rPr lang="pt-BR" sz="2800" dirty="0">
                <a:solidFill>
                  <a:schemeClr val="bg1"/>
                </a:solidFill>
                <a:latin typeface="Lucida Console" charset="0"/>
              </a:rPr>
              <a:t>, </a:t>
            </a:r>
            <a:r>
              <a:rPr lang="pt-BR" sz="2800" dirty="0">
                <a:solidFill>
                  <a:srgbClr val="FF47FF"/>
                </a:solidFill>
                <a:latin typeface="Lucida Console" charset="0"/>
              </a:rPr>
              <a:t>3</a:t>
            </a:r>
            <a:r>
              <a:rPr lang="pt-BR" sz="2800" dirty="0" smtClean="0">
                <a:solidFill>
                  <a:schemeClr val="bg1"/>
                </a:solidFill>
                <a:latin typeface="Lucida Console" charset="0"/>
              </a:rPr>
              <a:t>]</a:t>
            </a:r>
          </a:p>
          <a:p>
            <a:pPr lvl="1"/>
            <a:r>
              <a:rPr lang="pt-BR" sz="2800" dirty="0" smtClean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&gt;&gt;&gt; </a:t>
            </a:r>
            <a:r>
              <a:rPr lang="pt-BR" sz="2800" dirty="0" err="1">
                <a:solidFill>
                  <a:schemeClr val="bg1"/>
                </a:solidFill>
                <a:latin typeface="Lucida Console" charset="0"/>
              </a:rPr>
              <a:t>b</a:t>
            </a:r>
            <a:r>
              <a:rPr lang="pt-BR" sz="2800" dirty="0">
                <a:solidFill>
                  <a:schemeClr val="bg1"/>
                </a:solidFill>
                <a:latin typeface="Lucida Console" charset="0"/>
              </a:rPr>
              <a:t> = [</a:t>
            </a:r>
            <a:r>
              <a:rPr lang="pt-BR" sz="2800" dirty="0">
                <a:solidFill>
                  <a:srgbClr val="FF47FF"/>
                </a:solidFill>
                <a:latin typeface="Lucida Console" charset="0"/>
              </a:rPr>
              <a:t>1</a:t>
            </a:r>
            <a:r>
              <a:rPr lang="pt-BR" sz="2800" dirty="0">
                <a:solidFill>
                  <a:schemeClr val="bg1"/>
                </a:solidFill>
                <a:latin typeface="Lucida Console" charset="0"/>
              </a:rPr>
              <a:t>, </a:t>
            </a:r>
            <a:r>
              <a:rPr lang="pt-BR" sz="2800" dirty="0">
                <a:solidFill>
                  <a:srgbClr val="FF47FF"/>
                </a:solidFill>
                <a:latin typeface="Lucida Console" charset="0"/>
              </a:rPr>
              <a:t>2</a:t>
            </a:r>
            <a:r>
              <a:rPr lang="pt-BR" sz="2800" dirty="0">
                <a:solidFill>
                  <a:schemeClr val="bg1"/>
                </a:solidFill>
                <a:latin typeface="Lucida Console" charset="0"/>
              </a:rPr>
              <a:t>, </a:t>
            </a:r>
            <a:r>
              <a:rPr lang="pt-BR" sz="2800" dirty="0">
                <a:solidFill>
                  <a:srgbClr val="FF47FF"/>
                </a:solidFill>
                <a:latin typeface="Lucida Console" charset="0"/>
              </a:rPr>
              <a:t>3</a:t>
            </a:r>
            <a:r>
              <a:rPr lang="pt-BR" sz="2800" dirty="0" smtClean="0">
                <a:solidFill>
                  <a:schemeClr val="bg1"/>
                </a:solidFill>
                <a:latin typeface="Lucida Console" charset="0"/>
              </a:rPr>
              <a:t>]</a:t>
            </a:r>
          </a:p>
          <a:p>
            <a:pPr lvl="1"/>
            <a:r>
              <a:rPr lang="pt-BR" sz="2800" dirty="0" smtClean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&gt;&gt;&gt; </a:t>
            </a:r>
            <a:r>
              <a:rPr lang="pt-BR" sz="2800" dirty="0" smtClean="0">
                <a:solidFill>
                  <a:srgbClr val="FFFF00"/>
                </a:solidFill>
                <a:latin typeface="Lucida Console" charset="0"/>
              </a:rPr>
              <a:t>id(</a:t>
            </a:r>
            <a:r>
              <a:rPr lang="pt-BR" sz="2800" dirty="0" smtClean="0">
                <a:solidFill>
                  <a:schemeClr val="bg1"/>
                </a:solidFill>
                <a:latin typeface="Lucida Console" charset="0"/>
              </a:rPr>
              <a:t>a</a:t>
            </a:r>
            <a:r>
              <a:rPr lang="pt-BR" sz="2800" dirty="0" smtClean="0">
                <a:solidFill>
                  <a:srgbClr val="FFFF00"/>
                </a:solidFill>
                <a:latin typeface="Lucida Console" charset="0"/>
              </a:rPr>
              <a:t>)</a:t>
            </a:r>
          </a:p>
          <a:p>
            <a:pPr lvl="1"/>
            <a:r>
              <a:rPr lang="pt-BR" sz="2800" dirty="0" smtClean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135045528</a:t>
            </a:r>
          </a:p>
          <a:p>
            <a:pPr lvl="1"/>
            <a:r>
              <a:rPr lang="pt-BR" sz="2800" dirty="0" smtClean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&gt;&gt;&gt; </a:t>
            </a:r>
            <a:r>
              <a:rPr lang="pt-BR" sz="2800" dirty="0">
                <a:solidFill>
                  <a:srgbClr val="FFFF00"/>
                </a:solidFill>
                <a:latin typeface="Lucida Console" charset="0"/>
              </a:rPr>
              <a:t>id(</a:t>
            </a:r>
            <a:r>
              <a:rPr lang="pt-BR" sz="2800" dirty="0" err="1">
                <a:solidFill>
                  <a:schemeClr val="bg1"/>
                </a:solidFill>
                <a:latin typeface="Lucida Console" charset="0"/>
              </a:rPr>
              <a:t>b</a:t>
            </a:r>
            <a:r>
              <a:rPr lang="pt-BR" sz="2800" dirty="0" smtClean="0">
                <a:solidFill>
                  <a:srgbClr val="FFFF00"/>
                </a:solidFill>
                <a:latin typeface="Lucida Console" charset="0"/>
              </a:rPr>
              <a:t>)</a:t>
            </a:r>
          </a:p>
          <a:p>
            <a:pPr lvl="1"/>
            <a:r>
              <a:rPr lang="pt-BR" sz="2800" dirty="0" smtClean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135041704</a:t>
            </a:r>
            <a:endParaRPr lang="en-US" sz="2800" dirty="0" smtClean="0">
              <a:solidFill>
                <a:schemeClr val="bg1">
                  <a:lumMod val="65000"/>
                </a:schemeClr>
              </a:solidFill>
              <a:latin typeface="Lucida Console" charset="0"/>
            </a:endParaRPr>
          </a:p>
          <a:p>
            <a:pPr lvl="1"/>
            <a:endParaRPr lang="en-US" sz="2800" dirty="0" smtClean="0">
              <a:solidFill>
                <a:schemeClr val="bg1"/>
              </a:solidFill>
              <a:latin typeface="Lucida Console" charset="0"/>
            </a:endParaRPr>
          </a:p>
          <a:p>
            <a:endParaRPr lang="en-US" sz="2800" dirty="0">
              <a:solidFill>
                <a:schemeClr val="bg1"/>
              </a:solidFill>
              <a:latin typeface="Lucida Console" charset="0"/>
            </a:endParaRPr>
          </a:p>
          <a:p>
            <a:endParaRPr lang="en-US" sz="2800" dirty="0">
              <a:solidFill>
                <a:schemeClr val="bg1"/>
              </a:solidFill>
              <a:latin typeface="Lucida Consol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9144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88758" y="128336"/>
            <a:ext cx="87735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consolas" charset="0"/>
              </a:rPr>
              <a:t>Python – </a:t>
            </a:r>
            <a:r>
              <a:rPr lang="en-US" sz="3200" dirty="0" err="1" smtClean="0">
                <a:solidFill>
                  <a:schemeClr val="bg1"/>
                </a:solidFill>
                <a:latin typeface="consolas" charset="0"/>
              </a:rPr>
              <a:t>Variáveis</a:t>
            </a:r>
            <a:r>
              <a:rPr lang="en-US" sz="3200" dirty="0" smtClean="0">
                <a:solidFill>
                  <a:schemeClr val="bg1"/>
                </a:solidFill>
                <a:latin typeface="consolas" charset="0"/>
              </a:rPr>
              <a:t> – </a:t>
            </a:r>
            <a:r>
              <a:rPr lang="en-US" sz="3200" dirty="0" err="1" smtClean="0">
                <a:solidFill>
                  <a:schemeClr val="bg1"/>
                </a:solidFill>
                <a:latin typeface="consolas" charset="0"/>
              </a:rPr>
              <a:t>Objetos</a:t>
            </a:r>
            <a:r>
              <a:rPr lang="en-US" sz="3200" dirty="0" smtClean="0">
                <a:solidFill>
                  <a:schemeClr val="bg1"/>
                </a:solidFill>
                <a:latin typeface="consolas" charset="0"/>
              </a:rPr>
              <a:t> e </a:t>
            </a:r>
            <a:r>
              <a:rPr lang="en-US" sz="3200" dirty="0" err="1" smtClean="0">
                <a:solidFill>
                  <a:schemeClr val="bg1"/>
                </a:solidFill>
                <a:latin typeface="consolas" charset="0"/>
              </a:rPr>
              <a:t>valores</a:t>
            </a:r>
            <a:endParaRPr lang="en-US" sz="3200" dirty="0">
              <a:solidFill>
                <a:schemeClr val="bg1"/>
              </a:solidFill>
              <a:latin typeface="consolas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83136" y="1187115"/>
            <a:ext cx="11555938" cy="409073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pt-BR" sz="2800" dirty="0" err="1" smtClean="0">
                <a:solidFill>
                  <a:schemeClr val="bg1"/>
                </a:solidFill>
                <a:latin typeface="Lucida Console" charset="0"/>
              </a:rPr>
              <a:t>Refer</a:t>
            </a:r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ências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, </a:t>
            </a:r>
            <a:r>
              <a:rPr lang="pt-BR" sz="2800" dirty="0" smtClean="0">
                <a:solidFill>
                  <a:schemeClr val="bg1"/>
                </a:solidFill>
                <a:latin typeface="Lucida Console" charset="0"/>
              </a:rPr>
              <a:t>apelidos (</a:t>
            </a:r>
            <a:r>
              <a:rPr lang="pt-BR" sz="2800" dirty="0" err="1" smtClean="0">
                <a:solidFill>
                  <a:schemeClr val="bg1"/>
                </a:solidFill>
                <a:latin typeface="Lucida Console" charset="0"/>
              </a:rPr>
              <a:t>aliases</a:t>
            </a:r>
            <a:r>
              <a:rPr lang="pt-BR" sz="2800" dirty="0" smtClean="0">
                <a:solidFill>
                  <a:schemeClr val="bg1"/>
                </a:solidFill>
                <a:latin typeface="Lucida Console" charset="0"/>
              </a:rPr>
              <a:t>)</a:t>
            </a:r>
          </a:p>
          <a:p>
            <a:pPr lvl="1"/>
            <a:endParaRPr lang="pt-BR" sz="2800" dirty="0" smtClean="0">
              <a:solidFill>
                <a:schemeClr val="bg1">
                  <a:lumMod val="65000"/>
                </a:schemeClr>
              </a:solidFill>
              <a:latin typeface="Lucida Console" charset="0"/>
            </a:endParaRPr>
          </a:p>
          <a:p>
            <a:pPr lvl="1"/>
            <a:r>
              <a:rPr lang="pt-BR" sz="2800" dirty="0" smtClean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&gt;&gt;&gt; </a:t>
            </a:r>
            <a:r>
              <a:rPr lang="pt-BR" sz="2800" dirty="0">
                <a:solidFill>
                  <a:schemeClr val="bg1"/>
                </a:solidFill>
                <a:latin typeface="Lucida Console" charset="0"/>
              </a:rPr>
              <a:t>a = [</a:t>
            </a:r>
            <a:r>
              <a:rPr lang="pt-BR" sz="2800" dirty="0">
                <a:solidFill>
                  <a:srgbClr val="FF47FF"/>
                </a:solidFill>
                <a:latin typeface="Lucida Console" charset="0"/>
              </a:rPr>
              <a:t>1</a:t>
            </a:r>
            <a:r>
              <a:rPr lang="pt-BR" sz="2800" dirty="0">
                <a:solidFill>
                  <a:schemeClr val="bg1"/>
                </a:solidFill>
                <a:latin typeface="Lucida Console" charset="0"/>
              </a:rPr>
              <a:t>, </a:t>
            </a:r>
            <a:r>
              <a:rPr lang="pt-BR" sz="2800" dirty="0">
                <a:solidFill>
                  <a:srgbClr val="FF47FF"/>
                </a:solidFill>
                <a:latin typeface="Lucida Console" charset="0"/>
              </a:rPr>
              <a:t>2</a:t>
            </a:r>
            <a:r>
              <a:rPr lang="pt-BR" sz="2800" dirty="0">
                <a:solidFill>
                  <a:schemeClr val="bg1"/>
                </a:solidFill>
                <a:latin typeface="Lucida Console" charset="0"/>
              </a:rPr>
              <a:t>, </a:t>
            </a:r>
            <a:r>
              <a:rPr lang="pt-BR" sz="2800" dirty="0">
                <a:solidFill>
                  <a:srgbClr val="FF47FF"/>
                </a:solidFill>
                <a:latin typeface="Lucida Console" charset="0"/>
              </a:rPr>
              <a:t>3</a:t>
            </a:r>
            <a:r>
              <a:rPr lang="pt-BR" sz="2800" dirty="0" smtClean="0">
                <a:solidFill>
                  <a:schemeClr val="bg1"/>
                </a:solidFill>
                <a:latin typeface="Lucida Console" charset="0"/>
              </a:rPr>
              <a:t>]</a:t>
            </a:r>
          </a:p>
          <a:p>
            <a:pPr lvl="1"/>
            <a:r>
              <a:rPr lang="pt-BR" sz="2800" dirty="0" smtClean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&gt;&gt;&gt; </a:t>
            </a:r>
            <a:r>
              <a:rPr lang="pt-BR" sz="2800" dirty="0" err="1">
                <a:solidFill>
                  <a:schemeClr val="bg1"/>
                </a:solidFill>
                <a:latin typeface="Lucida Console" charset="0"/>
              </a:rPr>
              <a:t>b</a:t>
            </a:r>
            <a:r>
              <a:rPr lang="pt-BR" sz="2800" dirty="0">
                <a:solidFill>
                  <a:schemeClr val="bg1"/>
                </a:solidFill>
                <a:latin typeface="Lucida Console" charset="0"/>
              </a:rPr>
              <a:t> = </a:t>
            </a:r>
            <a:r>
              <a:rPr lang="pt-BR" sz="2800" dirty="0" smtClean="0">
                <a:solidFill>
                  <a:schemeClr val="bg1"/>
                </a:solidFill>
                <a:latin typeface="Lucida Console" charset="0"/>
              </a:rPr>
              <a:t>a</a:t>
            </a:r>
          </a:p>
          <a:p>
            <a:pPr lvl="1"/>
            <a:endParaRPr lang="en-US" sz="2800" dirty="0" smtClean="0">
              <a:solidFill>
                <a:schemeClr val="bg1"/>
              </a:solidFill>
              <a:latin typeface="Lucida Console" charset="0"/>
            </a:endParaRPr>
          </a:p>
          <a:p>
            <a:endParaRPr lang="en-US" sz="2800" dirty="0">
              <a:solidFill>
                <a:schemeClr val="bg1"/>
              </a:solidFill>
              <a:latin typeface="Lucida Console" charset="0"/>
            </a:endParaRPr>
          </a:p>
          <a:p>
            <a:endParaRPr lang="en-US" sz="2800" dirty="0">
              <a:solidFill>
                <a:schemeClr val="bg1"/>
              </a:solidFill>
              <a:latin typeface="Lucida Console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155" y="3100176"/>
            <a:ext cx="4844716" cy="2177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890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88758" y="128336"/>
            <a:ext cx="35750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consolas" charset="0"/>
              </a:rPr>
              <a:t>Python – </a:t>
            </a:r>
            <a:r>
              <a:rPr lang="en-US" sz="3200" dirty="0" err="1" smtClean="0">
                <a:solidFill>
                  <a:schemeClr val="bg1"/>
                </a:solidFill>
                <a:latin typeface="consolas" charset="0"/>
              </a:rPr>
              <a:t>Escopo</a:t>
            </a:r>
            <a:endParaRPr lang="en-US" sz="3200" dirty="0">
              <a:solidFill>
                <a:schemeClr val="bg1"/>
              </a:solidFill>
              <a:latin typeface="consolas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88758" y="1187115"/>
            <a:ext cx="11555938" cy="409073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Global</a:t>
            </a:r>
          </a:p>
          <a:p>
            <a:endParaRPr lang="en-US" sz="2800" dirty="0" smtClean="0">
              <a:solidFill>
                <a:schemeClr val="bg1"/>
              </a:solidFill>
              <a:latin typeface="Lucida Console" charset="0"/>
            </a:endParaRPr>
          </a:p>
          <a:p>
            <a:pPr lvl="1"/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Variáveis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Lucida Console" charset="0"/>
              </a:rPr>
              <a:t>criadas</a:t>
            </a:r>
            <a:r>
              <a:rPr lang="en-US" sz="2800" dirty="0">
                <a:solidFill>
                  <a:schemeClr val="bg1"/>
                </a:solidFill>
                <a:latin typeface="Lucida Console" charset="0"/>
              </a:rPr>
              <a:t> fora do </a:t>
            </a:r>
            <a:r>
              <a:rPr lang="en-US" sz="2800" dirty="0" err="1">
                <a:solidFill>
                  <a:schemeClr val="bg1"/>
                </a:solidFill>
                <a:latin typeface="Lucida Console" charset="0"/>
              </a:rPr>
              <a:t>escopo</a:t>
            </a:r>
            <a:r>
              <a:rPr lang="en-US" sz="2800" dirty="0">
                <a:solidFill>
                  <a:schemeClr val="bg1"/>
                </a:solidFill>
                <a:latin typeface="Lucida Console" charset="0"/>
              </a:rPr>
              <a:t> de </a:t>
            </a:r>
            <a:r>
              <a:rPr lang="en-US" sz="2800" dirty="0" err="1">
                <a:solidFill>
                  <a:schemeClr val="bg1"/>
                </a:solidFill>
                <a:latin typeface="Lucida Console" charset="0"/>
              </a:rPr>
              <a:t>qualquer</a:t>
            </a:r>
            <a:r>
              <a:rPr lang="en-US" sz="2800" dirty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Lucida Console" charset="0"/>
              </a:rPr>
              <a:t>função</a:t>
            </a:r>
            <a:r>
              <a:rPr lang="en-US" sz="2800" dirty="0">
                <a:solidFill>
                  <a:schemeClr val="bg1"/>
                </a:solidFill>
                <a:latin typeface="Lucida Console" charset="0"/>
              </a:rPr>
              <a:t>/</a:t>
            </a:r>
            <a:r>
              <a:rPr lang="en-US" sz="2800" dirty="0" err="1">
                <a:solidFill>
                  <a:schemeClr val="bg1"/>
                </a:solidFill>
                <a:latin typeface="Lucida Console" charset="0"/>
              </a:rPr>
              <a:t>classe</a:t>
            </a:r>
            <a:r>
              <a:rPr lang="en-US" sz="2800" dirty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Lucida Console" charset="0"/>
              </a:rPr>
              <a:t>são</a:t>
            </a:r>
            <a:r>
              <a:rPr lang="en-US" sz="2800" dirty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Lucida Console" charset="0"/>
              </a:rPr>
              <a:t>criadas</a:t>
            </a:r>
            <a:r>
              <a:rPr lang="en-US" sz="2800" dirty="0">
                <a:solidFill>
                  <a:schemeClr val="bg1"/>
                </a:solidFill>
                <a:latin typeface="Lucida Console" charset="0"/>
              </a:rPr>
              <a:t> no </a:t>
            </a:r>
            <a:r>
              <a:rPr lang="en-US" sz="2800" dirty="0" err="1">
                <a:solidFill>
                  <a:schemeClr val="bg1"/>
                </a:solidFill>
                <a:latin typeface="Lucida Console" charset="0"/>
              </a:rPr>
              <a:t>escopo</a:t>
            </a:r>
            <a:r>
              <a:rPr lang="en-US" sz="2800" dirty="0">
                <a:solidFill>
                  <a:schemeClr val="bg1"/>
                </a:solidFill>
                <a:latin typeface="Lucida Console" charset="0"/>
              </a:rPr>
              <a:t> global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.</a:t>
            </a:r>
          </a:p>
          <a:p>
            <a:pPr lvl="1"/>
            <a:endParaRPr lang="en-US" sz="2800" dirty="0" smtClean="0">
              <a:solidFill>
                <a:schemeClr val="bg1"/>
              </a:solidFill>
              <a:latin typeface="Lucida Console" charset="0"/>
            </a:endParaRPr>
          </a:p>
          <a:p>
            <a:pPr lvl="1"/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O </a:t>
            </a:r>
            <a:r>
              <a:rPr lang="en-US" sz="2800" dirty="0">
                <a:solidFill>
                  <a:schemeClr val="bg1"/>
                </a:solidFill>
                <a:latin typeface="Lucida Console" charset="0"/>
              </a:rPr>
              <a:t>valor das </a:t>
            </a:r>
            <a:r>
              <a:rPr lang="en-US" sz="2800" dirty="0" err="1">
                <a:solidFill>
                  <a:schemeClr val="bg1"/>
                </a:solidFill>
                <a:latin typeface="Lucida Console" charset="0"/>
              </a:rPr>
              <a:t>variáveis</a:t>
            </a:r>
            <a:r>
              <a:rPr lang="en-US" sz="2800" dirty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Lucida Console" charset="0"/>
              </a:rPr>
              <a:t>globais</a:t>
            </a:r>
            <a:r>
              <a:rPr lang="en-US" sz="2800" dirty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Lucida Console" charset="0"/>
              </a:rPr>
              <a:t>é</a:t>
            </a:r>
            <a:r>
              <a:rPr lang="en-US" sz="2800" dirty="0">
                <a:solidFill>
                  <a:schemeClr val="bg1"/>
                </a:solidFill>
                <a:latin typeface="Lucida Console" charset="0"/>
              </a:rPr>
              <a:t> "</a:t>
            </a:r>
            <a:r>
              <a:rPr lang="en-US" sz="2800" dirty="0" err="1">
                <a:solidFill>
                  <a:schemeClr val="bg1"/>
                </a:solidFill>
                <a:latin typeface="Lucida Console" charset="0"/>
              </a:rPr>
              <a:t>esquecido</a:t>
            </a:r>
            <a:r>
              <a:rPr lang="en-US" sz="2800" dirty="0">
                <a:solidFill>
                  <a:schemeClr val="bg1"/>
                </a:solidFill>
                <a:latin typeface="Lucida Console" charset="0"/>
              </a:rPr>
              <a:t>" </a:t>
            </a:r>
            <a:r>
              <a:rPr lang="en-US" sz="2800" dirty="0" err="1">
                <a:solidFill>
                  <a:schemeClr val="bg1"/>
                </a:solidFill>
                <a:latin typeface="Lucida Console" charset="0"/>
              </a:rPr>
              <a:t>quando</a:t>
            </a:r>
            <a:r>
              <a:rPr lang="en-US" sz="2800" dirty="0">
                <a:solidFill>
                  <a:schemeClr val="bg1"/>
                </a:solidFill>
                <a:latin typeface="Lucida Console" charset="0"/>
              </a:rPr>
              <a:t> o </a:t>
            </a:r>
            <a:r>
              <a:rPr lang="en-US" sz="2800" dirty="0" err="1">
                <a:solidFill>
                  <a:schemeClr val="bg1"/>
                </a:solidFill>
                <a:latin typeface="Lucida Console" charset="0"/>
              </a:rPr>
              <a:t>programa</a:t>
            </a:r>
            <a:r>
              <a:rPr lang="en-US" sz="2800" dirty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termina</a:t>
            </a:r>
            <a:r>
              <a:rPr lang="en-US" sz="2800" dirty="0">
                <a:solidFill>
                  <a:schemeClr val="bg1"/>
                </a:solidFill>
                <a:latin typeface="Lucida Console" charset="0"/>
              </a:rPr>
              <a:t>.</a:t>
            </a:r>
            <a:endParaRPr lang="en-US" sz="2800" dirty="0" smtClean="0">
              <a:solidFill>
                <a:schemeClr val="bg1"/>
              </a:solidFill>
              <a:latin typeface="Lucida Consol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1504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88758" y="128336"/>
            <a:ext cx="35750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consolas" charset="0"/>
              </a:rPr>
              <a:t>Python – </a:t>
            </a:r>
            <a:r>
              <a:rPr lang="en-US" sz="3200" dirty="0" err="1" smtClean="0">
                <a:solidFill>
                  <a:schemeClr val="bg1"/>
                </a:solidFill>
                <a:latin typeface="consolas" charset="0"/>
              </a:rPr>
              <a:t>Escopo</a:t>
            </a:r>
            <a:endParaRPr lang="en-US" sz="3200" dirty="0">
              <a:solidFill>
                <a:schemeClr val="bg1"/>
              </a:solidFill>
              <a:latin typeface="consolas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88758" y="1187115"/>
            <a:ext cx="11555938" cy="409073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600" dirty="0" smtClean="0">
                <a:solidFill>
                  <a:schemeClr val="bg1"/>
                </a:solidFill>
                <a:latin typeface="Lucida Console" charset="0"/>
              </a:rPr>
              <a:t>Local</a:t>
            </a:r>
          </a:p>
          <a:p>
            <a:endParaRPr lang="en-US" sz="2600" dirty="0" smtClean="0">
              <a:solidFill>
                <a:schemeClr val="bg1"/>
              </a:solidFill>
              <a:latin typeface="Lucida Console" charset="0"/>
            </a:endParaRPr>
          </a:p>
          <a:p>
            <a:pPr lvl="1"/>
            <a:r>
              <a:rPr lang="en-US" sz="2600" dirty="0" err="1">
                <a:solidFill>
                  <a:schemeClr val="bg1"/>
                </a:solidFill>
                <a:latin typeface="Lucida Console" charset="0"/>
              </a:rPr>
              <a:t>Variáveis</a:t>
            </a:r>
            <a:r>
              <a:rPr lang="en-US" sz="2600" dirty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600" dirty="0" err="1">
                <a:solidFill>
                  <a:schemeClr val="bg1"/>
                </a:solidFill>
                <a:latin typeface="Lucida Console" charset="0"/>
              </a:rPr>
              <a:t>criadas</a:t>
            </a:r>
            <a:r>
              <a:rPr lang="en-US" sz="2600" dirty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600" dirty="0" err="1">
                <a:solidFill>
                  <a:schemeClr val="bg1"/>
                </a:solidFill>
                <a:latin typeface="Lucida Console" charset="0"/>
              </a:rPr>
              <a:t>dentro</a:t>
            </a:r>
            <a:r>
              <a:rPr lang="en-US" sz="2600" dirty="0">
                <a:solidFill>
                  <a:schemeClr val="bg1"/>
                </a:solidFill>
                <a:latin typeface="Lucida Console" charset="0"/>
              </a:rPr>
              <a:t> do </a:t>
            </a:r>
            <a:r>
              <a:rPr lang="en-US" sz="2600" dirty="0" err="1">
                <a:solidFill>
                  <a:schemeClr val="bg1"/>
                </a:solidFill>
                <a:latin typeface="Lucida Console" charset="0"/>
              </a:rPr>
              <a:t>escopo</a:t>
            </a:r>
            <a:r>
              <a:rPr lang="en-US" sz="2600" dirty="0">
                <a:solidFill>
                  <a:schemeClr val="bg1"/>
                </a:solidFill>
                <a:latin typeface="Lucida Console" charset="0"/>
              </a:rPr>
              <a:t> de </a:t>
            </a:r>
            <a:r>
              <a:rPr lang="en-US" sz="2600" dirty="0" err="1" smtClean="0">
                <a:solidFill>
                  <a:schemeClr val="bg1"/>
                </a:solidFill>
                <a:latin typeface="Lucida Console" charset="0"/>
              </a:rPr>
              <a:t>funções</a:t>
            </a:r>
            <a:r>
              <a:rPr lang="en-US" sz="2600" dirty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Lucida Console" charset="0"/>
              </a:rPr>
              <a:t>ou</a:t>
            </a:r>
            <a:r>
              <a:rPr lang="en-US" sz="2600" dirty="0" smtClean="0">
                <a:solidFill>
                  <a:schemeClr val="bg1"/>
                </a:solidFill>
                <a:latin typeface="Lucida Console" charset="0"/>
              </a:rPr>
              <a:t> classes </a:t>
            </a:r>
            <a:r>
              <a:rPr lang="en-US" sz="2600" dirty="0">
                <a:solidFill>
                  <a:schemeClr val="bg1"/>
                </a:solidFill>
                <a:latin typeface="Lucida Console" charset="0"/>
              </a:rPr>
              <a:t>tem </a:t>
            </a:r>
            <a:r>
              <a:rPr lang="en-US" sz="2600" dirty="0" err="1">
                <a:solidFill>
                  <a:schemeClr val="bg1"/>
                </a:solidFill>
                <a:latin typeface="Lucida Console" charset="0"/>
              </a:rPr>
              <a:t>escopo</a:t>
            </a:r>
            <a:r>
              <a:rPr lang="en-US" sz="2600" dirty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600" dirty="0" smtClean="0">
                <a:solidFill>
                  <a:schemeClr val="bg1"/>
                </a:solidFill>
                <a:latin typeface="Lucida Console" charset="0"/>
              </a:rPr>
              <a:t>local.</a:t>
            </a:r>
          </a:p>
          <a:p>
            <a:pPr lvl="1"/>
            <a:endParaRPr lang="en-US" sz="2600" dirty="0" smtClean="0">
              <a:solidFill>
                <a:schemeClr val="bg1"/>
              </a:solidFill>
              <a:latin typeface="Lucida Console" charset="0"/>
            </a:endParaRPr>
          </a:p>
          <a:p>
            <a:pPr lvl="1"/>
            <a:r>
              <a:rPr lang="en-US" sz="2600" dirty="0" smtClean="0">
                <a:solidFill>
                  <a:schemeClr val="bg1"/>
                </a:solidFill>
                <a:latin typeface="Lucida Console" charset="0"/>
              </a:rPr>
              <a:t>O </a:t>
            </a:r>
            <a:r>
              <a:rPr lang="en-US" sz="2600" dirty="0">
                <a:solidFill>
                  <a:schemeClr val="bg1"/>
                </a:solidFill>
                <a:latin typeface="Lucida Console" charset="0"/>
              </a:rPr>
              <a:t>valor das </a:t>
            </a:r>
            <a:r>
              <a:rPr lang="en-US" sz="2600" dirty="0" err="1">
                <a:solidFill>
                  <a:schemeClr val="bg1"/>
                </a:solidFill>
                <a:latin typeface="Lucida Console" charset="0"/>
              </a:rPr>
              <a:t>variáveis</a:t>
            </a:r>
            <a:r>
              <a:rPr lang="en-US" sz="2600" dirty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600" dirty="0" err="1">
                <a:solidFill>
                  <a:schemeClr val="bg1"/>
                </a:solidFill>
                <a:latin typeface="Lucida Console" charset="0"/>
              </a:rPr>
              <a:t>locais</a:t>
            </a:r>
            <a:r>
              <a:rPr lang="en-US" sz="2600" dirty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600" dirty="0" err="1">
                <a:solidFill>
                  <a:schemeClr val="bg1"/>
                </a:solidFill>
                <a:latin typeface="Lucida Console" charset="0"/>
              </a:rPr>
              <a:t>é</a:t>
            </a:r>
            <a:r>
              <a:rPr lang="en-US" sz="2600" dirty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400" dirty="0">
                <a:solidFill>
                  <a:schemeClr val="bg1"/>
                </a:solidFill>
                <a:latin typeface="Lucida Console" charset="0"/>
              </a:rPr>
              <a:t>"</a:t>
            </a:r>
            <a:r>
              <a:rPr lang="en-US" sz="2400" dirty="0" err="1" smtClean="0">
                <a:solidFill>
                  <a:schemeClr val="bg1"/>
                </a:solidFill>
                <a:latin typeface="Lucida Console" charset="0"/>
              </a:rPr>
              <a:t>esquecido</a:t>
            </a:r>
            <a:r>
              <a:rPr lang="en-US" sz="2400" dirty="0" smtClean="0">
                <a:solidFill>
                  <a:schemeClr val="bg1"/>
                </a:solidFill>
                <a:latin typeface="Lucida Console" charset="0"/>
              </a:rPr>
              <a:t>” </a:t>
            </a:r>
            <a:r>
              <a:rPr lang="en-US" sz="2600" dirty="0" err="1" smtClean="0">
                <a:solidFill>
                  <a:schemeClr val="bg1"/>
                </a:solidFill>
                <a:latin typeface="Lucida Console" charset="0"/>
              </a:rPr>
              <a:t>automaticamente</a:t>
            </a:r>
            <a:r>
              <a:rPr lang="en-US" sz="26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600" dirty="0" err="1">
                <a:solidFill>
                  <a:schemeClr val="bg1"/>
                </a:solidFill>
                <a:latin typeface="Lucida Console" charset="0"/>
              </a:rPr>
              <a:t>quando</a:t>
            </a:r>
            <a:r>
              <a:rPr lang="en-US" sz="2600" dirty="0">
                <a:solidFill>
                  <a:schemeClr val="bg1"/>
                </a:solidFill>
                <a:latin typeface="Lucida Console" charset="0"/>
              </a:rPr>
              <a:t> a </a:t>
            </a:r>
            <a:r>
              <a:rPr lang="en-US" sz="2600" dirty="0" err="1">
                <a:solidFill>
                  <a:schemeClr val="bg1"/>
                </a:solidFill>
                <a:latin typeface="Lucida Console" charset="0"/>
              </a:rPr>
              <a:t>função</a:t>
            </a:r>
            <a:r>
              <a:rPr lang="en-US" sz="2600" dirty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600" dirty="0" err="1">
                <a:solidFill>
                  <a:schemeClr val="bg1"/>
                </a:solidFill>
                <a:latin typeface="Lucida Console" charset="0"/>
              </a:rPr>
              <a:t>termina</a:t>
            </a:r>
            <a:r>
              <a:rPr lang="en-US" sz="2600" dirty="0">
                <a:solidFill>
                  <a:schemeClr val="bg1"/>
                </a:solidFill>
                <a:latin typeface="Lucida Console" charset="0"/>
              </a:rPr>
              <a:t>, </a:t>
            </a:r>
            <a:r>
              <a:rPr lang="en-US" sz="2600" dirty="0" err="1">
                <a:solidFill>
                  <a:schemeClr val="bg1"/>
                </a:solidFill>
                <a:latin typeface="Lucida Console" charset="0"/>
              </a:rPr>
              <a:t>ou</a:t>
            </a:r>
            <a:r>
              <a:rPr lang="en-US" sz="2600" dirty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Lucida Console" charset="0"/>
              </a:rPr>
              <a:t>quando</a:t>
            </a:r>
            <a:r>
              <a:rPr lang="en-US" sz="2600" dirty="0" smtClean="0">
                <a:solidFill>
                  <a:schemeClr val="bg1"/>
                </a:solidFill>
                <a:latin typeface="Lucida Console" charset="0"/>
              </a:rPr>
              <a:t> o </a:t>
            </a:r>
            <a:r>
              <a:rPr lang="en-US" sz="2600" dirty="0" err="1">
                <a:solidFill>
                  <a:schemeClr val="bg1"/>
                </a:solidFill>
                <a:latin typeface="Lucida Console" charset="0"/>
              </a:rPr>
              <a:t>interpretador</a:t>
            </a:r>
            <a:r>
              <a:rPr lang="en-US" sz="2600" dirty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600" dirty="0" err="1">
                <a:solidFill>
                  <a:schemeClr val="bg1"/>
                </a:solidFill>
                <a:latin typeface="Lucida Console" charset="0"/>
              </a:rPr>
              <a:t>identifica</a:t>
            </a:r>
            <a:r>
              <a:rPr lang="en-US" sz="2600" dirty="0">
                <a:solidFill>
                  <a:schemeClr val="bg1"/>
                </a:solidFill>
                <a:latin typeface="Lucida Console" charset="0"/>
              </a:rPr>
              <a:t> que o </a:t>
            </a:r>
            <a:r>
              <a:rPr lang="en-US" sz="2600" dirty="0" err="1">
                <a:solidFill>
                  <a:schemeClr val="bg1"/>
                </a:solidFill>
                <a:latin typeface="Lucida Console" charset="0"/>
              </a:rPr>
              <a:t>objeto</a:t>
            </a:r>
            <a:r>
              <a:rPr lang="en-US" sz="2600" dirty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600" dirty="0" err="1">
                <a:solidFill>
                  <a:schemeClr val="bg1"/>
                </a:solidFill>
                <a:latin typeface="Lucida Console" charset="0"/>
              </a:rPr>
              <a:t>em</a:t>
            </a:r>
            <a:r>
              <a:rPr lang="en-US" sz="2600" dirty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600" dirty="0" err="1">
                <a:solidFill>
                  <a:schemeClr val="bg1"/>
                </a:solidFill>
                <a:latin typeface="Lucida Console" charset="0"/>
              </a:rPr>
              <a:t>questão</a:t>
            </a:r>
            <a:r>
              <a:rPr lang="en-US" sz="2600" dirty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Lucida Console" charset="0"/>
              </a:rPr>
              <a:t>não</a:t>
            </a:r>
            <a:r>
              <a:rPr lang="en-US" sz="26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Lucida Console" charset="0"/>
              </a:rPr>
              <a:t>está</a:t>
            </a:r>
            <a:r>
              <a:rPr lang="en-US" sz="26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600" dirty="0" err="1">
                <a:solidFill>
                  <a:schemeClr val="bg1"/>
                </a:solidFill>
                <a:latin typeface="Lucida Console" charset="0"/>
              </a:rPr>
              <a:t>mais</a:t>
            </a:r>
            <a:r>
              <a:rPr lang="en-US" sz="2600" dirty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600" dirty="0" err="1">
                <a:solidFill>
                  <a:schemeClr val="bg1"/>
                </a:solidFill>
                <a:latin typeface="Lucida Console" charset="0"/>
              </a:rPr>
              <a:t>sendo</a:t>
            </a:r>
            <a:r>
              <a:rPr lang="en-US" sz="2600" dirty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600" dirty="0" err="1">
                <a:solidFill>
                  <a:schemeClr val="bg1"/>
                </a:solidFill>
                <a:latin typeface="Lucida Console" charset="0"/>
              </a:rPr>
              <a:t>utilizado</a:t>
            </a:r>
            <a:r>
              <a:rPr lang="en-US" sz="2600" dirty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600" dirty="0" smtClean="0">
                <a:solidFill>
                  <a:schemeClr val="bg1"/>
                </a:solidFill>
                <a:latin typeface="Lucida Console" charset="0"/>
              </a:rPr>
              <a:t>- </a:t>
            </a:r>
            <a:r>
              <a:rPr lang="en-US" sz="2600" dirty="0" err="1" smtClean="0">
                <a:solidFill>
                  <a:schemeClr val="bg1"/>
                </a:solidFill>
                <a:latin typeface="Lucida Console" charset="0"/>
              </a:rPr>
              <a:t>neste</a:t>
            </a:r>
            <a:r>
              <a:rPr lang="en-US" sz="26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600" dirty="0" err="1">
                <a:solidFill>
                  <a:schemeClr val="bg1"/>
                </a:solidFill>
                <a:latin typeface="Lucida Console" charset="0"/>
              </a:rPr>
              <a:t>caso</a:t>
            </a:r>
            <a:r>
              <a:rPr lang="en-US" sz="2600" dirty="0">
                <a:solidFill>
                  <a:schemeClr val="bg1"/>
                </a:solidFill>
                <a:latin typeface="Lucida Console" charset="0"/>
              </a:rPr>
              <a:t>, </a:t>
            </a:r>
            <a:r>
              <a:rPr lang="en-US" sz="2600" dirty="0" err="1">
                <a:solidFill>
                  <a:schemeClr val="bg1"/>
                </a:solidFill>
                <a:latin typeface="Lucida Console" charset="0"/>
              </a:rPr>
              <a:t>pode</a:t>
            </a:r>
            <a:r>
              <a:rPr lang="en-US" sz="2600" dirty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Lucida Console" charset="0"/>
              </a:rPr>
              <a:t>ser</a:t>
            </a:r>
            <a:r>
              <a:rPr lang="en-US" sz="26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Lucida Console" charset="0"/>
              </a:rPr>
              <a:t>forçado</a:t>
            </a:r>
            <a:r>
              <a:rPr lang="en-US" sz="26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600" dirty="0">
                <a:solidFill>
                  <a:schemeClr val="bg1"/>
                </a:solidFill>
                <a:latin typeface="Lucida Console" charset="0"/>
              </a:rPr>
              <a:t>via </a:t>
            </a:r>
            <a:r>
              <a:rPr lang="en-US" sz="2600" dirty="0" err="1" smtClean="0">
                <a:solidFill>
                  <a:srgbClr val="FFC000"/>
                </a:solidFill>
                <a:latin typeface="Lucida Console" charset="0"/>
              </a:rPr>
              <a:t>gc.collect</a:t>
            </a:r>
            <a:r>
              <a:rPr lang="en-US" sz="2600" dirty="0" smtClean="0">
                <a:solidFill>
                  <a:srgbClr val="FFC000"/>
                </a:solidFill>
                <a:latin typeface="Lucida Console" charset="0"/>
              </a:rPr>
              <a:t>()</a:t>
            </a:r>
            <a:r>
              <a:rPr lang="en-US" sz="2600" dirty="0" smtClean="0">
                <a:solidFill>
                  <a:schemeClr val="bg1"/>
                </a:solidFill>
                <a:latin typeface="Lucida Console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7697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88758" y="128336"/>
            <a:ext cx="44791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consolas" charset="0"/>
              </a:rPr>
              <a:t>Python – </a:t>
            </a:r>
            <a:r>
              <a:rPr lang="en-US" sz="3200" dirty="0" err="1" smtClean="0">
                <a:solidFill>
                  <a:schemeClr val="bg1"/>
                </a:solidFill>
                <a:latin typeface="consolas" charset="0"/>
              </a:rPr>
              <a:t>Indentação</a:t>
            </a:r>
            <a:endParaRPr lang="en-US" sz="3200" dirty="0">
              <a:solidFill>
                <a:schemeClr val="bg1"/>
              </a:solidFill>
              <a:latin typeface="consolas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88758" y="1187115"/>
            <a:ext cx="11555938" cy="409073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Recuo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 do </a:t>
            </a:r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texto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em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relação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 a </a:t>
            </a:r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margem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.</a:t>
            </a:r>
          </a:p>
          <a:p>
            <a:endParaRPr lang="en-US" sz="2800" dirty="0" smtClean="0">
              <a:solidFill>
                <a:schemeClr val="bg1"/>
              </a:solidFill>
              <a:latin typeface="Lucida Console" charset="0"/>
            </a:endParaRPr>
          </a:p>
          <a:p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No </a:t>
            </a:r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caso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específico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 do Python, </a:t>
            </a:r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é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determinante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 para a </a:t>
            </a:r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definição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 do </a:t>
            </a:r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escopo</a:t>
            </a:r>
            <a:r>
              <a:rPr lang="en-US" sz="2800" dirty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de um </a:t>
            </a:r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bloco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 de </a:t>
            </a:r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código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9572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88758" y="128336"/>
            <a:ext cx="44791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consolas" charset="0"/>
              </a:rPr>
              <a:t>Python – </a:t>
            </a:r>
            <a:r>
              <a:rPr lang="en-US" sz="3200" dirty="0" err="1" smtClean="0">
                <a:solidFill>
                  <a:schemeClr val="bg1"/>
                </a:solidFill>
                <a:latin typeface="consolas" charset="0"/>
              </a:rPr>
              <a:t>Indentação</a:t>
            </a:r>
            <a:endParaRPr lang="en-US" sz="3200" dirty="0">
              <a:solidFill>
                <a:schemeClr val="bg1"/>
              </a:solidFill>
              <a:latin typeface="consolas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88758" y="1187115"/>
            <a:ext cx="11555938" cy="409073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lvl="1"/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def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800" dirty="0">
                <a:solidFill>
                  <a:schemeClr val="bg1"/>
                </a:solidFill>
                <a:latin typeface="Lucida Console" charset="0"/>
              </a:rPr>
              <a:t>teste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():</a:t>
            </a:r>
          </a:p>
          <a:p>
            <a:pPr lvl="1"/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'''</a:t>
            </a:r>
            <a:r>
              <a:rPr lang="en-US" sz="2800" dirty="0" err="1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retorna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 </a:t>
            </a:r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um </a:t>
            </a:r>
            <a:r>
              <a:rPr lang="en-US" sz="2800" dirty="0" err="1" smtClean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número</a:t>
            </a:r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'''</a:t>
            </a:r>
            <a:endParaRPr lang="en-US" sz="2800" dirty="0">
              <a:solidFill>
                <a:schemeClr val="bg1"/>
              </a:solidFill>
              <a:latin typeface="Lucida Console" charset="0"/>
            </a:endParaRPr>
          </a:p>
          <a:p>
            <a:pPr lvl="1"/>
            <a:r>
              <a:rPr lang="en-US" sz="2800" dirty="0" err="1">
                <a:solidFill>
                  <a:schemeClr val="bg1"/>
                </a:solidFill>
                <a:latin typeface="Lucida Console" charset="0"/>
              </a:rPr>
              <a:t>my_int</a:t>
            </a:r>
            <a:r>
              <a:rPr lang="en-US" sz="2800" dirty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800" dirty="0">
                <a:solidFill>
                  <a:srgbClr val="00B0F0"/>
                </a:solidFill>
                <a:latin typeface="Lucida Console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800" dirty="0">
                <a:solidFill>
                  <a:srgbClr val="FF47FF"/>
                </a:solidFill>
                <a:latin typeface="Lucida Console" charset="0"/>
              </a:rPr>
              <a:t>12</a:t>
            </a:r>
          </a:p>
          <a:p>
            <a:pPr lvl="1"/>
            <a:r>
              <a:rPr lang="en-US" sz="2800" dirty="0">
                <a:solidFill>
                  <a:schemeClr val="bg1"/>
                </a:solidFill>
                <a:latin typeface="Lucida Console" charset="0"/>
              </a:rPr>
              <a:t>return </a:t>
            </a:r>
            <a:r>
              <a:rPr lang="en-US" sz="2800" dirty="0" err="1">
                <a:solidFill>
                  <a:schemeClr val="bg1"/>
                </a:solidFill>
                <a:latin typeface="Lucida Console" charset="0"/>
              </a:rPr>
              <a:t>my_int</a:t>
            </a:r>
            <a:endParaRPr lang="en-US" sz="2800" dirty="0">
              <a:solidFill>
                <a:srgbClr val="BF40FF"/>
              </a:solidFill>
              <a:latin typeface="Lucida Console" charset="0"/>
            </a:endParaRPr>
          </a:p>
          <a:p>
            <a:pPr lvl="1"/>
            <a:r>
              <a:rPr lang="en-US" sz="2800" dirty="0">
                <a:solidFill>
                  <a:schemeClr val="bg1"/>
                </a:solidFill>
                <a:latin typeface="Lucida Console" charset="0"/>
              </a:rPr>
              <a:t>p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rint(teste())</a:t>
            </a:r>
          </a:p>
          <a:p>
            <a:endParaRPr lang="en-US" sz="2800" dirty="0">
              <a:solidFill>
                <a:schemeClr val="bg1"/>
              </a:solidFill>
              <a:latin typeface="Lucida Console" charset="0"/>
            </a:endParaRPr>
          </a:p>
          <a:p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Causa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 o </a:t>
            </a:r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seguinte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erro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:</a:t>
            </a:r>
          </a:p>
          <a:p>
            <a:endParaRPr lang="en-US" sz="2800" dirty="0">
              <a:solidFill>
                <a:schemeClr val="bg1"/>
              </a:solidFill>
              <a:latin typeface="Lucida Console" charset="0"/>
            </a:endParaRPr>
          </a:p>
          <a:p>
            <a:pPr lvl="1"/>
            <a:r>
              <a:rPr lang="en-US" sz="2800" dirty="0" err="1" smtClean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IndentationError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: expected an indented </a:t>
            </a:r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block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Lucida Console" charset="0"/>
            </a:endParaRPr>
          </a:p>
          <a:p>
            <a:endParaRPr lang="en-US" sz="2800" dirty="0" smtClean="0">
              <a:solidFill>
                <a:srgbClr val="BF40FF"/>
              </a:solidFill>
              <a:latin typeface="Lucida Console" charset="0"/>
            </a:endParaRPr>
          </a:p>
          <a:p>
            <a:endParaRPr lang="en-US" sz="2800" dirty="0" smtClean="0">
              <a:solidFill>
                <a:schemeClr val="bg1"/>
              </a:solidFill>
              <a:latin typeface="Lucida Consol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6455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88758" y="128336"/>
            <a:ext cx="44791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consolas" charset="0"/>
              </a:rPr>
              <a:t>Python – </a:t>
            </a:r>
            <a:r>
              <a:rPr lang="en-US" sz="3200" dirty="0" err="1" smtClean="0">
                <a:solidFill>
                  <a:schemeClr val="bg1"/>
                </a:solidFill>
                <a:latin typeface="consolas" charset="0"/>
              </a:rPr>
              <a:t>Indentação</a:t>
            </a:r>
            <a:endParaRPr lang="en-US" sz="3200" dirty="0">
              <a:solidFill>
                <a:schemeClr val="bg1"/>
              </a:solidFill>
              <a:latin typeface="consolas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88758" y="1187115"/>
            <a:ext cx="11555938" cy="409073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lvl="1"/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def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 teste():</a:t>
            </a:r>
          </a:p>
          <a:p>
            <a:pPr lvl="1"/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    </a:t>
            </a:r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''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'</a:t>
            </a:r>
            <a:r>
              <a:rPr lang="en-US" sz="2800" dirty="0" err="1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retorna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 </a:t>
            </a:r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um </a:t>
            </a:r>
            <a:r>
              <a:rPr lang="en-US" sz="2800" dirty="0" err="1" smtClean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número</a:t>
            </a:r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'''</a:t>
            </a:r>
          </a:p>
          <a:p>
            <a:pPr lvl="1"/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    </a:t>
            </a:r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my_int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800" dirty="0">
                <a:solidFill>
                  <a:srgbClr val="00B0F0"/>
                </a:solidFill>
                <a:latin typeface="Lucida Console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800" dirty="0" smtClean="0">
                <a:solidFill>
                  <a:srgbClr val="FF47FF"/>
                </a:solidFill>
                <a:latin typeface="Lucida Console" charset="0"/>
              </a:rPr>
              <a:t>12</a:t>
            </a:r>
          </a:p>
          <a:p>
            <a:pPr lvl="1"/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    return </a:t>
            </a:r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my_int</a:t>
            </a:r>
            <a:endParaRPr lang="en-US" sz="2800" dirty="0" smtClean="0">
              <a:solidFill>
                <a:srgbClr val="BF40FF"/>
              </a:solidFill>
              <a:latin typeface="Lucida Console" charset="0"/>
            </a:endParaRPr>
          </a:p>
          <a:p>
            <a:pPr lvl="1"/>
            <a:r>
              <a:rPr lang="en-US" sz="2800" dirty="0">
                <a:solidFill>
                  <a:schemeClr val="bg1"/>
                </a:solidFill>
                <a:latin typeface="Lucida Console" charset="0"/>
              </a:rPr>
              <a:t>p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rint(teste())</a:t>
            </a:r>
            <a:endParaRPr lang="en-US" sz="2800" dirty="0">
              <a:solidFill>
                <a:schemeClr val="bg1"/>
              </a:solidFill>
              <a:latin typeface="Lucida Console" charset="0"/>
            </a:endParaRPr>
          </a:p>
          <a:p>
            <a:endParaRPr lang="en-US" sz="2800" dirty="0">
              <a:solidFill>
                <a:schemeClr val="bg1"/>
              </a:solidFill>
              <a:latin typeface="Lucida Console" charset="0"/>
            </a:endParaRPr>
          </a:p>
          <a:p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Funciona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!</a:t>
            </a:r>
            <a:endParaRPr lang="en-US" sz="2800" dirty="0">
              <a:latin typeface="Lucida Console" charset="0"/>
            </a:endParaRPr>
          </a:p>
          <a:p>
            <a:endParaRPr lang="en-US" sz="2800" dirty="0" smtClean="0">
              <a:solidFill>
                <a:srgbClr val="BF40FF"/>
              </a:solidFill>
              <a:latin typeface="Lucida Console" charset="0"/>
            </a:endParaRPr>
          </a:p>
          <a:p>
            <a:endParaRPr lang="en-US" sz="2800" dirty="0" smtClean="0">
              <a:solidFill>
                <a:schemeClr val="bg1"/>
              </a:solidFill>
              <a:latin typeface="Lucida Consol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1622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83136" y="1187115"/>
            <a:ext cx="11555938" cy="409073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457200" lvl="0" indent="-457200">
              <a:buSzPct val="100000"/>
              <a:buFont typeface="Wingdings" charset="2"/>
              <a:buChar char="§"/>
            </a:pPr>
            <a:r>
              <a:rPr lang="en-US" sz="2600" dirty="0" err="1" smtClean="0">
                <a:solidFill>
                  <a:schemeClr val="bg1"/>
                </a:solidFill>
                <a:latin typeface="Lucida Console" charset="0"/>
              </a:rPr>
              <a:t>Entender</a:t>
            </a:r>
            <a:r>
              <a:rPr lang="en-US" sz="26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600" dirty="0">
                <a:solidFill>
                  <a:schemeClr val="bg1"/>
                </a:solidFill>
                <a:latin typeface="Lucida Console" charset="0"/>
              </a:rPr>
              <a:t>a </a:t>
            </a:r>
            <a:r>
              <a:rPr lang="en-US" sz="2600" dirty="0" err="1">
                <a:solidFill>
                  <a:schemeClr val="bg1"/>
                </a:solidFill>
                <a:latin typeface="Lucida Console" charset="0"/>
              </a:rPr>
              <a:t>composição</a:t>
            </a:r>
            <a:r>
              <a:rPr lang="en-US" sz="2600" dirty="0">
                <a:solidFill>
                  <a:schemeClr val="bg1"/>
                </a:solidFill>
                <a:latin typeface="Lucida Console" charset="0"/>
              </a:rPr>
              <a:t> de um </a:t>
            </a:r>
            <a:r>
              <a:rPr lang="en-US" sz="2600" dirty="0" err="1" smtClean="0">
                <a:solidFill>
                  <a:schemeClr val="bg1"/>
                </a:solidFill>
                <a:latin typeface="Lucida Console" charset="0"/>
              </a:rPr>
              <a:t>programa</a:t>
            </a:r>
            <a:r>
              <a:rPr lang="en-US" sz="2600" dirty="0" smtClean="0">
                <a:solidFill>
                  <a:schemeClr val="bg1"/>
                </a:solidFill>
                <a:latin typeface="Lucida Console" charset="0"/>
              </a:rPr>
              <a:t>;</a:t>
            </a:r>
          </a:p>
          <a:p>
            <a:pPr marL="457200" lvl="0" indent="-457200">
              <a:buSzPct val="100000"/>
              <a:buFont typeface="Wingdings" charset="2"/>
              <a:buChar char="§"/>
            </a:pPr>
            <a:r>
              <a:rPr lang="en-US" sz="2600" dirty="0" err="1" smtClean="0">
                <a:solidFill>
                  <a:schemeClr val="bg1"/>
                </a:solidFill>
                <a:latin typeface="Lucida Console" charset="0"/>
              </a:rPr>
              <a:t>Entender</a:t>
            </a:r>
            <a:r>
              <a:rPr lang="en-US" sz="26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600" dirty="0">
                <a:solidFill>
                  <a:schemeClr val="bg1"/>
                </a:solidFill>
                <a:latin typeface="Lucida Console" charset="0"/>
              </a:rPr>
              <a:t>o </a:t>
            </a:r>
            <a:r>
              <a:rPr lang="en-US" sz="2600" dirty="0" err="1">
                <a:solidFill>
                  <a:schemeClr val="bg1"/>
                </a:solidFill>
                <a:latin typeface="Lucida Console" charset="0"/>
              </a:rPr>
              <a:t>fluxo</a:t>
            </a:r>
            <a:r>
              <a:rPr lang="en-US" sz="2600" dirty="0">
                <a:solidFill>
                  <a:schemeClr val="bg1"/>
                </a:solidFill>
                <a:latin typeface="Lucida Console" charset="0"/>
              </a:rPr>
              <a:t> de </a:t>
            </a:r>
            <a:r>
              <a:rPr lang="en-US" sz="2600" dirty="0" err="1">
                <a:solidFill>
                  <a:schemeClr val="bg1"/>
                </a:solidFill>
                <a:latin typeface="Lucida Console" charset="0"/>
              </a:rPr>
              <a:t>execução</a:t>
            </a:r>
            <a:r>
              <a:rPr lang="en-US" sz="2600" dirty="0">
                <a:solidFill>
                  <a:schemeClr val="bg1"/>
                </a:solidFill>
                <a:latin typeface="Lucida Console" charset="0"/>
              </a:rPr>
              <a:t> de um </a:t>
            </a:r>
            <a:r>
              <a:rPr lang="en-US" sz="2600" dirty="0" err="1" smtClean="0">
                <a:solidFill>
                  <a:schemeClr val="bg1"/>
                </a:solidFill>
                <a:latin typeface="Lucida Console" charset="0"/>
              </a:rPr>
              <a:t>programa</a:t>
            </a:r>
            <a:r>
              <a:rPr lang="en-US" sz="2600" dirty="0" smtClean="0">
                <a:solidFill>
                  <a:schemeClr val="bg1"/>
                </a:solidFill>
                <a:latin typeface="Lucida Console" charset="0"/>
              </a:rPr>
              <a:t>;</a:t>
            </a:r>
          </a:p>
          <a:p>
            <a:pPr marL="457200" lvl="0" indent="-457200">
              <a:buSzPct val="100000"/>
              <a:buFont typeface="Wingdings" charset="2"/>
              <a:buChar char="§"/>
            </a:pPr>
            <a:r>
              <a:rPr lang="en-US" sz="2600" dirty="0" err="1" smtClean="0">
                <a:solidFill>
                  <a:schemeClr val="bg1"/>
                </a:solidFill>
                <a:latin typeface="Lucida Console" charset="0"/>
              </a:rPr>
              <a:t>Aprender</a:t>
            </a:r>
            <a:r>
              <a:rPr lang="en-US" sz="26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600" dirty="0" err="1">
                <a:solidFill>
                  <a:schemeClr val="bg1"/>
                </a:solidFill>
                <a:latin typeface="Lucida Console" charset="0"/>
              </a:rPr>
              <a:t>os</a:t>
            </a:r>
            <a:r>
              <a:rPr lang="en-US" sz="2600" dirty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600" dirty="0" err="1">
                <a:solidFill>
                  <a:schemeClr val="bg1"/>
                </a:solidFill>
                <a:latin typeface="Lucida Console" charset="0"/>
              </a:rPr>
              <a:t>conceitos</a:t>
            </a:r>
            <a:r>
              <a:rPr lang="en-US" sz="2600" dirty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600" dirty="0" err="1">
                <a:solidFill>
                  <a:schemeClr val="bg1"/>
                </a:solidFill>
                <a:latin typeface="Lucida Console" charset="0"/>
              </a:rPr>
              <a:t>básicos</a:t>
            </a:r>
            <a:r>
              <a:rPr lang="en-US" sz="2600" dirty="0">
                <a:solidFill>
                  <a:schemeClr val="bg1"/>
                </a:solidFill>
                <a:latin typeface="Lucida Console" charset="0"/>
              </a:rPr>
              <a:t> da </a:t>
            </a:r>
            <a:r>
              <a:rPr lang="en-US" sz="2600" dirty="0" err="1" smtClean="0">
                <a:solidFill>
                  <a:schemeClr val="bg1"/>
                </a:solidFill>
                <a:latin typeface="Lucida Console" charset="0"/>
              </a:rPr>
              <a:t>programação</a:t>
            </a:r>
            <a:r>
              <a:rPr lang="en-US" sz="2600" dirty="0" smtClean="0">
                <a:solidFill>
                  <a:schemeClr val="bg1"/>
                </a:solidFill>
                <a:latin typeface="Lucida Console" charset="0"/>
              </a:rPr>
              <a:t>;</a:t>
            </a:r>
          </a:p>
          <a:p>
            <a:pPr marL="457200" lvl="0" indent="-457200">
              <a:buSzPct val="100000"/>
              <a:buFont typeface="Wingdings" charset="2"/>
              <a:buChar char="§"/>
            </a:pPr>
            <a:r>
              <a:rPr lang="en-US" sz="2600" dirty="0" err="1" smtClean="0">
                <a:solidFill>
                  <a:schemeClr val="bg1"/>
                </a:solidFill>
                <a:latin typeface="Lucida Console" charset="0"/>
              </a:rPr>
              <a:t>Compreender</a:t>
            </a:r>
            <a:r>
              <a:rPr lang="en-US" sz="26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600" dirty="0">
                <a:solidFill>
                  <a:schemeClr val="bg1"/>
                </a:solidFill>
                <a:latin typeface="Lucida Console" charset="0"/>
              </a:rPr>
              <a:t>as </a:t>
            </a:r>
            <a:r>
              <a:rPr lang="en-US" sz="2600" dirty="0" err="1">
                <a:solidFill>
                  <a:schemeClr val="bg1"/>
                </a:solidFill>
                <a:latin typeface="Lucida Console" charset="0"/>
              </a:rPr>
              <a:t>vantagens</a:t>
            </a:r>
            <a:r>
              <a:rPr lang="en-US" sz="2600" dirty="0">
                <a:solidFill>
                  <a:schemeClr val="bg1"/>
                </a:solidFill>
                <a:latin typeface="Lucida Console" charset="0"/>
              </a:rPr>
              <a:t> de </a:t>
            </a:r>
            <a:r>
              <a:rPr lang="en-US" sz="2600" dirty="0" err="1">
                <a:solidFill>
                  <a:schemeClr val="bg1"/>
                </a:solidFill>
                <a:latin typeface="Lucida Console" charset="0"/>
              </a:rPr>
              <a:t>cada</a:t>
            </a:r>
            <a:r>
              <a:rPr lang="en-US" sz="2600" dirty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600" dirty="0" err="1">
                <a:solidFill>
                  <a:schemeClr val="bg1"/>
                </a:solidFill>
                <a:latin typeface="Lucida Console" charset="0"/>
              </a:rPr>
              <a:t>tipo</a:t>
            </a:r>
            <a:r>
              <a:rPr lang="en-US" sz="2600" dirty="0">
                <a:solidFill>
                  <a:schemeClr val="bg1"/>
                </a:solidFill>
                <a:latin typeface="Lucida Console" charset="0"/>
              </a:rPr>
              <a:t> de </a:t>
            </a:r>
            <a:r>
              <a:rPr lang="en-US" sz="2600" dirty="0" err="1" smtClean="0">
                <a:solidFill>
                  <a:schemeClr val="bg1"/>
                </a:solidFill>
                <a:latin typeface="Lucida Console" charset="0"/>
              </a:rPr>
              <a:t>variável</a:t>
            </a:r>
            <a:r>
              <a:rPr lang="en-US" sz="2600" dirty="0" smtClean="0">
                <a:solidFill>
                  <a:schemeClr val="bg1"/>
                </a:solidFill>
                <a:latin typeface="Lucida Console" charset="0"/>
              </a:rPr>
              <a:t> (</a:t>
            </a:r>
            <a:r>
              <a:rPr lang="en-US" sz="2600" dirty="0" err="1" smtClean="0">
                <a:solidFill>
                  <a:schemeClr val="bg1"/>
                </a:solidFill>
                <a:latin typeface="Lucida Console" charset="0"/>
              </a:rPr>
              <a:t>especificamente</a:t>
            </a:r>
            <a:r>
              <a:rPr lang="en-US" sz="2600" dirty="0" smtClean="0">
                <a:solidFill>
                  <a:schemeClr val="bg1"/>
                </a:solidFill>
                <a:latin typeface="Lucida Console" charset="0"/>
              </a:rPr>
              <a:t> no Python);</a:t>
            </a:r>
          </a:p>
          <a:p>
            <a:pPr marL="457200" lvl="0" indent="-457200">
              <a:buSzPct val="100000"/>
              <a:buFont typeface="Wingdings" charset="2"/>
              <a:buChar char="§"/>
            </a:pPr>
            <a:r>
              <a:rPr lang="en-US" sz="2600" dirty="0" err="1" smtClean="0">
                <a:solidFill>
                  <a:schemeClr val="bg1"/>
                </a:solidFill>
                <a:latin typeface="Lucida Console" charset="0"/>
              </a:rPr>
              <a:t>Identificar</a:t>
            </a:r>
            <a:r>
              <a:rPr lang="en-US" sz="26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600" dirty="0" err="1">
                <a:solidFill>
                  <a:schemeClr val="bg1"/>
                </a:solidFill>
                <a:latin typeface="Lucida Console" charset="0"/>
              </a:rPr>
              <a:t>necessidades</a:t>
            </a:r>
            <a:r>
              <a:rPr lang="en-US" sz="2600" dirty="0">
                <a:solidFill>
                  <a:schemeClr val="bg1"/>
                </a:solidFill>
                <a:latin typeface="Lucida Console" charset="0"/>
              </a:rPr>
              <a:t> de </a:t>
            </a:r>
            <a:r>
              <a:rPr lang="en-US" sz="2600" dirty="0" err="1" smtClean="0">
                <a:solidFill>
                  <a:schemeClr val="bg1"/>
                </a:solidFill>
                <a:latin typeface="Lucida Console" charset="0"/>
              </a:rPr>
              <a:t>repetição</a:t>
            </a:r>
            <a:r>
              <a:rPr lang="en-US" sz="2600" dirty="0" smtClean="0">
                <a:solidFill>
                  <a:schemeClr val="bg1"/>
                </a:solidFill>
                <a:latin typeface="Lucida Console" charset="0"/>
              </a:rPr>
              <a:t>;</a:t>
            </a:r>
          </a:p>
          <a:p>
            <a:pPr marL="457200" lvl="0" indent="-457200">
              <a:buSzPct val="100000"/>
              <a:buFont typeface="Wingdings" charset="2"/>
              <a:buChar char="§"/>
            </a:pPr>
            <a:r>
              <a:rPr lang="en-US" sz="2600" dirty="0" err="1" smtClean="0">
                <a:solidFill>
                  <a:schemeClr val="bg1"/>
                </a:solidFill>
                <a:latin typeface="Lucida Console" charset="0"/>
              </a:rPr>
              <a:t>Exercitar</a:t>
            </a:r>
            <a:r>
              <a:rPr lang="en-US" sz="26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600" dirty="0">
                <a:solidFill>
                  <a:schemeClr val="bg1"/>
                </a:solidFill>
                <a:latin typeface="Lucida Console" charset="0"/>
              </a:rPr>
              <a:t>a </a:t>
            </a:r>
            <a:r>
              <a:rPr lang="en-US" sz="2600" dirty="0" err="1" smtClean="0">
                <a:solidFill>
                  <a:schemeClr val="bg1"/>
                </a:solidFill>
                <a:latin typeface="Lucida Console" charset="0"/>
              </a:rPr>
              <a:t>lógica</a:t>
            </a:r>
            <a:r>
              <a:rPr lang="en-US" sz="2600" dirty="0" smtClean="0">
                <a:solidFill>
                  <a:schemeClr val="bg1"/>
                </a:solidFill>
                <a:latin typeface="Lucida Console" charset="0"/>
              </a:rPr>
              <a:t>;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88758" y="128336"/>
            <a:ext cx="22188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 smtClean="0">
                <a:solidFill>
                  <a:schemeClr val="bg1"/>
                </a:solidFill>
                <a:latin typeface="consolas" charset="0"/>
              </a:rPr>
              <a:t>Objetivos</a:t>
            </a:r>
            <a:endParaRPr lang="en-US" sz="3200" dirty="0">
              <a:solidFill>
                <a:schemeClr val="bg1"/>
              </a:solidFill>
              <a:latin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0700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88758" y="128336"/>
            <a:ext cx="85475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consolas" charset="0"/>
              </a:rPr>
              <a:t>Python – </a:t>
            </a:r>
            <a:r>
              <a:rPr lang="en-US" sz="3200" dirty="0" err="1" smtClean="0">
                <a:solidFill>
                  <a:schemeClr val="bg1"/>
                </a:solidFill>
                <a:latin typeface="consolas" charset="0"/>
              </a:rPr>
              <a:t>Indentação</a:t>
            </a:r>
            <a:r>
              <a:rPr lang="en-US" sz="3200" dirty="0" smtClean="0">
                <a:solidFill>
                  <a:schemeClr val="bg1"/>
                </a:solidFill>
                <a:latin typeface="consolas" charset="0"/>
              </a:rPr>
              <a:t> – Tabs vs </a:t>
            </a:r>
            <a:r>
              <a:rPr lang="en-US" sz="3200" dirty="0" err="1" smtClean="0">
                <a:solidFill>
                  <a:schemeClr val="bg1"/>
                </a:solidFill>
                <a:latin typeface="consolas" charset="0"/>
              </a:rPr>
              <a:t>Espaços</a:t>
            </a:r>
            <a:endParaRPr lang="en-US" sz="3200" dirty="0">
              <a:solidFill>
                <a:schemeClr val="bg1"/>
              </a:solidFill>
              <a:latin typeface="consolas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83136" y="1187115"/>
            <a:ext cx="11555938" cy="409073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endParaRPr lang="en-US" sz="2400" dirty="0" smtClean="0">
              <a:solidFill>
                <a:schemeClr val="bg1"/>
              </a:solidFill>
              <a:latin typeface="Lucida Console" charset="0"/>
            </a:endParaRPr>
          </a:p>
          <a:p>
            <a:pPr algn="r"/>
            <a:endParaRPr lang="en-US" sz="2400" dirty="0">
              <a:solidFill>
                <a:schemeClr val="bg1"/>
              </a:solidFill>
              <a:latin typeface="Lucida Console" charset="0"/>
            </a:endParaRPr>
          </a:p>
          <a:p>
            <a:pPr algn="r"/>
            <a:endParaRPr lang="en-US" sz="2400" dirty="0" smtClean="0">
              <a:solidFill>
                <a:schemeClr val="bg1"/>
              </a:solidFill>
              <a:latin typeface="Lucida Console" charset="0"/>
            </a:endParaRPr>
          </a:p>
          <a:p>
            <a:pPr algn="r"/>
            <a:endParaRPr lang="en-US" sz="2400" dirty="0">
              <a:solidFill>
                <a:schemeClr val="bg1"/>
              </a:solidFill>
              <a:latin typeface="Lucida Console" charset="0"/>
            </a:endParaRPr>
          </a:p>
          <a:p>
            <a:pPr algn="r"/>
            <a:endParaRPr lang="en-US" sz="2400" dirty="0" smtClean="0">
              <a:solidFill>
                <a:schemeClr val="bg1"/>
              </a:solidFill>
              <a:latin typeface="Lucida Console" charset="0"/>
            </a:endParaRPr>
          </a:p>
          <a:p>
            <a:pPr algn="r"/>
            <a:endParaRPr lang="en-US" sz="2400" dirty="0">
              <a:solidFill>
                <a:schemeClr val="bg1"/>
              </a:solidFill>
              <a:latin typeface="Lucida Console" charset="0"/>
            </a:endParaRPr>
          </a:p>
          <a:p>
            <a:pPr algn="r"/>
            <a:endParaRPr lang="en-US" sz="2400" dirty="0" smtClean="0">
              <a:solidFill>
                <a:schemeClr val="bg1"/>
              </a:solidFill>
              <a:latin typeface="Lucida Console" charset="0"/>
            </a:endParaRPr>
          </a:p>
          <a:p>
            <a:pPr algn="r"/>
            <a:endParaRPr lang="en-US" sz="2400" dirty="0">
              <a:solidFill>
                <a:schemeClr val="bg1"/>
              </a:solidFill>
              <a:latin typeface="Lucida Console" charset="0"/>
            </a:endParaRPr>
          </a:p>
          <a:p>
            <a:pPr algn="r"/>
            <a:endParaRPr lang="en-US" sz="2400" dirty="0" smtClean="0">
              <a:solidFill>
                <a:schemeClr val="bg1"/>
              </a:solidFill>
              <a:latin typeface="Lucida Console" charset="0"/>
            </a:endParaRPr>
          </a:p>
          <a:p>
            <a:pPr algn="r"/>
            <a:endParaRPr lang="en-US" sz="2400" dirty="0">
              <a:solidFill>
                <a:schemeClr val="bg1"/>
              </a:solidFill>
              <a:latin typeface="Lucida Console" charset="0"/>
            </a:endParaRPr>
          </a:p>
          <a:p>
            <a:pPr algn="r"/>
            <a:r>
              <a:rPr lang="en-US" sz="2400" dirty="0">
                <a:solidFill>
                  <a:schemeClr val="bg1"/>
                </a:solidFill>
                <a:latin typeface="Lucida Console" charset="0"/>
              </a:rPr>
              <a:t>Fonte: XKCD</a:t>
            </a:r>
          </a:p>
          <a:p>
            <a:pPr algn="r"/>
            <a:endParaRPr lang="en-US" sz="2400" dirty="0">
              <a:solidFill>
                <a:schemeClr val="bg1"/>
              </a:solidFill>
              <a:latin typeface="Lucida Console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136" y="1187115"/>
            <a:ext cx="9105900" cy="412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179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88758" y="128336"/>
            <a:ext cx="44791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consolas" charset="0"/>
              </a:rPr>
              <a:t>Python – </a:t>
            </a:r>
            <a:r>
              <a:rPr lang="en-US" sz="3200" dirty="0" err="1" smtClean="0">
                <a:solidFill>
                  <a:schemeClr val="bg1"/>
                </a:solidFill>
                <a:latin typeface="consolas" charset="0"/>
              </a:rPr>
              <a:t>Operações</a:t>
            </a:r>
            <a:r>
              <a:rPr lang="en-US" sz="3200" dirty="0" smtClean="0">
                <a:solidFill>
                  <a:schemeClr val="bg1"/>
                </a:solidFill>
                <a:latin typeface="consolas" charset="0"/>
              </a:rPr>
              <a:t> </a:t>
            </a:r>
            <a:endParaRPr lang="en-US" sz="3200" dirty="0">
              <a:solidFill>
                <a:schemeClr val="bg1"/>
              </a:solidFill>
              <a:latin typeface="consolas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88758" y="1187115"/>
            <a:ext cx="11555938" cy="409073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lvl="1"/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Arity - </a:t>
            </a:r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Número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800" dirty="0">
                <a:solidFill>
                  <a:schemeClr val="bg1"/>
                </a:solidFill>
                <a:latin typeface="Lucida Console" charset="0"/>
              </a:rPr>
              <a:t>de </a:t>
            </a:r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operandos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Lucida Console" charset="0"/>
              </a:rPr>
              <a:t>ou</a:t>
            </a:r>
            <a:r>
              <a:rPr lang="en-US" sz="2800" dirty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Lucida Console" charset="0"/>
              </a:rPr>
              <a:t>argumentos</a:t>
            </a:r>
            <a:r>
              <a:rPr lang="en-US" sz="2800" dirty="0">
                <a:solidFill>
                  <a:schemeClr val="bg1"/>
                </a:solidFill>
                <a:latin typeface="Lucida Console" charset="0"/>
              </a:rPr>
              <a:t> que </a:t>
            </a:r>
            <a:r>
              <a:rPr lang="en-US" sz="2800" dirty="0" err="1">
                <a:solidFill>
                  <a:schemeClr val="bg1"/>
                </a:solidFill>
                <a:latin typeface="Lucida Console" charset="0"/>
              </a:rPr>
              <a:t>uma</a:t>
            </a:r>
            <a:r>
              <a:rPr lang="en-US" sz="2800" dirty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Lucida Console" charset="0"/>
              </a:rPr>
              <a:t>função</a:t>
            </a:r>
            <a:r>
              <a:rPr lang="en-US" sz="2800" dirty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Lucida Console" charset="0"/>
              </a:rPr>
              <a:t>recebe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.</a:t>
            </a:r>
            <a:endParaRPr lang="en-US" sz="2800" dirty="0">
              <a:solidFill>
                <a:schemeClr val="bg1"/>
              </a:solidFill>
              <a:latin typeface="Lucida Console" charset="0"/>
            </a:endParaRPr>
          </a:p>
          <a:p>
            <a:pPr marL="0" lvl="1"/>
            <a:endParaRPr lang="en-US" sz="2800" dirty="0" smtClean="0">
              <a:solidFill>
                <a:srgbClr val="C00000"/>
              </a:solidFill>
              <a:latin typeface="Lucida Console" charset="0"/>
            </a:endParaRPr>
          </a:p>
          <a:p>
            <a:pPr lvl="1" indent="-457200">
              <a:buFontTx/>
              <a:buChar char="-"/>
            </a:pPr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Nullary</a:t>
            </a:r>
            <a:endParaRPr lang="en-US" sz="2800" dirty="0" smtClean="0">
              <a:solidFill>
                <a:schemeClr val="bg1"/>
              </a:solidFill>
              <a:latin typeface="Lucida Console" charset="0"/>
            </a:endParaRPr>
          </a:p>
          <a:p>
            <a:pPr lvl="1" indent="-457200">
              <a:buFontTx/>
              <a:buChar char="-"/>
            </a:pP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Unary</a:t>
            </a:r>
          </a:p>
          <a:p>
            <a:pPr lvl="1" indent="-457200">
              <a:buFontTx/>
              <a:buChar char="-"/>
            </a:pP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Binary</a:t>
            </a:r>
          </a:p>
          <a:p>
            <a:pPr lvl="1" indent="-457200">
              <a:buFontTx/>
              <a:buChar char="-"/>
            </a:pP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Ternary</a:t>
            </a:r>
          </a:p>
          <a:p>
            <a:pPr lvl="1" indent="-457200">
              <a:buFontTx/>
              <a:buChar char="-"/>
            </a:pP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N-</a:t>
            </a:r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ary</a:t>
            </a:r>
            <a:endParaRPr lang="en-US" sz="2800" dirty="0" smtClean="0">
              <a:solidFill>
                <a:schemeClr val="bg1"/>
              </a:solidFill>
              <a:latin typeface="Lucida Console" charset="0"/>
            </a:endParaRPr>
          </a:p>
          <a:p>
            <a:pPr marL="0" lvl="1"/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 </a:t>
            </a:r>
          </a:p>
          <a:p>
            <a:pPr marL="0" lvl="1"/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13898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88758" y="128336"/>
            <a:ext cx="62872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consolas" charset="0"/>
              </a:rPr>
              <a:t>Python – </a:t>
            </a:r>
            <a:r>
              <a:rPr lang="en-US" sz="3200" dirty="0" err="1">
                <a:solidFill>
                  <a:schemeClr val="bg1"/>
                </a:solidFill>
                <a:latin typeface="consolas" charset="0"/>
              </a:rPr>
              <a:t>Operações</a:t>
            </a:r>
            <a:r>
              <a:rPr lang="en-US" sz="3200" dirty="0">
                <a:solidFill>
                  <a:schemeClr val="bg1"/>
                </a:solidFill>
                <a:latin typeface="consolas" charset="0"/>
              </a:rPr>
              <a:t> </a:t>
            </a:r>
            <a:r>
              <a:rPr lang="en-US" sz="3200" dirty="0" smtClean="0">
                <a:solidFill>
                  <a:schemeClr val="bg1"/>
                </a:solidFill>
                <a:latin typeface="consolas" charset="0"/>
              </a:rPr>
              <a:t>- </a:t>
            </a:r>
            <a:r>
              <a:rPr lang="en-US" sz="3200" dirty="0" err="1" smtClean="0">
                <a:solidFill>
                  <a:schemeClr val="bg1"/>
                </a:solidFill>
                <a:latin typeface="consolas" charset="0"/>
              </a:rPr>
              <a:t>Unária</a:t>
            </a:r>
            <a:endParaRPr lang="en-US" sz="3200" dirty="0">
              <a:solidFill>
                <a:schemeClr val="bg1"/>
              </a:solidFill>
              <a:latin typeface="consolas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88758" y="1187115"/>
            <a:ext cx="11555938" cy="409073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lvl="1"/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Operação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 com </a:t>
            </a:r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apenas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 um operando.</a:t>
            </a:r>
          </a:p>
          <a:p>
            <a:pPr marL="0" lvl="1"/>
            <a:endParaRPr lang="en-US" sz="2800" dirty="0" smtClean="0">
              <a:solidFill>
                <a:schemeClr val="bg1"/>
              </a:solidFill>
              <a:latin typeface="Lucida Console" charset="0"/>
            </a:endParaRPr>
          </a:p>
          <a:p>
            <a:pPr marL="0" lvl="1"/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Prefix notation</a:t>
            </a:r>
          </a:p>
          <a:p>
            <a:pPr marL="0" lvl="1"/>
            <a:endParaRPr lang="en-US" sz="2800" dirty="0" smtClean="0">
              <a:solidFill>
                <a:schemeClr val="bg1"/>
              </a:solidFill>
              <a:latin typeface="Lucida Console" charset="0"/>
            </a:endParaRPr>
          </a:p>
          <a:p>
            <a:pPr marL="0" lvl="1"/>
            <a:r>
              <a:rPr lang="en-US" sz="2800" dirty="0">
                <a:solidFill>
                  <a:schemeClr val="bg1"/>
                </a:solidFill>
                <a:latin typeface="Lucida Console" charset="0"/>
              </a:rPr>
              <a:t>	</a:t>
            </a:r>
            <a:r>
              <a:rPr lang="en-US" sz="2800" dirty="0" err="1" smtClean="0">
                <a:solidFill>
                  <a:srgbClr val="00B0F0"/>
                </a:solidFill>
                <a:latin typeface="Lucida Console" charset="0"/>
              </a:rPr>
              <a:t>operador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800" dirty="0">
                <a:solidFill>
                  <a:schemeClr val="bg1"/>
                </a:solidFill>
                <a:latin typeface="Lucida Console" charset="0"/>
              </a:rPr>
              <a:t>operando</a:t>
            </a:r>
            <a:endParaRPr lang="en-US" sz="2800" dirty="0" smtClean="0">
              <a:solidFill>
                <a:schemeClr val="bg1"/>
              </a:solidFill>
              <a:latin typeface="Lucida Console" charset="0"/>
            </a:endParaRPr>
          </a:p>
          <a:p>
            <a:pPr marL="0" lvl="1"/>
            <a:endParaRPr lang="en-US" sz="2800" dirty="0" smtClean="0">
              <a:solidFill>
                <a:schemeClr val="bg1"/>
              </a:solidFill>
              <a:latin typeface="Lucida Console" charset="0"/>
            </a:endParaRPr>
          </a:p>
          <a:p>
            <a:pPr marL="0" lvl="1"/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Postfix notation</a:t>
            </a:r>
          </a:p>
          <a:p>
            <a:pPr marL="0" lvl="1"/>
            <a:endParaRPr lang="en-US" sz="2800" dirty="0" smtClean="0">
              <a:solidFill>
                <a:schemeClr val="bg1"/>
              </a:solidFill>
              <a:latin typeface="Lucida Console" charset="0"/>
            </a:endParaRPr>
          </a:p>
          <a:p>
            <a:pPr marL="0" lvl="1"/>
            <a:r>
              <a:rPr lang="en-US" sz="2800" dirty="0">
                <a:solidFill>
                  <a:schemeClr val="bg1"/>
                </a:solidFill>
                <a:latin typeface="Lucida Console" charset="0"/>
              </a:rPr>
              <a:t>	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operando </a:t>
            </a:r>
            <a:r>
              <a:rPr lang="en-US" sz="2800" dirty="0" err="1" smtClean="0">
                <a:solidFill>
                  <a:srgbClr val="00B0F0"/>
                </a:solidFill>
                <a:latin typeface="Lucida Console" charset="0"/>
              </a:rPr>
              <a:t>operador</a:t>
            </a:r>
            <a:endParaRPr lang="en-US" sz="2800" dirty="0" smtClean="0">
              <a:solidFill>
                <a:srgbClr val="00B0F0"/>
              </a:solidFill>
              <a:latin typeface="Lucida Console" charset="0"/>
            </a:endParaRPr>
          </a:p>
          <a:p>
            <a:pPr marL="0" lvl="1"/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 </a:t>
            </a:r>
          </a:p>
          <a:p>
            <a:pPr marL="0" lvl="1"/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29736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88758" y="128336"/>
            <a:ext cx="67393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consolas" charset="0"/>
              </a:rPr>
              <a:t>Python – </a:t>
            </a:r>
            <a:r>
              <a:rPr lang="en-US" sz="3200" dirty="0" err="1" smtClean="0">
                <a:solidFill>
                  <a:schemeClr val="bg1"/>
                </a:solidFill>
                <a:latin typeface="consolas" charset="0"/>
              </a:rPr>
              <a:t>Operações</a:t>
            </a:r>
            <a:r>
              <a:rPr lang="en-US" sz="3200" dirty="0" smtClean="0">
                <a:solidFill>
                  <a:schemeClr val="bg1"/>
                </a:solidFill>
                <a:latin typeface="consolas" charset="0"/>
              </a:rPr>
              <a:t> - </a:t>
            </a:r>
            <a:r>
              <a:rPr lang="en-US" sz="3200" dirty="0" err="1" smtClean="0">
                <a:solidFill>
                  <a:schemeClr val="bg1"/>
                </a:solidFill>
                <a:latin typeface="consolas" charset="0"/>
              </a:rPr>
              <a:t>Binária</a:t>
            </a:r>
            <a:endParaRPr lang="en-US" sz="3200" dirty="0">
              <a:solidFill>
                <a:schemeClr val="bg1"/>
              </a:solidFill>
              <a:latin typeface="consolas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88758" y="1187115"/>
            <a:ext cx="11555938" cy="409073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lvl="1"/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Operação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 com </a:t>
            </a:r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dois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operandos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.</a:t>
            </a:r>
          </a:p>
          <a:p>
            <a:pPr marL="0" lvl="1"/>
            <a:endParaRPr lang="en-US" sz="2800" dirty="0" smtClean="0">
              <a:solidFill>
                <a:schemeClr val="bg1"/>
              </a:solidFill>
              <a:latin typeface="Lucida Console" charset="0"/>
            </a:endParaRPr>
          </a:p>
          <a:p>
            <a:pPr marL="0" lvl="1"/>
            <a:r>
              <a:rPr lang="en-US" sz="2800" dirty="0">
                <a:solidFill>
                  <a:schemeClr val="bg1"/>
                </a:solidFill>
                <a:latin typeface="Lucida Console" charset="0"/>
              </a:rPr>
              <a:t>Infix notation: 5 </a:t>
            </a:r>
            <a:r>
              <a:rPr lang="en-US" sz="2800" dirty="0" smtClean="0">
                <a:solidFill>
                  <a:srgbClr val="00B0F0"/>
                </a:solidFill>
                <a:latin typeface="Lucida Console" charset="0"/>
              </a:rPr>
              <a:t>–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 3 </a:t>
            </a:r>
            <a:r>
              <a:rPr lang="en-US" sz="2800" dirty="0" smtClean="0">
                <a:solidFill>
                  <a:srgbClr val="00B0F0"/>
                </a:solidFill>
                <a:latin typeface="Lucida Console" charset="0"/>
              </a:rPr>
              <a:t>*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 4</a:t>
            </a:r>
          </a:p>
          <a:p>
            <a:pPr marL="0" lvl="1"/>
            <a:endParaRPr lang="en-US" sz="2800" dirty="0" smtClean="0">
              <a:solidFill>
                <a:schemeClr val="bg1"/>
              </a:solidFill>
              <a:latin typeface="Lucida Console" charset="0"/>
            </a:endParaRPr>
          </a:p>
          <a:p>
            <a:pPr marL="0" lvl="1"/>
            <a:r>
              <a:rPr lang="en-US" sz="2800" dirty="0">
                <a:solidFill>
                  <a:schemeClr val="bg1"/>
                </a:solidFill>
                <a:latin typeface="Lucida Console" charset="0"/>
              </a:rPr>
              <a:t>	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operando </a:t>
            </a:r>
            <a:r>
              <a:rPr lang="en-US" sz="2800" dirty="0" err="1" smtClean="0">
                <a:solidFill>
                  <a:srgbClr val="00B0F0"/>
                </a:solidFill>
                <a:latin typeface="Lucida Console" charset="0"/>
              </a:rPr>
              <a:t>operador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 operando </a:t>
            </a:r>
          </a:p>
          <a:p>
            <a:pPr marL="0" lvl="1"/>
            <a:endParaRPr lang="en-US" sz="2800" dirty="0">
              <a:solidFill>
                <a:schemeClr val="bg1"/>
              </a:solidFill>
              <a:latin typeface="Lucida Console" charset="0"/>
            </a:endParaRPr>
          </a:p>
          <a:p>
            <a:pPr marL="0" lvl="1"/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Outras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notações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:</a:t>
            </a:r>
          </a:p>
          <a:p>
            <a:pPr marL="0" lvl="1"/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- Polish notation (PN): </a:t>
            </a:r>
            <a:r>
              <a:rPr lang="en-US" sz="2800" dirty="0" smtClean="0">
                <a:solidFill>
                  <a:srgbClr val="00B0F0"/>
                </a:solidFill>
                <a:latin typeface="Lucida Console" charset="0"/>
              </a:rPr>
              <a:t>*</a:t>
            </a:r>
            <a:r>
              <a:rPr lang="en-US" sz="2800" dirty="0" smtClean="0">
                <a:solidFill>
                  <a:srgbClr val="C00000"/>
                </a:solidFill>
                <a:latin typeface="Lucida Console" charset="0"/>
              </a:rPr>
              <a:t> </a:t>
            </a:r>
            <a:r>
              <a:rPr lang="en-US" sz="2800" dirty="0" smtClean="0">
                <a:solidFill>
                  <a:srgbClr val="00B0F0"/>
                </a:solidFill>
                <a:latin typeface="Lucida Console" charset="0"/>
              </a:rPr>
              <a:t>-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 5 3 4</a:t>
            </a:r>
          </a:p>
          <a:p>
            <a:pPr marL="0" lvl="1"/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- Reverse Polish notation (RPN): 5 3 4</a:t>
            </a:r>
            <a:r>
              <a:rPr lang="en-US" sz="2800" dirty="0" smtClean="0">
                <a:solidFill>
                  <a:srgbClr val="C00000"/>
                </a:solidFill>
                <a:latin typeface="Lucida Console" charset="0"/>
              </a:rPr>
              <a:t> </a:t>
            </a:r>
            <a:r>
              <a:rPr lang="en-US" sz="2800" dirty="0" smtClean="0">
                <a:solidFill>
                  <a:srgbClr val="00B0F0"/>
                </a:solidFill>
                <a:latin typeface="Lucida Console" charset="0"/>
              </a:rPr>
              <a:t>*</a:t>
            </a:r>
            <a:r>
              <a:rPr lang="en-US" sz="2800" dirty="0" smtClean="0">
                <a:solidFill>
                  <a:srgbClr val="C00000"/>
                </a:solidFill>
                <a:latin typeface="Lucida Console" charset="0"/>
              </a:rPr>
              <a:t> </a:t>
            </a:r>
            <a:r>
              <a:rPr lang="en-US" sz="2800" dirty="0" smtClean="0">
                <a:solidFill>
                  <a:srgbClr val="00B0F0"/>
                </a:solidFill>
                <a:latin typeface="Lucida Console" charset="0"/>
              </a:rPr>
              <a:t>-</a:t>
            </a:r>
          </a:p>
        </p:txBody>
      </p:sp>
    </p:spTree>
    <p:extLst>
      <p:ext uri="{BB962C8B-B14F-4D97-AF65-F5344CB8AC3E}">
        <p14:creationId xmlns:p14="http://schemas.microsoft.com/office/powerpoint/2010/main" val="1387856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88758" y="128336"/>
            <a:ext cx="44791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consolas" charset="0"/>
              </a:rPr>
              <a:t>Python – </a:t>
            </a:r>
            <a:r>
              <a:rPr lang="en-US" sz="3200" dirty="0" err="1" smtClean="0">
                <a:solidFill>
                  <a:schemeClr val="bg1"/>
                </a:solidFill>
                <a:latin typeface="consolas" charset="0"/>
              </a:rPr>
              <a:t>Operadores</a:t>
            </a:r>
            <a:endParaRPr lang="en-US" sz="3200" dirty="0">
              <a:solidFill>
                <a:schemeClr val="bg1"/>
              </a:solidFill>
              <a:latin typeface="consolas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88758" y="1187115"/>
            <a:ext cx="11555938" cy="409073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600" dirty="0" err="1" smtClean="0">
                <a:solidFill>
                  <a:schemeClr val="bg1"/>
                </a:solidFill>
                <a:latin typeface="Lucida Console" charset="0"/>
              </a:rPr>
              <a:t>Operadores</a:t>
            </a:r>
            <a:r>
              <a:rPr lang="en-US" sz="26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Lucida Console" charset="0"/>
              </a:rPr>
              <a:t>são</a:t>
            </a:r>
            <a:r>
              <a:rPr lang="en-US" sz="26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Lucida Console" charset="0"/>
              </a:rPr>
              <a:t>utilizados</a:t>
            </a:r>
            <a:r>
              <a:rPr lang="en-US" sz="26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Lucida Console" charset="0"/>
              </a:rPr>
              <a:t>em</a:t>
            </a:r>
            <a:r>
              <a:rPr lang="en-US" sz="26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Lucida Console" charset="0"/>
              </a:rPr>
              <a:t>expressões</a:t>
            </a:r>
            <a:r>
              <a:rPr lang="en-US" sz="2600" dirty="0" smtClean="0">
                <a:solidFill>
                  <a:schemeClr val="bg1"/>
                </a:solidFill>
                <a:latin typeface="Lucida Console" charset="0"/>
              </a:rPr>
              <a:t>. </a:t>
            </a:r>
            <a:r>
              <a:rPr lang="en-US" sz="2600" dirty="0" err="1" smtClean="0">
                <a:solidFill>
                  <a:schemeClr val="bg1"/>
                </a:solidFill>
                <a:latin typeface="Lucida Console" charset="0"/>
              </a:rPr>
              <a:t>Os</a:t>
            </a:r>
            <a:r>
              <a:rPr lang="en-US" sz="26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Lucida Console" charset="0"/>
              </a:rPr>
              <a:t>tipos</a:t>
            </a:r>
            <a:r>
              <a:rPr lang="en-US" sz="26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Lucida Console" charset="0"/>
              </a:rPr>
              <a:t>são</a:t>
            </a:r>
            <a:r>
              <a:rPr lang="en-US" sz="2600" dirty="0" smtClean="0">
                <a:solidFill>
                  <a:schemeClr val="bg1"/>
                </a:solidFill>
                <a:latin typeface="Lucida Console" charset="0"/>
              </a:rPr>
              <a:t>:</a:t>
            </a:r>
          </a:p>
          <a:p>
            <a:pPr marL="457200" indent="-457200">
              <a:buFontTx/>
              <a:buChar char="-"/>
            </a:pPr>
            <a:endParaRPr lang="en-US" sz="2600" dirty="0">
              <a:solidFill>
                <a:schemeClr val="bg1"/>
              </a:solidFill>
              <a:latin typeface="Lucida Console" charset="0"/>
            </a:endParaRPr>
          </a:p>
          <a:p>
            <a:pPr marL="457200" indent="-457200">
              <a:buFontTx/>
              <a:buChar char="-"/>
            </a:pPr>
            <a:r>
              <a:rPr lang="en-US" sz="2600" dirty="0" err="1" smtClean="0">
                <a:solidFill>
                  <a:schemeClr val="bg1"/>
                </a:solidFill>
                <a:latin typeface="Lucida Console" charset="0"/>
              </a:rPr>
              <a:t>Aritméticos</a:t>
            </a:r>
            <a:endParaRPr lang="en-US" sz="2600" dirty="0">
              <a:solidFill>
                <a:schemeClr val="bg1"/>
              </a:solidFill>
              <a:latin typeface="Lucida Console" charset="0"/>
            </a:endParaRPr>
          </a:p>
          <a:p>
            <a:pPr marL="457200" indent="-457200">
              <a:buFontTx/>
              <a:buChar char="-"/>
            </a:pPr>
            <a:r>
              <a:rPr lang="en-US" sz="2600" dirty="0" err="1" smtClean="0">
                <a:solidFill>
                  <a:schemeClr val="bg1"/>
                </a:solidFill>
                <a:latin typeface="Lucida Console" charset="0"/>
              </a:rPr>
              <a:t>Atribuição</a:t>
            </a:r>
            <a:endParaRPr lang="en-US" sz="2600" dirty="0" smtClean="0">
              <a:solidFill>
                <a:schemeClr val="bg1"/>
              </a:solidFill>
              <a:latin typeface="Lucida Console" charset="0"/>
            </a:endParaRPr>
          </a:p>
          <a:p>
            <a:pPr marL="457200" indent="-457200">
              <a:buFontTx/>
              <a:buChar char="-"/>
            </a:pPr>
            <a:r>
              <a:rPr lang="en-US" sz="2600" dirty="0" err="1" smtClean="0">
                <a:solidFill>
                  <a:schemeClr val="bg1"/>
                </a:solidFill>
                <a:latin typeface="Lucida Console" charset="0"/>
              </a:rPr>
              <a:t>Lógicos</a:t>
            </a:r>
            <a:endParaRPr lang="en-US" sz="2600" dirty="0" smtClean="0">
              <a:solidFill>
                <a:schemeClr val="bg1"/>
              </a:solidFill>
              <a:latin typeface="Lucida Console" charset="0"/>
            </a:endParaRPr>
          </a:p>
          <a:p>
            <a:pPr marL="457200" indent="-457200">
              <a:buFontTx/>
              <a:buChar char="-"/>
            </a:pPr>
            <a:r>
              <a:rPr lang="en-US" sz="2600" dirty="0" smtClean="0">
                <a:solidFill>
                  <a:schemeClr val="bg1"/>
                </a:solidFill>
                <a:latin typeface="Lucida Console" charset="0"/>
              </a:rPr>
              <a:t>Bitwise</a:t>
            </a:r>
          </a:p>
          <a:p>
            <a:pPr marL="457200" indent="-457200">
              <a:buFontTx/>
              <a:buChar char="-"/>
            </a:pPr>
            <a:r>
              <a:rPr lang="en-US" sz="2600" dirty="0" err="1" smtClean="0">
                <a:solidFill>
                  <a:schemeClr val="bg1"/>
                </a:solidFill>
                <a:latin typeface="Lucida Console" charset="0"/>
              </a:rPr>
              <a:t>Comparação</a:t>
            </a:r>
            <a:endParaRPr lang="en-US" sz="2600" dirty="0" smtClean="0">
              <a:solidFill>
                <a:schemeClr val="bg1"/>
              </a:solidFill>
              <a:latin typeface="Lucida Console" charset="0"/>
            </a:endParaRPr>
          </a:p>
          <a:p>
            <a:pPr marL="457200" indent="-457200">
              <a:buFontTx/>
              <a:buChar char="-"/>
            </a:pPr>
            <a:r>
              <a:rPr lang="en-US" sz="2600" dirty="0" smtClean="0">
                <a:solidFill>
                  <a:schemeClr val="bg1"/>
                </a:solidFill>
                <a:latin typeface="Lucida Console" charset="0"/>
              </a:rPr>
              <a:t>Membership (</a:t>
            </a:r>
            <a:r>
              <a:rPr lang="en-US" sz="2600" dirty="0" err="1" smtClean="0">
                <a:solidFill>
                  <a:schemeClr val="bg1"/>
                </a:solidFill>
                <a:latin typeface="Lucida Console" charset="0"/>
              </a:rPr>
              <a:t>filiação</a:t>
            </a:r>
            <a:r>
              <a:rPr lang="en-US" sz="2600" dirty="0" smtClean="0">
                <a:solidFill>
                  <a:schemeClr val="bg1"/>
                </a:solidFill>
                <a:latin typeface="Lucida Console" charset="0"/>
              </a:rPr>
              <a:t>?)</a:t>
            </a:r>
          </a:p>
          <a:p>
            <a:pPr marL="457200" indent="-457200">
              <a:buFontTx/>
              <a:buChar char="-"/>
            </a:pPr>
            <a:r>
              <a:rPr lang="en-US" sz="2600" dirty="0" smtClean="0">
                <a:solidFill>
                  <a:schemeClr val="bg1"/>
                </a:solidFill>
                <a:latin typeface="Lucida Console" charset="0"/>
              </a:rPr>
              <a:t>Identity (</a:t>
            </a:r>
            <a:r>
              <a:rPr lang="en-US" sz="2600" dirty="0" err="1" smtClean="0">
                <a:solidFill>
                  <a:schemeClr val="bg1"/>
                </a:solidFill>
                <a:latin typeface="Lucida Console" charset="0"/>
              </a:rPr>
              <a:t>identidade</a:t>
            </a:r>
            <a:r>
              <a:rPr lang="en-US" sz="2600" dirty="0" smtClean="0">
                <a:solidFill>
                  <a:schemeClr val="bg1"/>
                </a:solidFill>
                <a:latin typeface="Lucida Console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538210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88758" y="128336"/>
            <a:ext cx="76434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consolas" charset="0"/>
              </a:rPr>
              <a:t>Python – </a:t>
            </a:r>
            <a:r>
              <a:rPr lang="en-US" sz="3200" dirty="0" err="1" smtClean="0">
                <a:solidFill>
                  <a:schemeClr val="bg1"/>
                </a:solidFill>
                <a:latin typeface="consolas" charset="0"/>
              </a:rPr>
              <a:t>Operadores</a:t>
            </a:r>
            <a:r>
              <a:rPr lang="en-US" sz="3200" dirty="0" smtClean="0">
                <a:solidFill>
                  <a:schemeClr val="bg1"/>
                </a:solidFill>
                <a:latin typeface="consolas" charset="0"/>
              </a:rPr>
              <a:t> – </a:t>
            </a:r>
            <a:r>
              <a:rPr lang="en-US" sz="3200" dirty="0" err="1" smtClean="0">
                <a:solidFill>
                  <a:schemeClr val="bg1"/>
                </a:solidFill>
                <a:latin typeface="consolas" charset="0"/>
              </a:rPr>
              <a:t>Aritméticos</a:t>
            </a:r>
            <a:endParaRPr lang="en-US" sz="3200" dirty="0" smtClean="0">
              <a:solidFill>
                <a:schemeClr val="bg1"/>
              </a:solidFill>
              <a:latin typeface="consolas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88758" y="1187115"/>
            <a:ext cx="11555938" cy="409073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lvl="1"/>
            <a:r>
              <a:rPr lang="en-US" sz="2400" dirty="0" smtClean="0">
                <a:solidFill>
                  <a:schemeClr val="bg1"/>
                </a:solidFill>
                <a:latin typeface="Lucida Console" charset="0"/>
              </a:rPr>
              <a:t>Soma          : a </a:t>
            </a:r>
            <a:r>
              <a:rPr lang="en-US" sz="2400" dirty="0" smtClean="0">
                <a:solidFill>
                  <a:srgbClr val="00B0F0"/>
                </a:solidFill>
                <a:latin typeface="Lucida Console" charset="0"/>
              </a:rPr>
              <a:t>+</a:t>
            </a:r>
            <a:r>
              <a:rPr lang="en-US" sz="2400" dirty="0" smtClean="0">
                <a:solidFill>
                  <a:schemeClr val="bg1"/>
                </a:solidFill>
                <a:latin typeface="Lucida Console" charset="0"/>
              </a:rPr>
              <a:t> b,   a </a:t>
            </a:r>
            <a:r>
              <a:rPr lang="en-US" sz="2400" dirty="0" smtClean="0">
                <a:solidFill>
                  <a:srgbClr val="00B0F0"/>
                </a:solidFill>
                <a:latin typeface="Lucida Console" charset="0"/>
              </a:rPr>
              <a:t>+</a:t>
            </a:r>
            <a:r>
              <a:rPr lang="en-US" sz="2400" dirty="0" smtClean="0">
                <a:solidFill>
                  <a:schemeClr val="bg1"/>
                </a:solidFill>
                <a:latin typeface="Lucida Console" charset="0"/>
              </a:rPr>
              <a:t> 2,   100 </a:t>
            </a:r>
            <a:r>
              <a:rPr lang="en-US" sz="2400" dirty="0" smtClean="0">
                <a:solidFill>
                  <a:srgbClr val="00B0F0"/>
                </a:solidFill>
                <a:latin typeface="Lucida Console" charset="0"/>
              </a:rPr>
              <a:t>+</a:t>
            </a:r>
            <a:r>
              <a:rPr lang="en-US" sz="2400" dirty="0" smtClean="0">
                <a:solidFill>
                  <a:schemeClr val="bg1"/>
                </a:solidFill>
                <a:latin typeface="Lucida Console" charset="0"/>
              </a:rPr>
              <a:t> 20</a:t>
            </a:r>
          </a:p>
          <a:p>
            <a:pPr marL="0" lvl="1"/>
            <a:r>
              <a:rPr lang="en-US" sz="2400" dirty="0" err="1" smtClean="0">
                <a:solidFill>
                  <a:schemeClr val="bg1"/>
                </a:solidFill>
                <a:latin typeface="Lucida Console" charset="0"/>
              </a:rPr>
              <a:t>Subtração</a:t>
            </a:r>
            <a:r>
              <a:rPr lang="en-US" sz="2400" dirty="0" smtClean="0">
                <a:solidFill>
                  <a:schemeClr val="bg1"/>
                </a:solidFill>
                <a:latin typeface="Lucida Console" charset="0"/>
              </a:rPr>
              <a:t>     : a </a:t>
            </a:r>
            <a:r>
              <a:rPr lang="en-US" sz="2400" dirty="0" smtClean="0">
                <a:solidFill>
                  <a:srgbClr val="00B0F0"/>
                </a:solidFill>
                <a:latin typeface="Lucida Console" charset="0"/>
              </a:rPr>
              <a:t>–</a:t>
            </a:r>
            <a:r>
              <a:rPr lang="en-US" sz="2400" dirty="0" smtClean="0">
                <a:solidFill>
                  <a:schemeClr val="bg1"/>
                </a:solidFill>
                <a:latin typeface="Lucida Console" charset="0"/>
              </a:rPr>
              <a:t> b,   a </a:t>
            </a:r>
            <a:r>
              <a:rPr lang="en-US" sz="2400" dirty="0" smtClean="0">
                <a:solidFill>
                  <a:srgbClr val="00B0F0"/>
                </a:solidFill>
                <a:latin typeface="Lucida Console" charset="0"/>
              </a:rPr>
              <a:t>-</a:t>
            </a:r>
            <a:r>
              <a:rPr lang="en-US" sz="2400" dirty="0" smtClean="0">
                <a:solidFill>
                  <a:schemeClr val="bg1"/>
                </a:solidFill>
                <a:latin typeface="Lucida Console" charset="0"/>
              </a:rPr>
              <a:t> 2,   </a:t>
            </a:r>
            <a:r>
              <a:rPr lang="en-US" sz="2400" dirty="0">
                <a:solidFill>
                  <a:schemeClr val="bg1"/>
                </a:solidFill>
                <a:latin typeface="Lucida Console" charset="0"/>
              </a:rPr>
              <a:t>100 </a:t>
            </a:r>
            <a:r>
              <a:rPr lang="en-US" sz="2400" dirty="0" smtClean="0">
                <a:solidFill>
                  <a:srgbClr val="00B0F0"/>
                </a:solidFill>
                <a:latin typeface="Lucida Console" charset="0"/>
              </a:rPr>
              <a:t>-</a:t>
            </a:r>
            <a:r>
              <a:rPr lang="en-US" sz="2400" dirty="0" smtClean="0">
                <a:solidFill>
                  <a:schemeClr val="bg1"/>
                </a:solidFill>
                <a:latin typeface="Lucida Console" charset="0"/>
              </a:rPr>
              <a:t> 20</a:t>
            </a:r>
          </a:p>
          <a:p>
            <a:pPr marL="0" lvl="1"/>
            <a:r>
              <a:rPr lang="en-US" sz="2400" dirty="0" err="1" smtClean="0">
                <a:solidFill>
                  <a:schemeClr val="bg1"/>
                </a:solidFill>
                <a:latin typeface="Lucida Console" charset="0"/>
              </a:rPr>
              <a:t>Multiplicação</a:t>
            </a:r>
            <a:r>
              <a:rPr lang="en-US" sz="2400" dirty="0" smtClean="0">
                <a:solidFill>
                  <a:schemeClr val="bg1"/>
                </a:solidFill>
                <a:latin typeface="Lucida Console" charset="0"/>
              </a:rPr>
              <a:t> : a </a:t>
            </a:r>
            <a:r>
              <a:rPr lang="en-US" sz="2400" dirty="0" smtClean="0">
                <a:solidFill>
                  <a:srgbClr val="00B0F0"/>
                </a:solidFill>
                <a:latin typeface="Lucida Console" charset="0"/>
              </a:rPr>
              <a:t>*</a:t>
            </a:r>
            <a:r>
              <a:rPr lang="en-US" sz="2400" dirty="0" smtClean="0">
                <a:solidFill>
                  <a:schemeClr val="bg1"/>
                </a:solidFill>
                <a:latin typeface="Lucida Console" charset="0"/>
              </a:rPr>
              <a:t> b,   a </a:t>
            </a:r>
            <a:r>
              <a:rPr lang="en-US" sz="2400" dirty="0" smtClean="0">
                <a:solidFill>
                  <a:srgbClr val="00B0F0"/>
                </a:solidFill>
                <a:latin typeface="Lucida Console" charset="0"/>
              </a:rPr>
              <a:t>*</a:t>
            </a:r>
            <a:r>
              <a:rPr lang="en-US" sz="2400" dirty="0" smtClean="0">
                <a:solidFill>
                  <a:schemeClr val="bg1"/>
                </a:solidFill>
                <a:latin typeface="Lucida Console" charset="0"/>
              </a:rPr>
              <a:t> 2,   100 </a:t>
            </a:r>
            <a:r>
              <a:rPr lang="en-US" sz="2400" dirty="0" smtClean="0">
                <a:solidFill>
                  <a:srgbClr val="00B0F0"/>
                </a:solidFill>
                <a:latin typeface="Lucida Console" charset="0"/>
              </a:rPr>
              <a:t>*</a:t>
            </a:r>
            <a:r>
              <a:rPr lang="en-US" sz="2400" dirty="0" smtClean="0">
                <a:solidFill>
                  <a:srgbClr val="C00000"/>
                </a:solidFill>
                <a:latin typeface="Lucida Console" charset="0"/>
              </a:rPr>
              <a:t> </a:t>
            </a:r>
            <a:r>
              <a:rPr lang="en-US" sz="2400" dirty="0" smtClean="0">
                <a:solidFill>
                  <a:schemeClr val="bg1"/>
                </a:solidFill>
                <a:latin typeface="Lucida Console" charset="0"/>
              </a:rPr>
              <a:t>20</a:t>
            </a:r>
          </a:p>
          <a:p>
            <a:pPr marL="0" lvl="1"/>
            <a:r>
              <a:rPr lang="en-US" sz="2400" dirty="0" err="1" smtClean="0">
                <a:solidFill>
                  <a:schemeClr val="bg1"/>
                </a:solidFill>
                <a:latin typeface="Lucida Console" charset="0"/>
              </a:rPr>
              <a:t>Divisão</a:t>
            </a:r>
            <a:r>
              <a:rPr lang="en-US" sz="2400" dirty="0" smtClean="0">
                <a:solidFill>
                  <a:schemeClr val="bg1"/>
                </a:solidFill>
                <a:latin typeface="Lucida Console" charset="0"/>
              </a:rPr>
              <a:t>       : a </a:t>
            </a:r>
            <a:r>
              <a:rPr lang="en-US" sz="2400" dirty="0" smtClean="0">
                <a:solidFill>
                  <a:srgbClr val="00B0F0"/>
                </a:solidFill>
                <a:latin typeface="Lucida Console" charset="0"/>
              </a:rPr>
              <a:t>/</a:t>
            </a:r>
            <a:r>
              <a:rPr lang="en-US" sz="2400" dirty="0" smtClean="0">
                <a:solidFill>
                  <a:schemeClr val="bg1"/>
                </a:solidFill>
                <a:latin typeface="Lucida Console" charset="0"/>
              </a:rPr>
              <a:t> b,   a </a:t>
            </a:r>
            <a:r>
              <a:rPr lang="en-US" sz="2400" dirty="0" smtClean="0">
                <a:solidFill>
                  <a:srgbClr val="00B0F0"/>
                </a:solidFill>
                <a:latin typeface="Lucida Console" charset="0"/>
              </a:rPr>
              <a:t>/</a:t>
            </a:r>
            <a:r>
              <a:rPr lang="en-US" sz="2400" dirty="0" smtClean="0">
                <a:solidFill>
                  <a:schemeClr val="bg1"/>
                </a:solidFill>
                <a:latin typeface="Lucida Console" charset="0"/>
              </a:rPr>
              <a:t> 2,   100 </a:t>
            </a:r>
            <a:r>
              <a:rPr lang="en-US" sz="2400" dirty="0" smtClean="0">
                <a:solidFill>
                  <a:srgbClr val="00B0F0"/>
                </a:solidFill>
                <a:latin typeface="Lucida Console" charset="0"/>
              </a:rPr>
              <a:t>/</a:t>
            </a:r>
            <a:r>
              <a:rPr lang="en-US" sz="2400" dirty="0" smtClean="0">
                <a:solidFill>
                  <a:schemeClr val="bg1"/>
                </a:solidFill>
                <a:latin typeface="Lucida Console" charset="0"/>
              </a:rPr>
              <a:t> 20</a:t>
            </a:r>
          </a:p>
          <a:p>
            <a:pPr marL="0" lvl="1"/>
            <a:r>
              <a:rPr lang="en-US" sz="2400" dirty="0" err="1" smtClean="0">
                <a:solidFill>
                  <a:schemeClr val="bg1"/>
                </a:solidFill>
                <a:latin typeface="Lucida Console" charset="0"/>
              </a:rPr>
              <a:t>Módulo</a:t>
            </a:r>
            <a:r>
              <a:rPr lang="en-US" sz="2400" dirty="0" smtClean="0">
                <a:solidFill>
                  <a:schemeClr val="bg1"/>
                </a:solidFill>
                <a:latin typeface="Lucida Console" charset="0"/>
              </a:rPr>
              <a:t>*       : a </a:t>
            </a:r>
            <a:r>
              <a:rPr lang="en-US" sz="2400" dirty="0" smtClean="0">
                <a:solidFill>
                  <a:srgbClr val="00B0F0"/>
                </a:solidFill>
                <a:latin typeface="Lucida Console" charset="0"/>
              </a:rPr>
              <a:t>%</a:t>
            </a:r>
            <a:r>
              <a:rPr lang="en-US" sz="2400" dirty="0" smtClean="0">
                <a:solidFill>
                  <a:schemeClr val="bg1"/>
                </a:solidFill>
                <a:latin typeface="Lucida Console" charset="0"/>
              </a:rPr>
              <a:t> b,   a </a:t>
            </a:r>
            <a:r>
              <a:rPr lang="en-US" sz="2400" dirty="0" smtClean="0">
                <a:solidFill>
                  <a:srgbClr val="00B0F0"/>
                </a:solidFill>
                <a:latin typeface="Lucida Console" charset="0"/>
              </a:rPr>
              <a:t>%</a:t>
            </a:r>
            <a:r>
              <a:rPr lang="en-US" sz="2400" dirty="0" smtClean="0">
                <a:solidFill>
                  <a:schemeClr val="bg1"/>
                </a:solidFill>
                <a:latin typeface="Lucida Console" charset="0"/>
              </a:rPr>
              <a:t> 2,   100 </a:t>
            </a:r>
            <a:r>
              <a:rPr lang="en-US" sz="2400" dirty="0" smtClean="0">
                <a:solidFill>
                  <a:srgbClr val="00B0F0"/>
                </a:solidFill>
                <a:latin typeface="Lucida Console" charset="0"/>
              </a:rPr>
              <a:t>%</a:t>
            </a:r>
            <a:r>
              <a:rPr lang="en-US" sz="2400" dirty="0" smtClean="0">
                <a:solidFill>
                  <a:schemeClr val="bg1"/>
                </a:solidFill>
                <a:latin typeface="Lucida Console" charset="0"/>
              </a:rPr>
              <a:t> 2</a:t>
            </a:r>
          </a:p>
          <a:p>
            <a:pPr marL="0" lvl="1"/>
            <a:r>
              <a:rPr lang="en-US" sz="2400" dirty="0" err="1" smtClean="0">
                <a:solidFill>
                  <a:schemeClr val="bg1"/>
                </a:solidFill>
                <a:latin typeface="Lucida Console" charset="0"/>
              </a:rPr>
              <a:t>Divisão</a:t>
            </a:r>
            <a:r>
              <a:rPr lang="en-US" sz="2400" dirty="0" smtClean="0">
                <a:solidFill>
                  <a:schemeClr val="bg1"/>
                </a:solidFill>
                <a:latin typeface="Lucida Console" charset="0"/>
              </a:rPr>
              <a:t> floor*: a </a:t>
            </a:r>
            <a:r>
              <a:rPr lang="en-US" sz="2400" dirty="0" smtClean="0">
                <a:solidFill>
                  <a:srgbClr val="00B0F0"/>
                </a:solidFill>
                <a:latin typeface="Lucida Console" charset="0"/>
              </a:rPr>
              <a:t>//</a:t>
            </a:r>
            <a:r>
              <a:rPr lang="en-US" sz="2400" dirty="0" smtClean="0">
                <a:solidFill>
                  <a:schemeClr val="bg1"/>
                </a:solidFill>
                <a:latin typeface="Lucida Console" charset="0"/>
              </a:rPr>
              <a:t> b,  a </a:t>
            </a:r>
            <a:r>
              <a:rPr lang="en-US" sz="2400" dirty="0" smtClean="0">
                <a:solidFill>
                  <a:srgbClr val="00B0F0"/>
                </a:solidFill>
                <a:latin typeface="Lucida Console" charset="0"/>
              </a:rPr>
              <a:t>//</a:t>
            </a:r>
            <a:r>
              <a:rPr lang="en-US" sz="2400" dirty="0" smtClean="0">
                <a:solidFill>
                  <a:schemeClr val="bg1"/>
                </a:solidFill>
                <a:latin typeface="Lucida Console" charset="0"/>
              </a:rPr>
              <a:t> 2,  100 </a:t>
            </a:r>
            <a:r>
              <a:rPr lang="en-US" sz="2400" dirty="0" smtClean="0">
                <a:solidFill>
                  <a:srgbClr val="00B0F0"/>
                </a:solidFill>
                <a:latin typeface="Lucida Console" charset="0"/>
              </a:rPr>
              <a:t>//</a:t>
            </a:r>
            <a:r>
              <a:rPr lang="en-US" sz="2400" dirty="0" smtClean="0">
                <a:solidFill>
                  <a:schemeClr val="bg1"/>
                </a:solidFill>
                <a:latin typeface="Lucida Console" charset="0"/>
              </a:rPr>
              <a:t> 2 </a:t>
            </a:r>
          </a:p>
          <a:p>
            <a:pPr marL="0" lvl="1"/>
            <a:r>
              <a:rPr lang="en-US" sz="2400" dirty="0" err="1">
                <a:solidFill>
                  <a:schemeClr val="bg1"/>
                </a:solidFill>
                <a:latin typeface="Lucida Console" charset="0"/>
              </a:rPr>
              <a:t>Exponenciação</a:t>
            </a:r>
            <a:r>
              <a:rPr lang="en-US" sz="2400" dirty="0">
                <a:solidFill>
                  <a:schemeClr val="bg1"/>
                </a:solidFill>
                <a:latin typeface="Lucida Console" charset="0"/>
              </a:rPr>
              <a:t> : a </a:t>
            </a:r>
            <a:r>
              <a:rPr lang="en-US" sz="2400" dirty="0">
                <a:solidFill>
                  <a:srgbClr val="00B0F0"/>
                </a:solidFill>
                <a:latin typeface="Lucida Console" charset="0"/>
              </a:rPr>
              <a:t>**</a:t>
            </a:r>
            <a:r>
              <a:rPr lang="en-US" sz="2400" dirty="0">
                <a:solidFill>
                  <a:schemeClr val="bg1"/>
                </a:solidFill>
                <a:latin typeface="Lucida Console" charset="0"/>
              </a:rPr>
              <a:t> b,  a </a:t>
            </a:r>
            <a:r>
              <a:rPr lang="en-US" sz="2400" dirty="0">
                <a:solidFill>
                  <a:srgbClr val="00B0F0"/>
                </a:solidFill>
                <a:latin typeface="Lucida Console" charset="0"/>
              </a:rPr>
              <a:t>**</a:t>
            </a:r>
            <a:r>
              <a:rPr lang="en-US" sz="2400" dirty="0">
                <a:solidFill>
                  <a:schemeClr val="bg1"/>
                </a:solidFill>
                <a:latin typeface="Lucida Console" charset="0"/>
              </a:rPr>
              <a:t> 2,  100 </a:t>
            </a:r>
            <a:r>
              <a:rPr lang="en-US" sz="2400" dirty="0">
                <a:solidFill>
                  <a:srgbClr val="00B0F0"/>
                </a:solidFill>
                <a:latin typeface="Lucida Console" charset="0"/>
              </a:rPr>
              <a:t>**</a:t>
            </a:r>
            <a:r>
              <a:rPr lang="en-US" sz="2400" dirty="0">
                <a:solidFill>
                  <a:schemeClr val="bg1"/>
                </a:solidFill>
                <a:latin typeface="Lucida Console" charset="0"/>
              </a:rPr>
              <a:t> 3</a:t>
            </a:r>
          </a:p>
          <a:p>
            <a:pPr marL="0" lvl="1"/>
            <a:endParaRPr lang="en-US" sz="2400" dirty="0">
              <a:solidFill>
                <a:schemeClr val="bg1"/>
              </a:solidFill>
              <a:latin typeface="Lucida Console" charset="0"/>
            </a:endParaRPr>
          </a:p>
          <a:p>
            <a:pPr marL="0" lvl="1"/>
            <a:r>
              <a:rPr lang="en-US" sz="2400" dirty="0" smtClean="0">
                <a:solidFill>
                  <a:schemeClr val="bg1"/>
                </a:solidFill>
                <a:latin typeface="Lucida Console" charset="0"/>
              </a:rPr>
              <a:t>* </a:t>
            </a:r>
            <a:r>
              <a:rPr lang="en-US" sz="2400" dirty="0" err="1" smtClean="0">
                <a:solidFill>
                  <a:schemeClr val="bg1"/>
                </a:solidFill>
                <a:latin typeface="Lucida Console" charset="0"/>
              </a:rPr>
              <a:t>Módulo</a:t>
            </a:r>
            <a:r>
              <a:rPr lang="en-US" sz="24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Lucida Console" charset="0"/>
              </a:rPr>
              <a:t>é</a:t>
            </a:r>
            <a:r>
              <a:rPr lang="en-US" sz="2400" dirty="0" smtClean="0">
                <a:solidFill>
                  <a:schemeClr val="bg1"/>
                </a:solidFill>
                <a:latin typeface="Lucida Console" charset="0"/>
              </a:rPr>
              <a:t> o </a:t>
            </a:r>
            <a:r>
              <a:rPr lang="en-US" sz="2400" dirty="0" err="1" smtClean="0">
                <a:solidFill>
                  <a:schemeClr val="bg1"/>
                </a:solidFill>
                <a:latin typeface="Lucida Console" charset="0"/>
              </a:rPr>
              <a:t>resto</a:t>
            </a:r>
            <a:r>
              <a:rPr lang="en-US" sz="2400" dirty="0" smtClean="0">
                <a:solidFill>
                  <a:schemeClr val="bg1"/>
                </a:solidFill>
                <a:latin typeface="Lucida Console" charset="0"/>
              </a:rPr>
              <a:t> da </a:t>
            </a:r>
            <a:r>
              <a:rPr lang="en-US" sz="2400" dirty="0" err="1" smtClean="0">
                <a:solidFill>
                  <a:schemeClr val="bg1"/>
                </a:solidFill>
                <a:latin typeface="Lucida Console" charset="0"/>
              </a:rPr>
              <a:t>divisão</a:t>
            </a:r>
            <a:r>
              <a:rPr lang="en-US" sz="2400" dirty="0" smtClean="0">
                <a:solidFill>
                  <a:schemeClr val="bg1"/>
                </a:solidFill>
                <a:latin typeface="Lucida Console" charset="0"/>
              </a:rPr>
              <a:t>. </a:t>
            </a:r>
            <a:r>
              <a:rPr lang="en-US" sz="2400" dirty="0" err="1" smtClean="0">
                <a:solidFill>
                  <a:schemeClr val="bg1"/>
                </a:solidFill>
                <a:latin typeface="Lucida Console" charset="0"/>
              </a:rPr>
              <a:t>Exemplo</a:t>
            </a:r>
            <a:r>
              <a:rPr lang="en-US" sz="2400" dirty="0" smtClean="0">
                <a:solidFill>
                  <a:schemeClr val="bg1"/>
                </a:solidFill>
                <a:latin typeface="Lucida Console" charset="0"/>
              </a:rPr>
              <a:t>: 3 </a:t>
            </a:r>
            <a:r>
              <a:rPr lang="en-US" sz="2400" dirty="0" smtClean="0">
                <a:solidFill>
                  <a:srgbClr val="00B0F0"/>
                </a:solidFill>
                <a:latin typeface="Lucida Console" charset="0"/>
              </a:rPr>
              <a:t>%</a:t>
            </a:r>
            <a:r>
              <a:rPr lang="en-US" sz="2400" dirty="0" smtClean="0">
                <a:solidFill>
                  <a:schemeClr val="bg1"/>
                </a:solidFill>
                <a:latin typeface="Lucida Console" charset="0"/>
              </a:rPr>
              <a:t> 2 </a:t>
            </a:r>
            <a:r>
              <a:rPr lang="en-US" sz="2400" dirty="0" smtClean="0">
                <a:solidFill>
                  <a:srgbClr val="00B0F0"/>
                </a:solidFill>
                <a:latin typeface="Lucida Console" charset="0"/>
              </a:rPr>
              <a:t>==</a:t>
            </a:r>
            <a:r>
              <a:rPr lang="en-US" sz="2400" dirty="0" smtClean="0">
                <a:solidFill>
                  <a:schemeClr val="bg1"/>
                </a:solidFill>
                <a:latin typeface="Lucida Console" charset="0"/>
              </a:rPr>
              <a:t> 1.</a:t>
            </a:r>
          </a:p>
          <a:p>
            <a:pPr marL="0" lvl="1"/>
            <a:r>
              <a:rPr lang="en-US" sz="2400" dirty="0" smtClean="0">
                <a:solidFill>
                  <a:schemeClr val="bg1"/>
                </a:solidFill>
                <a:latin typeface="Lucida Console" charset="0"/>
              </a:rPr>
              <a:t>* </a:t>
            </a:r>
            <a:r>
              <a:rPr lang="en-US" sz="2400" dirty="0" err="1" smtClean="0">
                <a:solidFill>
                  <a:schemeClr val="bg1"/>
                </a:solidFill>
                <a:latin typeface="Lucida Console" charset="0"/>
              </a:rPr>
              <a:t>Divisão</a:t>
            </a:r>
            <a:r>
              <a:rPr lang="en-US" sz="2400" dirty="0" smtClean="0">
                <a:solidFill>
                  <a:schemeClr val="bg1"/>
                </a:solidFill>
                <a:latin typeface="Lucida Console" charset="0"/>
              </a:rPr>
              <a:t> floor </a:t>
            </a:r>
            <a:r>
              <a:rPr lang="en-US" sz="2400" dirty="0" err="1" smtClean="0">
                <a:solidFill>
                  <a:schemeClr val="bg1"/>
                </a:solidFill>
                <a:latin typeface="Lucida Console" charset="0"/>
              </a:rPr>
              <a:t>é</a:t>
            </a:r>
            <a:r>
              <a:rPr lang="en-US" sz="2400" dirty="0" smtClean="0">
                <a:solidFill>
                  <a:schemeClr val="bg1"/>
                </a:solidFill>
                <a:latin typeface="Lucida Console" charset="0"/>
              </a:rPr>
              <a:t> o </a:t>
            </a:r>
            <a:r>
              <a:rPr lang="en-US" sz="2400" dirty="0" err="1" smtClean="0">
                <a:solidFill>
                  <a:schemeClr val="bg1"/>
                </a:solidFill>
                <a:latin typeface="Lucida Console" charset="0"/>
              </a:rPr>
              <a:t>quociente</a:t>
            </a:r>
            <a:r>
              <a:rPr lang="en-US" sz="24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Lucida Console" charset="0"/>
              </a:rPr>
              <a:t>inteiro</a:t>
            </a:r>
            <a:r>
              <a:rPr lang="en-US" sz="2400" dirty="0" smtClean="0">
                <a:solidFill>
                  <a:schemeClr val="bg1"/>
                </a:solidFill>
                <a:latin typeface="Lucida Console" charset="0"/>
              </a:rPr>
              <a:t> da </a:t>
            </a:r>
            <a:r>
              <a:rPr lang="en-US" sz="2400" dirty="0" err="1" smtClean="0">
                <a:solidFill>
                  <a:schemeClr val="bg1"/>
                </a:solidFill>
                <a:latin typeface="Lucida Console" charset="0"/>
              </a:rPr>
              <a:t>divisão</a:t>
            </a:r>
            <a:r>
              <a:rPr lang="en-US" sz="2400" dirty="0" smtClean="0">
                <a:solidFill>
                  <a:schemeClr val="bg1"/>
                </a:solidFill>
                <a:latin typeface="Lucida Console" charset="0"/>
              </a:rPr>
              <a:t>, </a:t>
            </a:r>
            <a:r>
              <a:rPr lang="en-US" sz="2400" dirty="0" err="1" smtClean="0">
                <a:solidFill>
                  <a:schemeClr val="bg1"/>
                </a:solidFill>
                <a:latin typeface="Lucida Console" charset="0"/>
              </a:rPr>
              <a:t>sem</a:t>
            </a:r>
            <a:r>
              <a:rPr lang="en-US" sz="24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Lucida Console" charset="0"/>
              </a:rPr>
              <a:t>decimais</a:t>
            </a:r>
            <a:r>
              <a:rPr lang="en-US" sz="2400" dirty="0" smtClean="0">
                <a:solidFill>
                  <a:schemeClr val="bg1"/>
                </a:solidFill>
                <a:latin typeface="Lucida Console" charset="0"/>
              </a:rPr>
              <a:t>. </a:t>
            </a:r>
            <a:r>
              <a:rPr lang="en-US" sz="2400" dirty="0" err="1" smtClean="0">
                <a:solidFill>
                  <a:schemeClr val="bg1"/>
                </a:solidFill>
                <a:latin typeface="Lucida Console" charset="0"/>
              </a:rPr>
              <a:t>Exemplo</a:t>
            </a:r>
            <a:r>
              <a:rPr lang="en-US" sz="2400" dirty="0" smtClean="0">
                <a:solidFill>
                  <a:schemeClr val="bg1"/>
                </a:solidFill>
                <a:latin typeface="Lucida Console" charset="0"/>
              </a:rPr>
              <a:t>: 9 </a:t>
            </a:r>
            <a:r>
              <a:rPr lang="en-US" sz="2400" dirty="0" smtClean="0">
                <a:solidFill>
                  <a:srgbClr val="00B0F0"/>
                </a:solidFill>
                <a:latin typeface="Lucida Console" charset="0"/>
              </a:rPr>
              <a:t>//</a:t>
            </a:r>
            <a:r>
              <a:rPr lang="en-US" sz="2400" dirty="0" smtClean="0">
                <a:solidFill>
                  <a:schemeClr val="bg1"/>
                </a:solidFill>
                <a:latin typeface="Lucida Console" charset="0"/>
              </a:rPr>
              <a:t> 2 </a:t>
            </a:r>
            <a:r>
              <a:rPr lang="en-US" sz="2400" dirty="0" smtClean="0">
                <a:solidFill>
                  <a:srgbClr val="00B0F0"/>
                </a:solidFill>
                <a:latin typeface="Lucida Console" charset="0"/>
              </a:rPr>
              <a:t>==</a:t>
            </a:r>
            <a:r>
              <a:rPr lang="en-US" sz="2400" dirty="0" smtClean="0">
                <a:solidFill>
                  <a:schemeClr val="bg1"/>
                </a:solidFill>
                <a:latin typeface="Lucida Console" charset="0"/>
              </a:rPr>
              <a:t> 4</a:t>
            </a:r>
            <a:endParaRPr lang="en-US" sz="2400" dirty="0">
              <a:solidFill>
                <a:schemeClr val="bg1"/>
              </a:solidFill>
              <a:latin typeface="Lucida Console" charset="0"/>
            </a:endParaRPr>
          </a:p>
          <a:p>
            <a:pPr marL="0" lvl="1"/>
            <a:endParaRPr lang="en-US" sz="2400" dirty="0">
              <a:solidFill>
                <a:schemeClr val="bg1"/>
              </a:solidFill>
              <a:latin typeface="Lucida Consol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3351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88758" y="128336"/>
            <a:ext cx="76434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consolas" charset="0"/>
              </a:rPr>
              <a:t>Python – </a:t>
            </a:r>
            <a:r>
              <a:rPr lang="en-US" sz="3200" dirty="0" err="1" smtClean="0">
                <a:solidFill>
                  <a:schemeClr val="bg1"/>
                </a:solidFill>
                <a:latin typeface="consolas" charset="0"/>
              </a:rPr>
              <a:t>Operadores</a:t>
            </a:r>
            <a:r>
              <a:rPr lang="en-US" sz="3200" dirty="0" smtClean="0">
                <a:solidFill>
                  <a:schemeClr val="bg1"/>
                </a:solidFill>
                <a:latin typeface="consolas" charset="0"/>
              </a:rPr>
              <a:t> – </a:t>
            </a:r>
            <a:r>
              <a:rPr lang="en-US" sz="3200" dirty="0" err="1" smtClean="0">
                <a:solidFill>
                  <a:schemeClr val="bg1"/>
                </a:solidFill>
                <a:latin typeface="consolas" charset="0"/>
              </a:rPr>
              <a:t>Aritméticos</a:t>
            </a:r>
            <a:endParaRPr lang="en-US" sz="3200" dirty="0" smtClean="0">
              <a:solidFill>
                <a:schemeClr val="bg1"/>
              </a:solidFill>
              <a:latin typeface="consolas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88758" y="1187115"/>
            <a:ext cx="11555938" cy="409073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lvl="1"/>
            <a:r>
              <a:rPr lang="en-US" sz="2300" dirty="0" err="1" smtClean="0">
                <a:solidFill>
                  <a:schemeClr val="bg1"/>
                </a:solidFill>
                <a:latin typeface="Lucida Console" charset="0"/>
              </a:rPr>
              <a:t>Os</a:t>
            </a:r>
            <a:r>
              <a:rPr lang="en-US" sz="23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300" dirty="0" err="1" smtClean="0">
                <a:solidFill>
                  <a:schemeClr val="bg1"/>
                </a:solidFill>
                <a:latin typeface="Lucida Console" charset="0"/>
              </a:rPr>
              <a:t>operadores</a:t>
            </a:r>
            <a:r>
              <a:rPr lang="en-US" sz="2300" dirty="0" smtClean="0">
                <a:solidFill>
                  <a:schemeClr val="bg1"/>
                </a:solidFill>
                <a:latin typeface="Lucida Console" charset="0"/>
              </a:rPr>
              <a:t> de soma (</a:t>
            </a:r>
            <a:r>
              <a:rPr lang="en-US" sz="2300" dirty="0" smtClean="0">
                <a:solidFill>
                  <a:srgbClr val="00B0F0"/>
                </a:solidFill>
                <a:latin typeface="Lucida Console" charset="0"/>
              </a:rPr>
              <a:t>+</a:t>
            </a:r>
            <a:r>
              <a:rPr lang="en-US" sz="2300" dirty="0" smtClean="0">
                <a:solidFill>
                  <a:schemeClr val="bg1"/>
                </a:solidFill>
                <a:latin typeface="Lucida Console" charset="0"/>
              </a:rPr>
              <a:t>) e ”</a:t>
            </a:r>
            <a:r>
              <a:rPr lang="en-US" sz="2300" dirty="0" err="1" smtClean="0">
                <a:solidFill>
                  <a:schemeClr val="bg1"/>
                </a:solidFill>
                <a:latin typeface="Lucida Console" charset="0"/>
              </a:rPr>
              <a:t>módulo</a:t>
            </a:r>
            <a:r>
              <a:rPr lang="en-US" sz="2300" dirty="0" smtClean="0">
                <a:solidFill>
                  <a:schemeClr val="bg1"/>
                </a:solidFill>
                <a:latin typeface="Lucida Console" charset="0"/>
              </a:rPr>
              <a:t>” (</a:t>
            </a:r>
            <a:r>
              <a:rPr lang="en-US" sz="2300" dirty="0" smtClean="0">
                <a:solidFill>
                  <a:srgbClr val="00B0F0"/>
                </a:solidFill>
                <a:latin typeface="Lucida Console" charset="0"/>
              </a:rPr>
              <a:t>%</a:t>
            </a:r>
            <a:r>
              <a:rPr lang="en-US" sz="2300" dirty="0" smtClean="0">
                <a:solidFill>
                  <a:schemeClr val="bg1"/>
                </a:solidFill>
                <a:latin typeface="Lucida Console" charset="0"/>
              </a:rPr>
              <a:t>) </a:t>
            </a:r>
            <a:r>
              <a:rPr lang="en-US" sz="2300" dirty="0" err="1" smtClean="0">
                <a:solidFill>
                  <a:schemeClr val="bg1"/>
                </a:solidFill>
                <a:latin typeface="Lucida Console" charset="0"/>
              </a:rPr>
              <a:t>pode</a:t>
            </a:r>
            <a:r>
              <a:rPr lang="en-US" sz="2300" dirty="0" err="1">
                <a:solidFill>
                  <a:schemeClr val="bg1"/>
                </a:solidFill>
                <a:latin typeface="Lucida Console" charset="0"/>
              </a:rPr>
              <a:t>m</a:t>
            </a:r>
            <a:r>
              <a:rPr lang="en-US" sz="23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300" dirty="0" err="1" smtClean="0">
                <a:solidFill>
                  <a:schemeClr val="bg1"/>
                </a:solidFill>
                <a:latin typeface="Lucida Console" charset="0"/>
              </a:rPr>
              <a:t>ser</a:t>
            </a:r>
            <a:r>
              <a:rPr lang="en-US" sz="23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300" dirty="0" err="1" smtClean="0">
                <a:solidFill>
                  <a:schemeClr val="bg1"/>
                </a:solidFill>
                <a:latin typeface="Lucida Console" charset="0"/>
              </a:rPr>
              <a:t>utilizados</a:t>
            </a:r>
            <a:r>
              <a:rPr lang="en-US" sz="2300" dirty="0" smtClean="0">
                <a:solidFill>
                  <a:schemeClr val="bg1"/>
                </a:solidFill>
                <a:latin typeface="Lucida Console" charset="0"/>
              </a:rPr>
              <a:t> com strings </a:t>
            </a:r>
            <a:r>
              <a:rPr lang="en-US" sz="2300" dirty="0" err="1" smtClean="0">
                <a:solidFill>
                  <a:schemeClr val="bg1"/>
                </a:solidFill>
                <a:latin typeface="Lucida Console" charset="0"/>
              </a:rPr>
              <a:t>também</a:t>
            </a:r>
            <a:r>
              <a:rPr lang="en-US" sz="2300" dirty="0" smtClean="0">
                <a:solidFill>
                  <a:schemeClr val="bg1"/>
                </a:solidFill>
                <a:latin typeface="Lucida Console" charset="0"/>
              </a:rPr>
              <a:t>. O </a:t>
            </a:r>
            <a:r>
              <a:rPr lang="en-US" sz="2300" dirty="0" err="1" smtClean="0">
                <a:solidFill>
                  <a:schemeClr val="bg1"/>
                </a:solidFill>
                <a:latin typeface="Lucida Console" charset="0"/>
              </a:rPr>
              <a:t>operador</a:t>
            </a:r>
            <a:r>
              <a:rPr lang="en-US" sz="2300" dirty="0" smtClean="0">
                <a:solidFill>
                  <a:schemeClr val="bg1"/>
                </a:solidFill>
                <a:latin typeface="Lucida Console" charset="0"/>
              </a:rPr>
              <a:t> de </a:t>
            </a:r>
            <a:r>
              <a:rPr lang="en-US" sz="2300" dirty="0" err="1" smtClean="0">
                <a:solidFill>
                  <a:schemeClr val="bg1"/>
                </a:solidFill>
                <a:latin typeface="Lucida Console" charset="0"/>
              </a:rPr>
              <a:t>módulo</a:t>
            </a:r>
            <a:r>
              <a:rPr lang="en-US" sz="2300" dirty="0" smtClean="0">
                <a:solidFill>
                  <a:schemeClr val="bg1"/>
                </a:solidFill>
                <a:latin typeface="Lucida Console" charset="0"/>
              </a:rPr>
              <a:t> para strings tem outro </a:t>
            </a:r>
            <a:r>
              <a:rPr lang="en-US" sz="2300" dirty="0" err="1" smtClean="0">
                <a:solidFill>
                  <a:schemeClr val="bg1"/>
                </a:solidFill>
                <a:latin typeface="Lucida Console" charset="0"/>
              </a:rPr>
              <a:t>nome</a:t>
            </a:r>
            <a:r>
              <a:rPr lang="en-US" sz="2300" dirty="0" smtClean="0">
                <a:solidFill>
                  <a:schemeClr val="bg1"/>
                </a:solidFill>
                <a:latin typeface="Lucida Console" charset="0"/>
              </a:rPr>
              <a:t>, </a:t>
            </a:r>
            <a:r>
              <a:rPr lang="en-US" sz="2300" dirty="0" err="1" smtClean="0">
                <a:solidFill>
                  <a:schemeClr val="bg1"/>
                </a:solidFill>
                <a:latin typeface="Lucida Console" charset="0"/>
              </a:rPr>
              <a:t>operador</a:t>
            </a:r>
            <a:r>
              <a:rPr lang="en-US" sz="2300" dirty="0" smtClean="0">
                <a:solidFill>
                  <a:schemeClr val="bg1"/>
                </a:solidFill>
                <a:latin typeface="Lucida Console" charset="0"/>
              </a:rPr>
              <a:t> de </a:t>
            </a:r>
            <a:r>
              <a:rPr lang="en-US" sz="2300" dirty="0" err="1" smtClean="0">
                <a:solidFill>
                  <a:schemeClr val="bg1"/>
                </a:solidFill>
                <a:latin typeface="Lucida Console" charset="0"/>
              </a:rPr>
              <a:t>formatação</a:t>
            </a:r>
            <a:r>
              <a:rPr lang="en-US" sz="2300" dirty="0" smtClean="0">
                <a:solidFill>
                  <a:schemeClr val="bg1"/>
                </a:solidFill>
                <a:latin typeface="Lucida Console" charset="0"/>
              </a:rPr>
              <a:t> de string.</a:t>
            </a:r>
          </a:p>
          <a:p>
            <a:pPr marL="0" lvl="1"/>
            <a:endParaRPr lang="en-US" sz="2300" dirty="0">
              <a:solidFill>
                <a:schemeClr val="bg1"/>
              </a:solidFill>
              <a:latin typeface="Lucida Console" charset="0"/>
            </a:endParaRPr>
          </a:p>
          <a:p>
            <a:pPr marL="457200" lvl="2"/>
            <a:r>
              <a:rPr lang="en-US" sz="2300" dirty="0" smtClean="0">
                <a:solidFill>
                  <a:schemeClr val="bg1"/>
                </a:solidFill>
                <a:latin typeface="Lucida Console" charset="0"/>
              </a:rPr>
              <a:t>var1 </a:t>
            </a:r>
            <a:r>
              <a:rPr lang="en-US" sz="2300" dirty="0">
                <a:solidFill>
                  <a:srgbClr val="00B0F0"/>
                </a:solidFill>
                <a:latin typeface="Lucida Console" charset="0"/>
              </a:rPr>
              <a:t>=</a:t>
            </a:r>
            <a:r>
              <a:rPr lang="en-US" sz="2300" dirty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300" dirty="0">
                <a:solidFill>
                  <a:srgbClr val="FFC000"/>
                </a:solidFill>
                <a:latin typeface="Lucida Console" charset="0"/>
              </a:rPr>
              <a:t>'</a:t>
            </a:r>
            <a:r>
              <a:rPr lang="en-US" sz="2300" dirty="0" err="1">
                <a:solidFill>
                  <a:srgbClr val="FFC000"/>
                </a:solidFill>
                <a:latin typeface="Lucida Console" charset="0"/>
              </a:rPr>
              <a:t>abc</a:t>
            </a:r>
            <a:r>
              <a:rPr lang="en-US" sz="2300" dirty="0">
                <a:solidFill>
                  <a:srgbClr val="FFC000"/>
                </a:solidFill>
                <a:latin typeface="Lucida Console" charset="0"/>
              </a:rPr>
              <a:t>' </a:t>
            </a:r>
            <a:r>
              <a:rPr lang="en-US" sz="2300" dirty="0">
                <a:solidFill>
                  <a:srgbClr val="00B0F0"/>
                </a:solidFill>
                <a:latin typeface="Lucida Console" charset="0"/>
              </a:rPr>
              <a:t>+</a:t>
            </a:r>
            <a:r>
              <a:rPr lang="en-US" sz="2300" dirty="0">
                <a:solidFill>
                  <a:srgbClr val="FFC000"/>
                </a:solidFill>
                <a:latin typeface="Lucida Console" charset="0"/>
              </a:rPr>
              <a:t> '</a:t>
            </a:r>
            <a:r>
              <a:rPr lang="en-US" sz="2300" dirty="0" err="1">
                <a:solidFill>
                  <a:srgbClr val="FFC000"/>
                </a:solidFill>
                <a:latin typeface="Lucida Console" charset="0"/>
              </a:rPr>
              <a:t>def</a:t>
            </a:r>
            <a:r>
              <a:rPr lang="en-US" sz="2300" dirty="0">
                <a:solidFill>
                  <a:srgbClr val="FFC000"/>
                </a:solidFill>
                <a:latin typeface="Lucida Console" charset="0"/>
              </a:rPr>
              <a:t>'</a:t>
            </a:r>
            <a:r>
              <a:rPr lang="en-US" sz="2300" dirty="0">
                <a:solidFill>
                  <a:schemeClr val="bg1"/>
                </a:solidFill>
                <a:latin typeface="Lucida Console" charset="0"/>
              </a:rPr>
              <a:t>    </a:t>
            </a:r>
            <a:r>
              <a:rPr lang="en-US" sz="2300" dirty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# </a:t>
            </a:r>
            <a:r>
              <a:rPr lang="en-US" sz="2300" dirty="0" smtClean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soma de 2 strings </a:t>
            </a:r>
            <a:r>
              <a:rPr lang="en-US" sz="2300" dirty="0" err="1" smtClean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literais</a:t>
            </a:r>
            <a:endParaRPr lang="en-US" sz="2300" dirty="0" smtClean="0">
              <a:solidFill>
                <a:schemeClr val="bg1">
                  <a:lumMod val="65000"/>
                </a:schemeClr>
              </a:solidFill>
              <a:latin typeface="Lucida Console" charset="0"/>
            </a:endParaRPr>
          </a:p>
          <a:p>
            <a:pPr marL="457200" lvl="2"/>
            <a:r>
              <a:rPr lang="en-US" sz="2300" dirty="0" smtClean="0">
                <a:solidFill>
                  <a:schemeClr val="bg1"/>
                </a:solidFill>
                <a:latin typeface="Lucida Console" charset="0"/>
              </a:rPr>
              <a:t>var2 </a:t>
            </a:r>
            <a:r>
              <a:rPr lang="en-US" sz="2300" dirty="0">
                <a:solidFill>
                  <a:srgbClr val="00B0F0"/>
                </a:solidFill>
                <a:latin typeface="Lucida Console" charset="0"/>
              </a:rPr>
              <a:t>=</a:t>
            </a:r>
            <a:r>
              <a:rPr lang="en-US" sz="2300" dirty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300" dirty="0" smtClean="0">
                <a:solidFill>
                  <a:schemeClr val="bg1"/>
                </a:solidFill>
                <a:latin typeface="Lucida Console" charset="0"/>
              </a:rPr>
              <a:t>var1 </a:t>
            </a:r>
            <a:r>
              <a:rPr lang="en-US" sz="2300" dirty="0" smtClean="0">
                <a:solidFill>
                  <a:srgbClr val="00B0F0"/>
                </a:solidFill>
                <a:latin typeface="Lucida Console" charset="0"/>
              </a:rPr>
              <a:t>+</a:t>
            </a:r>
            <a:r>
              <a:rPr lang="en-US" sz="2300" dirty="0" smtClean="0">
                <a:solidFill>
                  <a:schemeClr val="bg1"/>
                </a:solidFill>
                <a:latin typeface="Lucida Console" charset="0"/>
              </a:rPr>
              <a:t> var1      </a:t>
            </a:r>
            <a:r>
              <a:rPr lang="en-US" sz="2300" dirty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# soma de 2 </a:t>
            </a:r>
            <a:r>
              <a:rPr lang="en-US" sz="2300" dirty="0" err="1" smtClean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variáveis</a:t>
            </a:r>
            <a:r>
              <a:rPr lang="en-US" sz="2300" dirty="0" smtClean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 do </a:t>
            </a:r>
            <a:r>
              <a:rPr lang="en-US" sz="2300" dirty="0" err="1" smtClean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tipo</a:t>
            </a:r>
            <a:r>
              <a:rPr lang="en-US" sz="2300" dirty="0" smtClean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 </a:t>
            </a:r>
            <a:r>
              <a:rPr lang="en-US" sz="2300" dirty="0" err="1" smtClean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str</a:t>
            </a:r>
            <a:endParaRPr lang="en-US" sz="2300" dirty="0" smtClean="0">
              <a:solidFill>
                <a:schemeClr val="bg1">
                  <a:lumMod val="65000"/>
                </a:schemeClr>
              </a:solidFill>
              <a:latin typeface="Lucida Console" charset="0"/>
            </a:endParaRPr>
          </a:p>
          <a:p>
            <a:pPr marL="457200" lvl="2"/>
            <a:r>
              <a:rPr lang="en-US" sz="2300" dirty="0" smtClean="0">
                <a:solidFill>
                  <a:schemeClr val="bg1"/>
                </a:solidFill>
                <a:latin typeface="Lucida Console" charset="0"/>
              </a:rPr>
              <a:t>var3 </a:t>
            </a:r>
            <a:r>
              <a:rPr lang="en-US" sz="2300" dirty="0">
                <a:solidFill>
                  <a:srgbClr val="00B0F0"/>
                </a:solidFill>
                <a:latin typeface="Lucida Console" charset="0"/>
              </a:rPr>
              <a:t>=</a:t>
            </a:r>
            <a:r>
              <a:rPr lang="en-US" sz="2300" dirty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300" dirty="0" smtClean="0">
                <a:solidFill>
                  <a:srgbClr val="FFC000"/>
                </a:solidFill>
                <a:latin typeface="Lucida Console" charset="0"/>
              </a:rPr>
              <a:t>'Teste </a:t>
            </a:r>
            <a:r>
              <a:rPr lang="en-US" sz="2300" dirty="0">
                <a:solidFill>
                  <a:srgbClr val="FFC000"/>
                </a:solidFill>
                <a:latin typeface="Lucida Console" charset="0"/>
              </a:rPr>
              <a:t>'</a:t>
            </a:r>
            <a:r>
              <a:rPr lang="en-US" sz="2300" dirty="0" smtClean="0">
                <a:solidFill>
                  <a:srgbClr val="00B0F0"/>
                </a:solidFill>
                <a:latin typeface="Lucida Console" charset="0"/>
              </a:rPr>
              <a:t> + </a:t>
            </a:r>
            <a:r>
              <a:rPr lang="en-US" sz="2300" dirty="0" smtClean="0">
                <a:solidFill>
                  <a:schemeClr val="bg1"/>
                </a:solidFill>
                <a:latin typeface="Lucida Console" charset="0"/>
              </a:rPr>
              <a:t>var1  </a:t>
            </a:r>
            <a:r>
              <a:rPr lang="en-US" sz="2300" dirty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# </a:t>
            </a:r>
            <a:r>
              <a:rPr lang="en-US" sz="2300" dirty="0" smtClean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soma de 1 </a:t>
            </a:r>
            <a:r>
              <a:rPr lang="en-US" sz="2300" dirty="0" err="1" smtClean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variável</a:t>
            </a:r>
            <a:r>
              <a:rPr lang="en-US" sz="2300" dirty="0" smtClean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 do </a:t>
            </a:r>
            <a:r>
              <a:rPr lang="en-US" sz="2300" dirty="0" err="1" smtClean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tipo</a:t>
            </a:r>
            <a:r>
              <a:rPr lang="en-US" sz="2300" dirty="0" smtClean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 </a:t>
            </a:r>
            <a:r>
              <a:rPr lang="en-US" sz="2300" dirty="0" err="1" smtClean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str</a:t>
            </a:r>
            <a:r>
              <a:rPr lang="en-US" sz="2300" dirty="0" smtClean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 e  					    </a:t>
            </a:r>
            <a:r>
              <a:rPr lang="en-US" sz="2300" dirty="0" err="1" smtClean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uma</a:t>
            </a:r>
            <a:r>
              <a:rPr lang="en-US" sz="2300" dirty="0" smtClean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 string literal.</a:t>
            </a:r>
          </a:p>
          <a:p>
            <a:pPr marL="457200" lvl="2"/>
            <a:r>
              <a:rPr lang="en-US" sz="2300" dirty="0">
                <a:solidFill>
                  <a:schemeClr val="bg1"/>
                </a:solidFill>
                <a:latin typeface="Lucida Console" charset="0"/>
              </a:rPr>
              <a:t>var3 </a:t>
            </a:r>
            <a:r>
              <a:rPr lang="en-US" sz="2300" dirty="0">
                <a:solidFill>
                  <a:srgbClr val="00B0F0"/>
                </a:solidFill>
                <a:latin typeface="Lucida Console" charset="0"/>
              </a:rPr>
              <a:t>=</a:t>
            </a:r>
            <a:r>
              <a:rPr lang="en-US" sz="2300" dirty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300" dirty="0">
                <a:solidFill>
                  <a:srgbClr val="FFC000"/>
                </a:solidFill>
                <a:latin typeface="Lucida Console" charset="0"/>
              </a:rPr>
              <a:t>'Teste </a:t>
            </a:r>
            <a:r>
              <a:rPr lang="en-US" sz="2300" dirty="0" smtClean="0">
                <a:solidFill>
                  <a:srgbClr val="FFC000"/>
                </a:solidFill>
                <a:latin typeface="Lucida Console" charset="0"/>
              </a:rPr>
              <a:t>%d'</a:t>
            </a:r>
            <a:r>
              <a:rPr lang="en-US" sz="2300" dirty="0" smtClean="0">
                <a:solidFill>
                  <a:srgbClr val="00B0F0"/>
                </a:solidFill>
                <a:latin typeface="Lucida Console" charset="0"/>
              </a:rPr>
              <a:t> % </a:t>
            </a:r>
            <a:r>
              <a:rPr lang="en-US" sz="2300" dirty="0" smtClean="0">
                <a:solidFill>
                  <a:srgbClr val="FF47FF"/>
                </a:solidFill>
                <a:latin typeface="Lucida Console" charset="0"/>
              </a:rPr>
              <a:t>123 </a:t>
            </a:r>
            <a:r>
              <a:rPr lang="en-US" sz="2300" dirty="0" smtClean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# </a:t>
            </a:r>
            <a:r>
              <a:rPr lang="en-US" sz="2300" dirty="0" err="1" smtClean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formata</a:t>
            </a:r>
            <a:r>
              <a:rPr lang="en-US" sz="2300" dirty="0" smtClean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 a string.</a:t>
            </a:r>
          </a:p>
          <a:p>
            <a:pPr marL="457200" lvl="2"/>
            <a:endParaRPr lang="en-US" sz="2300" dirty="0">
              <a:solidFill>
                <a:schemeClr val="bg1">
                  <a:lumMod val="65000"/>
                </a:schemeClr>
              </a:solidFill>
              <a:latin typeface="Lucida Console" charset="0"/>
            </a:endParaRPr>
          </a:p>
          <a:p>
            <a:pPr marL="0" lvl="1"/>
            <a:r>
              <a:rPr lang="en-US" sz="2300" dirty="0" smtClean="0">
                <a:solidFill>
                  <a:schemeClr val="bg1"/>
                </a:solidFill>
                <a:latin typeface="Lucida Console" charset="0"/>
              </a:rPr>
              <a:t>Como o </a:t>
            </a:r>
            <a:r>
              <a:rPr lang="en-US" sz="2300" dirty="0" err="1" smtClean="0">
                <a:solidFill>
                  <a:schemeClr val="bg1"/>
                </a:solidFill>
                <a:latin typeface="Lucida Console" charset="0"/>
              </a:rPr>
              <a:t>tipo</a:t>
            </a:r>
            <a:r>
              <a:rPr lang="en-US" sz="23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300" dirty="0" err="1" smtClean="0">
                <a:solidFill>
                  <a:srgbClr val="FFFF00"/>
                </a:solidFill>
                <a:latin typeface="Lucida Console" charset="0"/>
              </a:rPr>
              <a:t>str</a:t>
            </a:r>
            <a:r>
              <a:rPr lang="en-US" sz="23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300" dirty="0" err="1" smtClean="0">
                <a:solidFill>
                  <a:schemeClr val="bg1"/>
                </a:solidFill>
                <a:latin typeface="Lucida Console" charset="0"/>
              </a:rPr>
              <a:t>é</a:t>
            </a:r>
            <a:r>
              <a:rPr lang="en-US" sz="23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300" dirty="0" err="1" smtClean="0">
                <a:solidFill>
                  <a:schemeClr val="bg1"/>
                </a:solidFill>
                <a:latin typeface="Lucida Console" charset="0"/>
              </a:rPr>
              <a:t>imutável</a:t>
            </a:r>
            <a:r>
              <a:rPr lang="en-US" sz="2300" dirty="0" smtClean="0">
                <a:solidFill>
                  <a:schemeClr val="bg1"/>
                </a:solidFill>
                <a:latin typeface="Lucida Console" charset="0"/>
              </a:rPr>
              <a:t>, </a:t>
            </a:r>
            <a:r>
              <a:rPr lang="en-US" sz="2300" dirty="0" err="1" smtClean="0">
                <a:solidFill>
                  <a:schemeClr val="bg1"/>
                </a:solidFill>
                <a:latin typeface="Lucida Console" charset="0"/>
              </a:rPr>
              <a:t>uma</a:t>
            </a:r>
            <a:r>
              <a:rPr lang="en-US" sz="2300" dirty="0" smtClean="0">
                <a:solidFill>
                  <a:schemeClr val="bg1"/>
                </a:solidFill>
                <a:latin typeface="Lucida Console" charset="0"/>
              </a:rPr>
              <a:t> nova </a:t>
            </a:r>
            <a:r>
              <a:rPr lang="en-US" sz="2300" dirty="0" err="1" smtClean="0">
                <a:solidFill>
                  <a:srgbClr val="FFFF00"/>
                </a:solidFill>
                <a:latin typeface="Lucida Console" charset="0"/>
              </a:rPr>
              <a:t>str</a:t>
            </a:r>
            <a:r>
              <a:rPr lang="en-US" sz="23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300" dirty="0" err="1" smtClean="0">
                <a:solidFill>
                  <a:schemeClr val="bg1"/>
                </a:solidFill>
                <a:latin typeface="Lucida Console" charset="0"/>
              </a:rPr>
              <a:t>é</a:t>
            </a:r>
            <a:r>
              <a:rPr lang="en-US" sz="23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300" dirty="0" err="1" smtClean="0">
                <a:solidFill>
                  <a:schemeClr val="bg1"/>
                </a:solidFill>
                <a:latin typeface="Lucida Console" charset="0"/>
              </a:rPr>
              <a:t>criada</a:t>
            </a:r>
            <a:r>
              <a:rPr lang="en-US" sz="2300" dirty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300" dirty="0" err="1" smtClean="0">
                <a:solidFill>
                  <a:schemeClr val="bg1"/>
                </a:solidFill>
                <a:latin typeface="Lucida Console" charset="0"/>
              </a:rPr>
              <a:t>em</a:t>
            </a:r>
            <a:r>
              <a:rPr lang="en-US" sz="23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300" dirty="0" err="1" smtClean="0">
                <a:solidFill>
                  <a:schemeClr val="bg1"/>
                </a:solidFill>
                <a:latin typeface="Lucida Console" charset="0"/>
              </a:rPr>
              <a:t>cada</a:t>
            </a:r>
            <a:r>
              <a:rPr lang="en-US" sz="23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300" dirty="0" err="1" smtClean="0">
                <a:solidFill>
                  <a:schemeClr val="bg1"/>
                </a:solidFill>
                <a:latin typeface="Lucida Console" charset="0"/>
              </a:rPr>
              <a:t>operação</a:t>
            </a:r>
            <a:r>
              <a:rPr lang="en-US" sz="2300" dirty="0" smtClean="0">
                <a:solidFill>
                  <a:schemeClr val="bg1"/>
                </a:solidFill>
                <a:latin typeface="Lucida Console" charset="0"/>
              </a:rPr>
              <a:t>.</a:t>
            </a:r>
            <a:endParaRPr lang="en-US" sz="2300" dirty="0">
              <a:solidFill>
                <a:srgbClr val="FFFF00"/>
              </a:solidFill>
              <a:latin typeface="Lucida Console" charset="0"/>
            </a:endParaRPr>
          </a:p>
          <a:p>
            <a:pPr marL="0" lvl="1"/>
            <a:endParaRPr lang="en-US" sz="2300" dirty="0" smtClean="0">
              <a:solidFill>
                <a:schemeClr val="bg1"/>
              </a:solidFill>
              <a:latin typeface="Lucida Console" charset="0"/>
            </a:endParaRPr>
          </a:p>
          <a:p>
            <a:pPr marL="0" lvl="1"/>
            <a:endParaRPr lang="en-US" sz="2300" dirty="0">
              <a:solidFill>
                <a:schemeClr val="bg1"/>
              </a:solidFill>
              <a:latin typeface="Lucida Console" charset="0"/>
            </a:endParaRPr>
          </a:p>
          <a:p>
            <a:pPr marL="0" lvl="1"/>
            <a:endParaRPr lang="en-US" sz="2300" dirty="0">
              <a:solidFill>
                <a:schemeClr val="bg1"/>
              </a:solidFill>
              <a:latin typeface="Lucida Console" charset="0"/>
            </a:endParaRPr>
          </a:p>
          <a:p>
            <a:pPr marL="0" lvl="1"/>
            <a:endParaRPr lang="en-US" sz="2300" dirty="0">
              <a:solidFill>
                <a:schemeClr val="bg1"/>
              </a:solidFill>
              <a:latin typeface="Lucida Consol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0932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88758" y="128336"/>
            <a:ext cx="74174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consolas" charset="0"/>
              </a:rPr>
              <a:t>Python – </a:t>
            </a:r>
            <a:r>
              <a:rPr lang="en-US" sz="3200" dirty="0" err="1">
                <a:solidFill>
                  <a:schemeClr val="bg1"/>
                </a:solidFill>
                <a:latin typeface="consolas" charset="0"/>
              </a:rPr>
              <a:t>Operadores</a:t>
            </a:r>
            <a:r>
              <a:rPr lang="en-US" sz="3200" dirty="0">
                <a:solidFill>
                  <a:schemeClr val="bg1"/>
                </a:solidFill>
                <a:latin typeface="consolas" charset="0"/>
              </a:rPr>
              <a:t> </a:t>
            </a:r>
            <a:r>
              <a:rPr lang="en-US" sz="3200" dirty="0" smtClean="0">
                <a:solidFill>
                  <a:schemeClr val="bg1"/>
                </a:solidFill>
                <a:latin typeface="consolas" charset="0"/>
              </a:rPr>
              <a:t>– </a:t>
            </a:r>
            <a:r>
              <a:rPr lang="en-US" sz="3200" dirty="0" err="1" smtClean="0">
                <a:solidFill>
                  <a:schemeClr val="bg1"/>
                </a:solidFill>
                <a:latin typeface="consolas" charset="0"/>
              </a:rPr>
              <a:t>Atribuição</a:t>
            </a:r>
            <a:endParaRPr lang="en-US" sz="3200" dirty="0">
              <a:solidFill>
                <a:schemeClr val="bg1"/>
              </a:solidFill>
              <a:latin typeface="consolas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88758" y="1187115"/>
            <a:ext cx="11555938" cy="409073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lvl="1"/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Como </a:t>
            </a:r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armazenar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800" u="sng" dirty="0" smtClean="0">
                <a:solidFill>
                  <a:schemeClr val="bg1"/>
                </a:solidFill>
                <a:latin typeface="Lucida Console" charset="0"/>
              </a:rPr>
              <a:t>um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 valor </a:t>
            </a:r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em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800" u="sng" dirty="0" err="1" smtClean="0">
                <a:solidFill>
                  <a:schemeClr val="bg1"/>
                </a:solidFill>
                <a:latin typeface="Lucida Console" charset="0"/>
              </a:rPr>
              <a:t>uma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variável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?</a:t>
            </a:r>
          </a:p>
          <a:p>
            <a:pPr marL="0" lvl="1"/>
            <a:endParaRPr lang="en-US" sz="2800" dirty="0" smtClean="0">
              <a:solidFill>
                <a:schemeClr val="bg1"/>
              </a:solidFill>
              <a:latin typeface="Lucida Console" charset="0"/>
            </a:endParaRPr>
          </a:p>
          <a:p>
            <a:pPr marL="457200" lvl="2"/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a </a:t>
            </a:r>
            <a:r>
              <a:rPr lang="en-US" sz="2800" dirty="0">
                <a:solidFill>
                  <a:srgbClr val="00B0F0"/>
                </a:solidFill>
                <a:latin typeface="Lucida Console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b</a:t>
            </a:r>
          </a:p>
          <a:p>
            <a:pPr marL="0" lvl="1"/>
            <a:endParaRPr lang="en-US" sz="2800" dirty="0" smtClean="0">
              <a:solidFill>
                <a:schemeClr val="bg1"/>
              </a:solidFill>
              <a:latin typeface="Lucida Console" charset="0"/>
            </a:endParaRPr>
          </a:p>
          <a:p>
            <a:pPr marL="0" lvl="1"/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Atribui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 o valor do operando da </a:t>
            </a:r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direita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ao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 operando da </a:t>
            </a:r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esquerda</a:t>
            </a:r>
            <a:r>
              <a:rPr lang="en-US" sz="2800" dirty="0">
                <a:solidFill>
                  <a:schemeClr val="bg1"/>
                </a:solidFill>
                <a:latin typeface="Lucida Console" charset="0"/>
              </a:rPr>
              <a:t>.</a:t>
            </a:r>
            <a:endParaRPr lang="en-US" sz="2800" dirty="0" smtClean="0">
              <a:solidFill>
                <a:schemeClr val="bg1"/>
              </a:solidFill>
              <a:latin typeface="Lucida Console" charset="0"/>
            </a:endParaRPr>
          </a:p>
          <a:p>
            <a:pPr marL="0" lvl="1"/>
            <a:endParaRPr lang="en-US" sz="2800" dirty="0" smtClean="0">
              <a:solidFill>
                <a:schemeClr val="bg1"/>
              </a:solidFill>
              <a:latin typeface="Lucida Console" charset="0"/>
            </a:endParaRPr>
          </a:p>
          <a:p>
            <a:pPr marL="0" lvl="1"/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O </a:t>
            </a:r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operador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 de </a:t>
            </a:r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atribuição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requer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 que o operando da </a:t>
            </a:r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esquerda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seja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uma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variável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.</a:t>
            </a:r>
          </a:p>
          <a:p>
            <a:pPr marL="0" lvl="1"/>
            <a:endParaRPr lang="en-US" sz="2800" dirty="0" smtClean="0">
              <a:solidFill>
                <a:schemeClr val="bg1"/>
              </a:solidFill>
              <a:latin typeface="Lucida Consol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6055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88758" y="128336"/>
            <a:ext cx="74174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consolas" charset="0"/>
              </a:rPr>
              <a:t>Python – </a:t>
            </a:r>
            <a:r>
              <a:rPr lang="en-US" sz="3200" dirty="0" err="1">
                <a:solidFill>
                  <a:schemeClr val="bg1"/>
                </a:solidFill>
                <a:latin typeface="consolas" charset="0"/>
              </a:rPr>
              <a:t>Operadores</a:t>
            </a:r>
            <a:r>
              <a:rPr lang="en-US" sz="3200" dirty="0">
                <a:solidFill>
                  <a:schemeClr val="bg1"/>
                </a:solidFill>
                <a:latin typeface="consolas" charset="0"/>
              </a:rPr>
              <a:t> </a:t>
            </a:r>
            <a:r>
              <a:rPr lang="en-US" sz="3200" dirty="0" smtClean="0">
                <a:solidFill>
                  <a:schemeClr val="bg1"/>
                </a:solidFill>
                <a:latin typeface="consolas" charset="0"/>
              </a:rPr>
              <a:t>– </a:t>
            </a:r>
            <a:r>
              <a:rPr lang="en-US" sz="3200" dirty="0" err="1" smtClean="0">
                <a:solidFill>
                  <a:schemeClr val="bg1"/>
                </a:solidFill>
                <a:latin typeface="consolas" charset="0"/>
              </a:rPr>
              <a:t>Atribuição</a:t>
            </a:r>
            <a:endParaRPr lang="en-US" sz="3200" dirty="0">
              <a:solidFill>
                <a:schemeClr val="bg1"/>
              </a:solidFill>
              <a:latin typeface="consolas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88758" y="1187115"/>
            <a:ext cx="11555938" cy="409073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lvl="1"/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No Python, </a:t>
            </a:r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especificamente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, </a:t>
            </a:r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é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possível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realizar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múltiplas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atribuições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utilizando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 um </a:t>
            </a:r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único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operador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 de </a:t>
            </a:r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atribuição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:</a:t>
            </a:r>
            <a:endParaRPr lang="en-US" sz="2800" dirty="0">
              <a:solidFill>
                <a:schemeClr val="bg1"/>
              </a:solidFill>
              <a:latin typeface="Lucida Console" charset="0"/>
            </a:endParaRPr>
          </a:p>
          <a:p>
            <a:pPr marL="0" lvl="1"/>
            <a:endParaRPr lang="en-US" sz="2800" dirty="0">
              <a:solidFill>
                <a:schemeClr val="bg1"/>
              </a:solidFill>
              <a:latin typeface="Lucida Console" charset="0"/>
            </a:endParaRPr>
          </a:p>
          <a:p>
            <a:pPr marL="457200" lvl="2"/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a, b </a:t>
            </a:r>
            <a:r>
              <a:rPr lang="en-US" sz="2800" dirty="0" smtClean="0">
                <a:solidFill>
                  <a:srgbClr val="00B0F0"/>
                </a:solidFill>
                <a:latin typeface="Lucida Console" charset="0"/>
              </a:rPr>
              <a:t>=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 x, y</a:t>
            </a:r>
          </a:p>
          <a:p>
            <a:pPr marL="457200" lvl="2"/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(a</a:t>
            </a:r>
            <a:r>
              <a:rPr lang="en-US" sz="2800" dirty="0">
                <a:solidFill>
                  <a:schemeClr val="bg1"/>
                </a:solidFill>
                <a:latin typeface="Lucida Console" charset="0"/>
              </a:rPr>
              <a:t>, 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b) </a:t>
            </a:r>
            <a:r>
              <a:rPr lang="en-US" sz="2800" dirty="0">
                <a:solidFill>
                  <a:srgbClr val="00B0F0"/>
                </a:solidFill>
                <a:latin typeface="Lucida Console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Lucida Console" charset="0"/>
              </a:rPr>
              <a:t> x, 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y</a:t>
            </a:r>
          </a:p>
          <a:p>
            <a:pPr marL="457200" lvl="2"/>
            <a:r>
              <a:rPr lang="en-US" sz="2800" dirty="0">
                <a:solidFill>
                  <a:schemeClr val="bg1"/>
                </a:solidFill>
                <a:latin typeface="Lucida Console" charset="0"/>
              </a:rPr>
              <a:t>a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, b, c </a:t>
            </a:r>
            <a:r>
              <a:rPr lang="en-US" sz="2800" dirty="0" smtClean="0">
                <a:solidFill>
                  <a:srgbClr val="00B0F0"/>
                </a:solidFill>
                <a:latin typeface="Lucida Console" charset="0"/>
              </a:rPr>
              <a:t>=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 x, y, z</a:t>
            </a:r>
          </a:p>
          <a:p>
            <a:pPr marL="457200" lvl="2"/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a, (b, c) </a:t>
            </a:r>
            <a:r>
              <a:rPr lang="en-US" sz="2800" dirty="0" smtClean="0">
                <a:solidFill>
                  <a:srgbClr val="00B0F0"/>
                </a:solidFill>
                <a:latin typeface="Lucida Console" charset="0"/>
              </a:rPr>
              <a:t>=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 [x, [y, z]]</a:t>
            </a:r>
          </a:p>
        </p:txBody>
      </p:sp>
    </p:spTree>
    <p:extLst>
      <p:ext uri="{BB962C8B-B14F-4D97-AF65-F5344CB8AC3E}">
        <p14:creationId xmlns:p14="http://schemas.microsoft.com/office/powerpoint/2010/main" val="1458842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88758" y="128336"/>
            <a:ext cx="74174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consolas" charset="0"/>
              </a:rPr>
              <a:t>Python – </a:t>
            </a:r>
            <a:r>
              <a:rPr lang="en-US" sz="3200" dirty="0" err="1">
                <a:solidFill>
                  <a:schemeClr val="bg1"/>
                </a:solidFill>
                <a:latin typeface="consolas" charset="0"/>
              </a:rPr>
              <a:t>Operadores</a:t>
            </a:r>
            <a:r>
              <a:rPr lang="en-US" sz="3200" dirty="0">
                <a:solidFill>
                  <a:schemeClr val="bg1"/>
                </a:solidFill>
                <a:latin typeface="consolas" charset="0"/>
              </a:rPr>
              <a:t> </a:t>
            </a:r>
            <a:r>
              <a:rPr lang="en-US" sz="3200" dirty="0" smtClean="0">
                <a:solidFill>
                  <a:schemeClr val="bg1"/>
                </a:solidFill>
                <a:latin typeface="consolas" charset="0"/>
              </a:rPr>
              <a:t>– </a:t>
            </a:r>
            <a:r>
              <a:rPr lang="en-US" sz="3200" dirty="0" err="1" smtClean="0">
                <a:solidFill>
                  <a:schemeClr val="bg1"/>
                </a:solidFill>
                <a:latin typeface="consolas" charset="0"/>
              </a:rPr>
              <a:t>Atribuição</a:t>
            </a:r>
            <a:endParaRPr lang="en-US" sz="3200" dirty="0" smtClean="0">
              <a:solidFill>
                <a:schemeClr val="bg1"/>
              </a:solidFill>
              <a:latin typeface="consolas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88758" y="1187115"/>
            <a:ext cx="11555938" cy="409073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indent="-457200"/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Existem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 outros </a:t>
            </a:r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operadores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 de </a:t>
            </a:r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atribuição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:</a:t>
            </a:r>
          </a:p>
          <a:p>
            <a:pPr marL="0" lvl="1"/>
            <a:endParaRPr lang="en-US" sz="2800" dirty="0">
              <a:solidFill>
                <a:schemeClr val="bg1"/>
              </a:solidFill>
              <a:latin typeface="Lucida Console" charset="0"/>
            </a:endParaRPr>
          </a:p>
          <a:p>
            <a:pPr marL="457200" lvl="2"/>
            <a:r>
              <a:rPr lang="pt-BR" sz="2800" dirty="0" smtClean="0">
                <a:solidFill>
                  <a:schemeClr val="bg1"/>
                </a:solidFill>
                <a:latin typeface="Lucida Console" charset="0"/>
              </a:rPr>
              <a:t>a </a:t>
            </a:r>
            <a:r>
              <a:rPr lang="pt-BR" sz="2800" dirty="0">
                <a:solidFill>
                  <a:srgbClr val="00B0F0"/>
                </a:solidFill>
                <a:latin typeface="Lucida Console" charset="0"/>
              </a:rPr>
              <a:t>=</a:t>
            </a:r>
            <a:r>
              <a:rPr lang="pt-BR" sz="2800" dirty="0">
                <a:solidFill>
                  <a:schemeClr val="bg1"/>
                </a:solidFill>
                <a:latin typeface="Lucida Console" charset="0"/>
              </a:rPr>
              <a:t> a </a:t>
            </a:r>
            <a:r>
              <a:rPr lang="pt-BR" sz="2800" dirty="0">
                <a:solidFill>
                  <a:srgbClr val="00B0F0"/>
                </a:solidFill>
                <a:latin typeface="Lucida Console" charset="0"/>
              </a:rPr>
              <a:t>+</a:t>
            </a:r>
            <a:r>
              <a:rPr lang="pt-BR" sz="2800" dirty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pt-BR" sz="2800" dirty="0" err="1">
                <a:solidFill>
                  <a:schemeClr val="bg1"/>
                </a:solidFill>
                <a:latin typeface="Lucida Console" charset="0"/>
              </a:rPr>
              <a:t>b</a:t>
            </a:r>
            <a:r>
              <a:rPr lang="pt-BR" sz="2800" dirty="0">
                <a:solidFill>
                  <a:schemeClr val="bg1"/>
                </a:solidFill>
                <a:latin typeface="Lucida Console" charset="0"/>
              </a:rPr>
              <a:t>		a </a:t>
            </a:r>
            <a:r>
              <a:rPr lang="pt-BR" sz="2800" dirty="0">
                <a:solidFill>
                  <a:srgbClr val="00B0F0"/>
                </a:solidFill>
                <a:latin typeface="Lucida Console" charset="0"/>
              </a:rPr>
              <a:t>=</a:t>
            </a:r>
            <a:r>
              <a:rPr lang="pt-BR" sz="2800" dirty="0">
                <a:solidFill>
                  <a:schemeClr val="bg1"/>
                </a:solidFill>
                <a:latin typeface="Lucida Console" charset="0"/>
              </a:rPr>
              <a:t> a </a:t>
            </a:r>
            <a:r>
              <a:rPr lang="pt-BR" sz="2800" dirty="0">
                <a:solidFill>
                  <a:srgbClr val="00B0F0"/>
                </a:solidFill>
                <a:latin typeface="Lucida Console" charset="0"/>
              </a:rPr>
              <a:t>/</a:t>
            </a:r>
            <a:r>
              <a:rPr lang="pt-BR" sz="2800" dirty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pt-BR" sz="2800" dirty="0" err="1">
                <a:solidFill>
                  <a:schemeClr val="bg1"/>
                </a:solidFill>
                <a:latin typeface="Lucida Console" charset="0"/>
              </a:rPr>
              <a:t>b</a:t>
            </a:r>
            <a:r>
              <a:rPr lang="pt-BR" sz="2800" dirty="0">
                <a:solidFill>
                  <a:schemeClr val="bg1"/>
                </a:solidFill>
                <a:latin typeface="Lucida Console" charset="0"/>
              </a:rPr>
              <a:t>		a </a:t>
            </a:r>
            <a:r>
              <a:rPr lang="pt-BR" sz="2800" dirty="0">
                <a:solidFill>
                  <a:srgbClr val="00B0F0"/>
                </a:solidFill>
                <a:latin typeface="Lucida Console" charset="0"/>
              </a:rPr>
              <a:t>=</a:t>
            </a:r>
            <a:r>
              <a:rPr lang="pt-BR" sz="2800" dirty="0">
                <a:solidFill>
                  <a:schemeClr val="bg1"/>
                </a:solidFill>
                <a:latin typeface="Lucida Console" charset="0"/>
              </a:rPr>
              <a:t> a </a:t>
            </a:r>
            <a:r>
              <a:rPr lang="pt-BR" sz="2800" dirty="0">
                <a:solidFill>
                  <a:srgbClr val="00B0F0"/>
                </a:solidFill>
                <a:latin typeface="Lucida Console" charset="0"/>
              </a:rPr>
              <a:t>//</a:t>
            </a:r>
            <a:r>
              <a:rPr lang="pt-BR" sz="2800" dirty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pt-BR" sz="2800" dirty="0" err="1" smtClean="0">
                <a:solidFill>
                  <a:schemeClr val="bg1"/>
                </a:solidFill>
                <a:latin typeface="Lucida Console" charset="0"/>
              </a:rPr>
              <a:t>b</a:t>
            </a:r>
            <a:endParaRPr lang="pt-BR" sz="2800" dirty="0" smtClean="0">
              <a:solidFill>
                <a:schemeClr val="bg1"/>
              </a:solidFill>
              <a:latin typeface="Lucida Console" charset="0"/>
            </a:endParaRPr>
          </a:p>
          <a:p>
            <a:pPr marL="457200" lvl="2"/>
            <a:r>
              <a:rPr lang="pt-BR" sz="2800" dirty="0" smtClean="0">
                <a:solidFill>
                  <a:schemeClr val="bg1"/>
                </a:solidFill>
                <a:latin typeface="Lucida Console" charset="0"/>
              </a:rPr>
              <a:t>a </a:t>
            </a:r>
            <a:r>
              <a:rPr lang="pt-BR" sz="2800" dirty="0">
                <a:solidFill>
                  <a:srgbClr val="00B0F0"/>
                </a:solidFill>
                <a:latin typeface="Lucida Console" charset="0"/>
              </a:rPr>
              <a:t>+=</a:t>
            </a:r>
            <a:r>
              <a:rPr lang="pt-BR" sz="2800" dirty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pt-BR" sz="2800" dirty="0" err="1">
                <a:solidFill>
                  <a:schemeClr val="bg1"/>
                </a:solidFill>
                <a:latin typeface="Lucida Console" charset="0"/>
              </a:rPr>
              <a:t>b</a:t>
            </a:r>
            <a:r>
              <a:rPr lang="pt-BR" sz="2800" dirty="0">
                <a:solidFill>
                  <a:schemeClr val="bg1"/>
                </a:solidFill>
                <a:latin typeface="Lucida Console" charset="0"/>
              </a:rPr>
              <a:t>		</a:t>
            </a:r>
            <a:r>
              <a:rPr lang="pt-BR" sz="2800" dirty="0" smtClean="0">
                <a:solidFill>
                  <a:schemeClr val="bg1"/>
                </a:solidFill>
                <a:latin typeface="Lucida Console" charset="0"/>
              </a:rPr>
              <a:t>	a </a:t>
            </a:r>
            <a:r>
              <a:rPr lang="pt-BR" sz="2800" dirty="0">
                <a:solidFill>
                  <a:srgbClr val="00B0F0"/>
                </a:solidFill>
                <a:latin typeface="Lucida Console" charset="0"/>
              </a:rPr>
              <a:t>/=</a:t>
            </a:r>
            <a:r>
              <a:rPr lang="pt-BR" sz="2800" dirty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pt-BR" sz="2800" dirty="0" err="1">
                <a:solidFill>
                  <a:schemeClr val="bg1"/>
                </a:solidFill>
                <a:latin typeface="Lucida Console" charset="0"/>
              </a:rPr>
              <a:t>b</a:t>
            </a:r>
            <a:r>
              <a:rPr lang="pt-BR" sz="2800" dirty="0">
                <a:solidFill>
                  <a:schemeClr val="bg1"/>
                </a:solidFill>
                <a:latin typeface="Lucida Console" charset="0"/>
              </a:rPr>
              <a:t>		</a:t>
            </a:r>
            <a:r>
              <a:rPr lang="pt-BR" sz="2800" dirty="0" smtClean="0">
                <a:solidFill>
                  <a:schemeClr val="bg1"/>
                </a:solidFill>
                <a:latin typeface="Lucida Console" charset="0"/>
              </a:rPr>
              <a:t>	a </a:t>
            </a:r>
            <a:r>
              <a:rPr lang="pt-BR" sz="2800" dirty="0">
                <a:solidFill>
                  <a:srgbClr val="00B0F0"/>
                </a:solidFill>
                <a:latin typeface="Lucida Console" charset="0"/>
              </a:rPr>
              <a:t>//=</a:t>
            </a:r>
            <a:r>
              <a:rPr lang="pt-BR" sz="2800" dirty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pt-BR" sz="2800" dirty="0" err="1" smtClean="0">
                <a:solidFill>
                  <a:schemeClr val="bg1"/>
                </a:solidFill>
                <a:latin typeface="Lucida Console" charset="0"/>
              </a:rPr>
              <a:t>b</a:t>
            </a:r>
            <a:endParaRPr lang="pt-BR" sz="2800" dirty="0" smtClean="0">
              <a:solidFill>
                <a:schemeClr val="bg1"/>
              </a:solidFill>
              <a:latin typeface="Lucida Console" charset="0"/>
            </a:endParaRPr>
          </a:p>
          <a:p>
            <a:pPr marL="457200" lvl="2"/>
            <a:endParaRPr lang="pt-BR" sz="2800" dirty="0" smtClean="0">
              <a:solidFill>
                <a:schemeClr val="bg1"/>
              </a:solidFill>
              <a:latin typeface="Lucida Console" charset="0"/>
            </a:endParaRPr>
          </a:p>
          <a:p>
            <a:pPr marL="457200" lvl="2"/>
            <a:r>
              <a:rPr lang="pt-BR" sz="2800" dirty="0" smtClean="0">
                <a:solidFill>
                  <a:schemeClr val="bg1"/>
                </a:solidFill>
                <a:latin typeface="Lucida Console" charset="0"/>
              </a:rPr>
              <a:t>a </a:t>
            </a:r>
            <a:r>
              <a:rPr lang="pt-BR" sz="2800" dirty="0">
                <a:solidFill>
                  <a:srgbClr val="00B0F0"/>
                </a:solidFill>
                <a:latin typeface="Lucida Console" charset="0"/>
              </a:rPr>
              <a:t>=</a:t>
            </a:r>
            <a:r>
              <a:rPr lang="pt-BR" sz="2800" dirty="0">
                <a:solidFill>
                  <a:schemeClr val="bg1"/>
                </a:solidFill>
                <a:latin typeface="Lucida Console" charset="0"/>
              </a:rPr>
              <a:t> a </a:t>
            </a:r>
            <a:r>
              <a:rPr lang="pt-BR" sz="2800" dirty="0">
                <a:solidFill>
                  <a:srgbClr val="00B0F0"/>
                </a:solidFill>
                <a:latin typeface="Lucida Console" charset="0"/>
              </a:rPr>
              <a:t>–</a:t>
            </a:r>
            <a:r>
              <a:rPr lang="pt-BR" sz="2800" dirty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pt-BR" sz="2800" dirty="0" err="1">
                <a:solidFill>
                  <a:schemeClr val="bg1"/>
                </a:solidFill>
                <a:latin typeface="Lucida Console" charset="0"/>
              </a:rPr>
              <a:t>b</a:t>
            </a:r>
            <a:r>
              <a:rPr lang="pt-BR" sz="2800" dirty="0">
                <a:solidFill>
                  <a:schemeClr val="bg1"/>
                </a:solidFill>
                <a:latin typeface="Lucida Console" charset="0"/>
              </a:rPr>
              <a:t>		a </a:t>
            </a:r>
            <a:r>
              <a:rPr lang="pt-BR" sz="2800" dirty="0">
                <a:solidFill>
                  <a:srgbClr val="00B0F0"/>
                </a:solidFill>
                <a:latin typeface="Lucida Console" charset="0"/>
              </a:rPr>
              <a:t>=</a:t>
            </a:r>
            <a:r>
              <a:rPr lang="pt-BR" sz="2800" dirty="0">
                <a:solidFill>
                  <a:schemeClr val="bg1"/>
                </a:solidFill>
                <a:latin typeface="Lucida Console" charset="0"/>
              </a:rPr>
              <a:t> a </a:t>
            </a:r>
            <a:r>
              <a:rPr lang="pt-BR" sz="2800" dirty="0">
                <a:solidFill>
                  <a:srgbClr val="00B0F0"/>
                </a:solidFill>
                <a:latin typeface="Lucida Console" charset="0"/>
              </a:rPr>
              <a:t>%</a:t>
            </a:r>
            <a:r>
              <a:rPr lang="pt-BR" sz="2800" dirty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pt-BR" sz="2800" dirty="0" err="1" smtClean="0">
                <a:solidFill>
                  <a:schemeClr val="bg1"/>
                </a:solidFill>
                <a:latin typeface="Lucida Console" charset="0"/>
              </a:rPr>
              <a:t>b</a:t>
            </a:r>
            <a:endParaRPr lang="pt-BR" sz="2800" dirty="0" smtClean="0">
              <a:solidFill>
                <a:schemeClr val="bg1"/>
              </a:solidFill>
              <a:latin typeface="Lucida Console" charset="0"/>
            </a:endParaRPr>
          </a:p>
          <a:p>
            <a:pPr marL="457200" lvl="2"/>
            <a:r>
              <a:rPr lang="pt-BR" sz="2800" dirty="0" smtClean="0">
                <a:solidFill>
                  <a:schemeClr val="bg1"/>
                </a:solidFill>
                <a:latin typeface="Lucida Console" charset="0"/>
              </a:rPr>
              <a:t>a </a:t>
            </a:r>
            <a:r>
              <a:rPr lang="pt-BR" sz="2800" dirty="0">
                <a:solidFill>
                  <a:srgbClr val="00B0F0"/>
                </a:solidFill>
                <a:latin typeface="Lucida Console" charset="0"/>
              </a:rPr>
              <a:t>-=</a:t>
            </a:r>
            <a:r>
              <a:rPr lang="pt-BR" sz="2800" dirty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pt-BR" sz="2800" dirty="0" err="1">
                <a:solidFill>
                  <a:schemeClr val="bg1"/>
                </a:solidFill>
                <a:latin typeface="Lucida Console" charset="0"/>
              </a:rPr>
              <a:t>b</a:t>
            </a:r>
            <a:r>
              <a:rPr lang="pt-BR" sz="2800" dirty="0">
                <a:solidFill>
                  <a:schemeClr val="bg1"/>
                </a:solidFill>
                <a:latin typeface="Lucida Console" charset="0"/>
              </a:rPr>
              <a:t>		</a:t>
            </a:r>
            <a:r>
              <a:rPr lang="pt-BR" sz="2800" dirty="0" smtClean="0">
                <a:solidFill>
                  <a:schemeClr val="bg1"/>
                </a:solidFill>
                <a:latin typeface="Lucida Console" charset="0"/>
              </a:rPr>
              <a:t>	a </a:t>
            </a:r>
            <a:r>
              <a:rPr lang="pt-BR" sz="2800" dirty="0">
                <a:solidFill>
                  <a:srgbClr val="00B0F0"/>
                </a:solidFill>
                <a:latin typeface="Lucida Console" charset="0"/>
              </a:rPr>
              <a:t>%=</a:t>
            </a:r>
            <a:r>
              <a:rPr lang="pt-BR" sz="2800" dirty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pt-BR" sz="2800" dirty="0" err="1" smtClean="0">
                <a:solidFill>
                  <a:schemeClr val="bg1"/>
                </a:solidFill>
                <a:latin typeface="Lucida Console" charset="0"/>
              </a:rPr>
              <a:t>b</a:t>
            </a:r>
            <a:endParaRPr lang="pt-BR" sz="2800" dirty="0" smtClean="0">
              <a:solidFill>
                <a:schemeClr val="bg1"/>
              </a:solidFill>
              <a:latin typeface="Lucida Console" charset="0"/>
            </a:endParaRPr>
          </a:p>
          <a:p>
            <a:pPr marL="457200" lvl="2"/>
            <a:endParaRPr lang="pt-BR" sz="2800" dirty="0" smtClean="0">
              <a:solidFill>
                <a:schemeClr val="bg1"/>
              </a:solidFill>
              <a:latin typeface="Lucida Console" charset="0"/>
            </a:endParaRPr>
          </a:p>
          <a:p>
            <a:pPr marL="457200" lvl="2"/>
            <a:r>
              <a:rPr lang="pt-BR" sz="2800" dirty="0" smtClean="0">
                <a:solidFill>
                  <a:schemeClr val="bg1"/>
                </a:solidFill>
                <a:latin typeface="Lucida Console" charset="0"/>
              </a:rPr>
              <a:t>a </a:t>
            </a:r>
            <a:r>
              <a:rPr lang="pt-BR" sz="2800" dirty="0">
                <a:solidFill>
                  <a:srgbClr val="00B0F0"/>
                </a:solidFill>
                <a:latin typeface="Lucida Console" charset="0"/>
              </a:rPr>
              <a:t>=</a:t>
            </a:r>
            <a:r>
              <a:rPr lang="pt-BR" sz="2800" dirty="0">
                <a:solidFill>
                  <a:schemeClr val="bg1"/>
                </a:solidFill>
                <a:latin typeface="Lucida Console" charset="0"/>
              </a:rPr>
              <a:t> a </a:t>
            </a:r>
            <a:r>
              <a:rPr lang="pt-BR" sz="2800" dirty="0">
                <a:solidFill>
                  <a:srgbClr val="00B0F0"/>
                </a:solidFill>
                <a:latin typeface="Lucida Console" charset="0"/>
              </a:rPr>
              <a:t>*</a:t>
            </a:r>
            <a:r>
              <a:rPr lang="pt-BR" sz="2800" dirty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pt-BR" sz="2800" dirty="0" err="1">
                <a:solidFill>
                  <a:schemeClr val="bg1"/>
                </a:solidFill>
                <a:latin typeface="Lucida Console" charset="0"/>
              </a:rPr>
              <a:t>b</a:t>
            </a:r>
            <a:r>
              <a:rPr lang="pt-BR" sz="2800" dirty="0">
                <a:solidFill>
                  <a:schemeClr val="bg1"/>
                </a:solidFill>
                <a:latin typeface="Lucida Console" charset="0"/>
              </a:rPr>
              <a:t>		a </a:t>
            </a:r>
            <a:r>
              <a:rPr lang="pt-BR" sz="2800" dirty="0">
                <a:solidFill>
                  <a:srgbClr val="00B0F0"/>
                </a:solidFill>
                <a:latin typeface="Lucida Console" charset="0"/>
              </a:rPr>
              <a:t>=</a:t>
            </a:r>
            <a:r>
              <a:rPr lang="pt-BR" sz="2800" dirty="0">
                <a:solidFill>
                  <a:schemeClr val="bg1"/>
                </a:solidFill>
                <a:latin typeface="Lucida Console" charset="0"/>
              </a:rPr>
              <a:t> a </a:t>
            </a:r>
            <a:r>
              <a:rPr lang="pt-BR" sz="2800" dirty="0">
                <a:solidFill>
                  <a:srgbClr val="00B0F0"/>
                </a:solidFill>
                <a:latin typeface="Lucida Console" charset="0"/>
              </a:rPr>
              <a:t>**</a:t>
            </a:r>
            <a:r>
              <a:rPr lang="pt-BR" sz="2800" dirty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pt-BR" sz="2800" dirty="0" err="1" smtClean="0">
                <a:solidFill>
                  <a:schemeClr val="bg1"/>
                </a:solidFill>
                <a:latin typeface="Lucida Console" charset="0"/>
              </a:rPr>
              <a:t>b</a:t>
            </a:r>
            <a:endParaRPr lang="pt-BR" sz="2800" dirty="0" smtClean="0">
              <a:solidFill>
                <a:schemeClr val="bg1"/>
              </a:solidFill>
              <a:latin typeface="Lucida Console" charset="0"/>
            </a:endParaRPr>
          </a:p>
          <a:p>
            <a:pPr marL="457200" lvl="2"/>
            <a:r>
              <a:rPr lang="pt-BR" sz="2800" dirty="0" smtClean="0">
                <a:solidFill>
                  <a:schemeClr val="bg1"/>
                </a:solidFill>
                <a:latin typeface="Lucida Console" charset="0"/>
              </a:rPr>
              <a:t>a </a:t>
            </a:r>
            <a:r>
              <a:rPr lang="pt-BR" sz="2800" dirty="0">
                <a:solidFill>
                  <a:srgbClr val="00B0F0"/>
                </a:solidFill>
                <a:latin typeface="Lucida Console" charset="0"/>
              </a:rPr>
              <a:t>*=</a:t>
            </a:r>
            <a:r>
              <a:rPr lang="pt-BR" sz="2800" dirty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pt-BR" sz="2800" dirty="0" err="1">
                <a:solidFill>
                  <a:schemeClr val="bg1"/>
                </a:solidFill>
                <a:latin typeface="Lucida Console" charset="0"/>
              </a:rPr>
              <a:t>b</a:t>
            </a:r>
            <a:r>
              <a:rPr lang="pt-BR" sz="2800" dirty="0">
                <a:solidFill>
                  <a:schemeClr val="bg1"/>
                </a:solidFill>
                <a:latin typeface="Lucida Console" charset="0"/>
              </a:rPr>
              <a:t>		</a:t>
            </a:r>
            <a:r>
              <a:rPr lang="pt-BR" sz="2800" dirty="0" smtClean="0">
                <a:solidFill>
                  <a:schemeClr val="bg1"/>
                </a:solidFill>
                <a:latin typeface="Lucida Console" charset="0"/>
              </a:rPr>
              <a:t>	a </a:t>
            </a:r>
            <a:r>
              <a:rPr lang="pt-BR" sz="2800" dirty="0">
                <a:solidFill>
                  <a:srgbClr val="00B0F0"/>
                </a:solidFill>
                <a:latin typeface="Lucida Console" charset="0"/>
              </a:rPr>
              <a:t>**=</a:t>
            </a:r>
            <a:r>
              <a:rPr lang="pt-BR" sz="2800" dirty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pt-BR" sz="2800" dirty="0" err="1" smtClean="0">
                <a:solidFill>
                  <a:schemeClr val="bg1"/>
                </a:solidFill>
                <a:latin typeface="Lucida Console" charset="0"/>
              </a:rPr>
              <a:t>b</a:t>
            </a:r>
            <a:endParaRPr lang="en-US" sz="2800" dirty="0">
              <a:solidFill>
                <a:schemeClr val="bg1"/>
              </a:solidFill>
              <a:latin typeface="Lucida Consol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6558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88758" y="128336"/>
            <a:ext cx="51571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consolas" charset="0"/>
              </a:rPr>
              <a:t>O </a:t>
            </a:r>
            <a:r>
              <a:rPr lang="en-US" sz="3200" dirty="0" err="1" smtClean="0">
                <a:solidFill>
                  <a:schemeClr val="bg1"/>
                </a:solidFill>
                <a:latin typeface="consolas" charset="0"/>
              </a:rPr>
              <a:t>que</a:t>
            </a:r>
            <a:r>
              <a:rPr lang="en-US" sz="3200" dirty="0" smtClean="0">
                <a:solidFill>
                  <a:schemeClr val="bg1"/>
                </a:solidFill>
                <a:latin typeface="consolas" charset="0"/>
              </a:rPr>
              <a:t> </a:t>
            </a:r>
            <a:r>
              <a:rPr lang="en-US" sz="3200" dirty="0" err="1" smtClean="0">
                <a:solidFill>
                  <a:schemeClr val="bg1"/>
                </a:solidFill>
                <a:latin typeface="consolas" charset="0"/>
              </a:rPr>
              <a:t>é</a:t>
            </a:r>
            <a:r>
              <a:rPr lang="en-US" sz="3200" dirty="0" smtClean="0">
                <a:solidFill>
                  <a:schemeClr val="bg1"/>
                </a:solidFill>
                <a:latin typeface="consolas" charset="0"/>
              </a:rPr>
              <a:t> </a:t>
            </a:r>
            <a:r>
              <a:rPr lang="en-US" sz="3200" dirty="0" err="1" smtClean="0">
                <a:solidFill>
                  <a:schemeClr val="bg1"/>
                </a:solidFill>
                <a:latin typeface="consolas" charset="0"/>
              </a:rPr>
              <a:t>uma</a:t>
            </a:r>
            <a:r>
              <a:rPr lang="en-US" sz="3200" dirty="0" smtClean="0">
                <a:solidFill>
                  <a:schemeClr val="bg1"/>
                </a:solidFill>
                <a:latin typeface="consolas" charset="0"/>
              </a:rPr>
              <a:t> </a:t>
            </a:r>
            <a:r>
              <a:rPr lang="en-US" sz="3200" dirty="0" err="1" smtClean="0">
                <a:solidFill>
                  <a:schemeClr val="bg1"/>
                </a:solidFill>
                <a:latin typeface="consolas" charset="0"/>
              </a:rPr>
              <a:t>linguagem</a:t>
            </a:r>
            <a:r>
              <a:rPr lang="en-US" sz="3200" dirty="0" smtClean="0">
                <a:solidFill>
                  <a:schemeClr val="bg1"/>
                </a:solidFill>
                <a:latin typeface="consolas" charset="0"/>
              </a:rPr>
              <a:t>?</a:t>
            </a:r>
            <a:endParaRPr lang="en-US" sz="3200" dirty="0">
              <a:solidFill>
                <a:schemeClr val="bg1"/>
              </a:solidFill>
              <a:latin typeface="consolas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3137" y="1187114"/>
            <a:ext cx="4481367" cy="4026569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endParaRPr lang="en-US" sz="2800" dirty="0" smtClean="0">
              <a:solidFill>
                <a:schemeClr val="bg1"/>
              </a:solidFill>
              <a:latin typeface="Lucida Console" charset="0"/>
            </a:endParaRPr>
          </a:p>
          <a:p>
            <a:r>
              <a:rPr lang="en-US" sz="2800" dirty="0" err="1" smtClean="0">
                <a:solidFill>
                  <a:srgbClr val="FFFF00"/>
                </a:solidFill>
                <a:latin typeface="Lucida Console" charset="0"/>
              </a:rPr>
              <a:t>Padronização</a:t>
            </a:r>
            <a:r>
              <a:rPr lang="en-US" sz="2800" dirty="0" smtClean="0">
                <a:solidFill>
                  <a:srgbClr val="FFFF00"/>
                </a:solidFill>
                <a:latin typeface="Lucida Console" charset="0"/>
              </a:rPr>
              <a:t> da </a:t>
            </a:r>
            <a:r>
              <a:rPr lang="en-US" sz="2800" dirty="0" err="1" smtClean="0">
                <a:solidFill>
                  <a:srgbClr val="FFFF00"/>
                </a:solidFill>
                <a:latin typeface="Lucida Console" charset="0"/>
              </a:rPr>
              <a:t>comunicação</a:t>
            </a:r>
            <a:r>
              <a:rPr lang="en-US" sz="2800" dirty="0" smtClean="0">
                <a:solidFill>
                  <a:srgbClr val="FFFF00"/>
                </a:solidFill>
                <a:latin typeface="Lucida Console" charset="0"/>
              </a:rPr>
              <a:t>.</a:t>
            </a:r>
          </a:p>
          <a:p>
            <a:endParaRPr lang="en-US" sz="2800" dirty="0" smtClean="0">
              <a:solidFill>
                <a:schemeClr val="bg1"/>
              </a:solidFill>
              <a:latin typeface="Lucida Console" charset="0"/>
            </a:endParaRPr>
          </a:p>
          <a:p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A </a:t>
            </a:r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linguagem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escrita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é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formada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por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800" dirty="0" err="1" smtClean="0">
                <a:solidFill>
                  <a:srgbClr val="FFFF00"/>
                </a:solidFill>
                <a:latin typeface="Lucida Console" charset="0"/>
              </a:rPr>
              <a:t>símbolos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/</a:t>
            </a:r>
            <a:r>
              <a:rPr lang="en-US" sz="2800" dirty="0" err="1" smtClean="0">
                <a:solidFill>
                  <a:srgbClr val="FFFF00"/>
                </a:solidFill>
                <a:latin typeface="Lucida Console" charset="0"/>
              </a:rPr>
              <a:t>caracteres</a:t>
            </a:r>
            <a:r>
              <a:rPr lang="en-US" sz="2800" dirty="0" smtClean="0">
                <a:solidFill>
                  <a:srgbClr val="FFFF00"/>
                </a:solidFill>
                <a:latin typeface="Lucida Console" charset="0"/>
              </a:rPr>
              <a:t> 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e </a:t>
            </a:r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possui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800" dirty="0" err="1" smtClean="0">
                <a:solidFill>
                  <a:srgbClr val="FFFF00"/>
                </a:solidFill>
                <a:latin typeface="Lucida Console" charset="0"/>
              </a:rPr>
              <a:t>regras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.</a:t>
            </a:r>
            <a:endParaRPr lang="en-US" sz="2800" dirty="0" smtClean="0">
              <a:solidFill>
                <a:schemeClr val="bg1"/>
              </a:solidFill>
              <a:latin typeface="Lucida Console" charset="0"/>
            </a:endParaRPr>
          </a:p>
        </p:txBody>
      </p:sp>
      <p:pic>
        <p:nvPicPr>
          <p:cNvPr id="8" name="Picture 4" descr="http://www.educacaopublica.rj.gov.br/biblioteca/portugues/img/0036_01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8043" y="1481179"/>
            <a:ext cx="6841031" cy="35026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9407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88758" y="128336"/>
            <a:ext cx="67393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consolas" charset="0"/>
              </a:rPr>
              <a:t>Python – </a:t>
            </a:r>
            <a:r>
              <a:rPr lang="en-US" sz="3200" dirty="0" err="1" smtClean="0">
                <a:solidFill>
                  <a:schemeClr val="bg1"/>
                </a:solidFill>
                <a:latin typeface="consolas" charset="0"/>
              </a:rPr>
              <a:t>Operadores</a:t>
            </a:r>
            <a:r>
              <a:rPr lang="en-US" sz="3200" dirty="0" smtClean="0">
                <a:solidFill>
                  <a:schemeClr val="bg1"/>
                </a:solidFill>
                <a:latin typeface="consolas" charset="0"/>
              </a:rPr>
              <a:t> – </a:t>
            </a:r>
            <a:r>
              <a:rPr lang="en-US" sz="3200" dirty="0" err="1" smtClean="0">
                <a:solidFill>
                  <a:schemeClr val="bg1"/>
                </a:solidFill>
                <a:latin typeface="consolas" charset="0"/>
              </a:rPr>
              <a:t>Lógicos</a:t>
            </a:r>
            <a:endParaRPr lang="en-US" sz="3200" dirty="0" smtClean="0">
              <a:solidFill>
                <a:schemeClr val="bg1"/>
              </a:solidFill>
              <a:latin typeface="consolas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88758" y="1187115"/>
            <a:ext cx="11555938" cy="409073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Lembram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 do </a:t>
            </a:r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tipo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 bool? </a:t>
            </a:r>
            <a:r>
              <a:rPr lang="en-US" sz="2800" dirty="0" smtClean="0">
                <a:solidFill>
                  <a:schemeClr val="accent2"/>
                </a:solidFill>
                <a:latin typeface="Lucida Console" charset="0"/>
              </a:rPr>
              <a:t>True</a:t>
            </a:r>
            <a:r>
              <a:rPr lang="en-US" sz="2800" dirty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e </a:t>
            </a:r>
            <a:r>
              <a:rPr lang="en-US" sz="2800" dirty="0" smtClean="0">
                <a:solidFill>
                  <a:schemeClr val="accent2"/>
                </a:solidFill>
                <a:latin typeface="Lucida Console" charset="0"/>
              </a:rPr>
              <a:t>False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?</a:t>
            </a:r>
          </a:p>
          <a:p>
            <a:endParaRPr lang="en-US" sz="2800" dirty="0" smtClean="0">
              <a:solidFill>
                <a:schemeClr val="bg1"/>
              </a:solidFill>
              <a:latin typeface="Lucida Console" charset="0"/>
            </a:endParaRPr>
          </a:p>
          <a:p>
            <a:pPr marL="457200" indent="-457200">
              <a:buFontTx/>
              <a:buChar char="-"/>
            </a:pPr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Tabela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verdade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 (1922);</a:t>
            </a:r>
          </a:p>
          <a:p>
            <a:pPr marL="457200" indent="-457200">
              <a:buFontTx/>
              <a:buChar char="-"/>
            </a:pPr>
            <a:endParaRPr lang="en-US" sz="2800" dirty="0" smtClean="0">
              <a:solidFill>
                <a:schemeClr val="bg1"/>
              </a:solidFill>
              <a:latin typeface="Lucida Console" charset="0"/>
            </a:endParaRPr>
          </a:p>
          <a:p>
            <a:pPr marL="342900" indent="-342900">
              <a:buFontTx/>
              <a:buChar char="-"/>
            </a:pPr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Mapa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 de </a:t>
            </a:r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Karnaugh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 (1952), </a:t>
            </a:r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utilizado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 para </a:t>
            </a:r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simplificar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uma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equaçao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lógica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;</a:t>
            </a:r>
          </a:p>
          <a:p>
            <a:pPr marL="342900" indent="-342900">
              <a:buFontTx/>
              <a:buChar char="-"/>
            </a:pPr>
            <a:endParaRPr lang="en-US" sz="2800" dirty="0" smtClean="0">
              <a:solidFill>
                <a:schemeClr val="bg1"/>
              </a:solidFill>
              <a:latin typeface="Lucida Console" charset="0"/>
            </a:endParaRPr>
          </a:p>
          <a:p>
            <a:pPr marL="457200" indent="-457200">
              <a:buFontTx/>
              <a:buChar char="-"/>
            </a:pPr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Diagrama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 de Venn (</a:t>
            </a:r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século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 XIX), </a:t>
            </a:r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utilizado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 para </a:t>
            </a:r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simbolizar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graficamente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propriedades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, </a:t>
            </a:r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axiomas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, e </a:t>
            </a:r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problemas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relativos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aos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conjuntos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512596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88758" y="128336"/>
            <a:ext cx="67393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consolas" charset="0"/>
              </a:rPr>
              <a:t>Python – </a:t>
            </a:r>
            <a:r>
              <a:rPr lang="en-US" sz="3200" dirty="0" err="1" smtClean="0">
                <a:solidFill>
                  <a:schemeClr val="bg1"/>
                </a:solidFill>
                <a:latin typeface="consolas" charset="0"/>
              </a:rPr>
              <a:t>Operadores</a:t>
            </a:r>
            <a:r>
              <a:rPr lang="en-US" sz="3200" dirty="0" smtClean="0">
                <a:solidFill>
                  <a:schemeClr val="bg1"/>
                </a:solidFill>
                <a:latin typeface="consolas" charset="0"/>
              </a:rPr>
              <a:t> – </a:t>
            </a:r>
            <a:r>
              <a:rPr lang="en-US" sz="3200" dirty="0" err="1" smtClean="0">
                <a:solidFill>
                  <a:schemeClr val="bg1"/>
                </a:solidFill>
                <a:latin typeface="consolas" charset="0"/>
              </a:rPr>
              <a:t>Lógicos</a:t>
            </a:r>
            <a:endParaRPr lang="en-US" sz="3200" dirty="0" smtClean="0">
              <a:solidFill>
                <a:schemeClr val="bg1"/>
              </a:solidFill>
              <a:latin typeface="consolas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88758" y="1203157"/>
            <a:ext cx="11555938" cy="409073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4000" dirty="0" smtClean="0">
                <a:solidFill>
                  <a:schemeClr val="bg1"/>
                </a:solidFill>
                <a:latin typeface="Lucida Console" charset="0"/>
              </a:rPr>
              <a:t>   </a:t>
            </a:r>
          </a:p>
          <a:p>
            <a:endParaRPr lang="en-US" sz="4000" dirty="0" smtClean="0">
              <a:solidFill>
                <a:schemeClr val="bg1"/>
              </a:solidFill>
              <a:latin typeface="Lucida Console" charset="0"/>
            </a:endParaRPr>
          </a:p>
          <a:p>
            <a:pPr lvl="4"/>
            <a:r>
              <a:rPr lang="en-US" sz="4000" dirty="0" smtClean="0">
                <a:solidFill>
                  <a:srgbClr val="00B0F0"/>
                </a:solidFill>
                <a:latin typeface="Lucida Console" charset="0"/>
              </a:rPr>
              <a:t>and</a:t>
            </a:r>
            <a:r>
              <a:rPr lang="en-US" sz="4000" dirty="0" smtClean="0">
                <a:solidFill>
                  <a:schemeClr val="bg1"/>
                </a:solidFill>
                <a:latin typeface="Lucida Console" charset="0"/>
              </a:rPr>
              <a:t>      a </a:t>
            </a:r>
            <a:r>
              <a:rPr lang="en-US" sz="4000" dirty="0" smtClean="0">
                <a:solidFill>
                  <a:srgbClr val="00B0F0"/>
                </a:solidFill>
                <a:latin typeface="Lucida Console" charset="0"/>
              </a:rPr>
              <a:t>and</a:t>
            </a:r>
            <a:r>
              <a:rPr lang="en-US" sz="4000" dirty="0" smtClean="0">
                <a:solidFill>
                  <a:schemeClr val="bg1"/>
                </a:solidFill>
                <a:latin typeface="Lucida Console" charset="0"/>
              </a:rPr>
              <a:t> b</a:t>
            </a:r>
          </a:p>
          <a:p>
            <a:pPr lvl="4"/>
            <a:r>
              <a:rPr lang="en-US" sz="4000" dirty="0" smtClean="0">
                <a:solidFill>
                  <a:srgbClr val="00B0F0"/>
                </a:solidFill>
                <a:latin typeface="Lucida Console" charset="0"/>
              </a:rPr>
              <a:t>or</a:t>
            </a:r>
            <a:r>
              <a:rPr lang="en-US" sz="4000" dirty="0" smtClean="0">
                <a:solidFill>
                  <a:schemeClr val="bg1"/>
                </a:solidFill>
                <a:latin typeface="Lucida Console" charset="0"/>
              </a:rPr>
              <a:t>       a </a:t>
            </a:r>
            <a:r>
              <a:rPr lang="en-US" sz="4000" dirty="0" smtClean="0">
                <a:solidFill>
                  <a:srgbClr val="00B0F0"/>
                </a:solidFill>
                <a:latin typeface="Lucida Console" charset="0"/>
              </a:rPr>
              <a:t>or</a:t>
            </a:r>
            <a:r>
              <a:rPr lang="en-US" sz="4000" dirty="0" smtClean="0">
                <a:solidFill>
                  <a:schemeClr val="bg1"/>
                </a:solidFill>
                <a:latin typeface="Lucida Console" charset="0"/>
              </a:rPr>
              <a:t> b</a:t>
            </a:r>
          </a:p>
          <a:p>
            <a:pPr lvl="4"/>
            <a:r>
              <a:rPr lang="en-US" sz="4000" dirty="0" smtClean="0">
                <a:solidFill>
                  <a:srgbClr val="00B0F0"/>
                </a:solidFill>
                <a:latin typeface="Lucida Console" charset="0"/>
              </a:rPr>
              <a:t>not</a:t>
            </a:r>
            <a:r>
              <a:rPr lang="en-US" sz="4000" dirty="0" smtClean="0">
                <a:solidFill>
                  <a:schemeClr val="bg1"/>
                </a:solidFill>
                <a:latin typeface="Lucida Console" charset="0"/>
              </a:rPr>
              <a:t>      </a:t>
            </a:r>
            <a:r>
              <a:rPr lang="en-US" sz="4000" dirty="0" smtClean="0">
                <a:solidFill>
                  <a:srgbClr val="00B0F0"/>
                </a:solidFill>
                <a:latin typeface="Lucida Console" charset="0"/>
              </a:rPr>
              <a:t>not</a:t>
            </a:r>
            <a:r>
              <a:rPr lang="en-US" sz="4000" dirty="0" smtClean="0">
                <a:solidFill>
                  <a:schemeClr val="bg1"/>
                </a:solidFill>
                <a:latin typeface="Lucida Console" charset="0"/>
              </a:rPr>
              <a:t> a</a:t>
            </a:r>
            <a:endParaRPr lang="en-US" sz="4000" dirty="0">
              <a:solidFill>
                <a:schemeClr val="bg1"/>
              </a:solidFill>
              <a:latin typeface="Lucida Console" charset="0"/>
            </a:endParaRPr>
          </a:p>
          <a:p>
            <a:endParaRPr lang="en-US" sz="4000" dirty="0" smtClean="0">
              <a:solidFill>
                <a:schemeClr val="bg1"/>
              </a:solidFill>
              <a:latin typeface="Lucida Consol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6082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88758" y="128336"/>
            <a:ext cx="67393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consolas" charset="0"/>
              </a:rPr>
              <a:t>Python – </a:t>
            </a:r>
            <a:r>
              <a:rPr lang="en-US" sz="3200" dirty="0" err="1" smtClean="0">
                <a:solidFill>
                  <a:schemeClr val="bg1"/>
                </a:solidFill>
                <a:latin typeface="consolas" charset="0"/>
              </a:rPr>
              <a:t>Operadores</a:t>
            </a:r>
            <a:r>
              <a:rPr lang="en-US" sz="3200" dirty="0" smtClean="0">
                <a:solidFill>
                  <a:schemeClr val="bg1"/>
                </a:solidFill>
                <a:latin typeface="consolas" charset="0"/>
              </a:rPr>
              <a:t> – </a:t>
            </a:r>
            <a:r>
              <a:rPr lang="en-US" sz="3200" dirty="0" err="1" smtClean="0">
                <a:solidFill>
                  <a:schemeClr val="bg1"/>
                </a:solidFill>
                <a:latin typeface="consolas" charset="0"/>
              </a:rPr>
              <a:t>Lógicos</a:t>
            </a:r>
            <a:endParaRPr lang="en-US" sz="3200" dirty="0">
              <a:solidFill>
                <a:schemeClr val="bg1"/>
              </a:solidFill>
              <a:latin typeface="consolas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88758" y="1187115"/>
            <a:ext cx="11555938" cy="409073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Tabela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verdade</a:t>
            </a:r>
            <a:endParaRPr lang="en-US" sz="2800" dirty="0" smtClean="0">
              <a:solidFill>
                <a:schemeClr val="bg1"/>
              </a:solidFill>
              <a:latin typeface="Lucida Console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5228721"/>
              </p:ext>
            </p:extLst>
          </p:nvPr>
        </p:nvGraphicFramePr>
        <p:xfrm>
          <a:off x="2118976" y="2318083"/>
          <a:ext cx="2187072" cy="219456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577516"/>
                <a:gridCol w="593558"/>
                <a:gridCol w="1015998"/>
              </a:tblGrid>
              <a:tr h="225018"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Conjunção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225018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</a:rPr>
                        <a:t>A</a:t>
                      </a:r>
                      <a:endParaRPr lang="en-US" dirty="0">
                        <a:ln>
                          <a:noFill/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</a:rPr>
                        <a:t>B</a:t>
                      </a:r>
                      <a:endParaRPr lang="en-US" dirty="0">
                        <a:ln>
                          <a:noFill/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</a:rPr>
                        <a:t>A and B</a:t>
                      </a:r>
                      <a:endParaRPr lang="en-US" dirty="0">
                        <a:ln>
                          <a:noFill/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</a:tr>
              <a:tr h="225018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V</a:t>
                      </a:r>
                      <a:endParaRPr lang="en-US" dirty="0"/>
                    </a:p>
                  </a:txBody>
                  <a:tcPr/>
                </a:tc>
              </a:tr>
              <a:tr h="225018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</a:tr>
              <a:tr h="225018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</a:tr>
              <a:tr h="225018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7515728"/>
              </p:ext>
            </p:extLst>
          </p:nvPr>
        </p:nvGraphicFramePr>
        <p:xfrm>
          <a:off x="4526176" y="2318083"/>
          <a:ext cx="2187072" cy="219456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577516"/>
                <a:gridCol w="593558"/>
                <a:gridCol w="1015998"/>
              </a:tblGrid>
              <a:tr h="225018"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Disjunção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225018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A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B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A or B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</a:tr>
              <a:tr h="225018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V</a:t>
                      </a:r>
                      <a:endParaRPr lang="en-US" dirty="0"/>
                    </a:p>
                  </a:txBody>
                  <a:tcPr/>
                </a:tc>
              </a:tr>
              <a:tr h="225018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V</a:t>
                      </a:r>
                      <a:endParaRPr lang="en-US" dirty="0"/>
                    </a:p>
                  </a:txBody>
                  <a:tcPr/>
                </a:tc>
              </a:tr>
              <a:tr h="225018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V</a:t>
                      </a:r>
                      <a:endParaRPr lang="en-US" dirty="0"/>
                    </a:p>
                  </a:txBody>
                  <a:tcPr/>
                </a:tc>
              </a:tr>
              <a:tr h="225018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8381609"/>
              </p:ext>
            </p:extLst>
          </p:nvPr>
        </p:nvGraphicFramePr>
        <p:xfrm>
          <a:off x="9340576" y="2318083"/>
          <a:ext cx="2187072" cy="219456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577516"/>
                <a:gridCol w="593558"/>
                <a:gridCol w="1015998"/>
              </a:tblGrid>
              <a:tr h="225018"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Disjunção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exclusiva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225018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A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B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A </a:t>
                      </a:r>
                      <a:r>
                        <a:rPr lang="en-US" dirty="0" err="1" smtClean="0">
                          <a:solidFill>
                            <a:schemeClr val="bg1"/>
                          </a:solidFill>
                        </a:rPr>
                        <a:t>xor</a:t>
                      </a:r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 B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</a:tr>
              <a:tr h="225018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</a:tr>
              <a:tr h="225018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V</a:t>
                      </a:r>
                      <a:endParaRPr lang="en-US" dirty="0"/>
                    </a:p>
                  </a:txBody>
                  <a:tcPr/>
                </a:tc>
              </a:tr>
              <a:tr h="225018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V</a:t>
                      </a:r>
                      <a:endParaRPr lang="en-US" dirty="0"/>
                    </a:p>
                  </a:txBody>
                  <a:tcPr/>
                </a:tc>
              </a:tr>
              <a:tr h="225018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6054947"/>
              </p:ext>
            </p:extLst>
          </p:nvPr>
        </p:nvGraphicFramePr>
        <p:xfrm>
          <a:off x="6933376" y="2318083"/>
          <a:ext cx="2187072" cy="246888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577516"/>
                <a:gridCol w="593558"/>
                <a:gridCol w="1015998"/>
              </a:tblGrid>
              <a:tr h="0"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Negação</a:t>
                      </a:r>
                      <a:r>
                        <a:rPr lang="en-US" dirty="0" smtClean="0"/>
                        <a:t> da </a:t>
                      </a:r>
                      <a:r>
                        <a:rPr lang="en-US" dirty="0" err="1" smtClean="0"/>
                        <a:t>disjunção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225018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A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B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A nor</a:t>
                      </a:r>
                      <a:r>
                        <a:rPr lang="en-US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B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</a:tr>
              <a:tr h="225018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</a:tr>
              <a:tr h="225018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</a:tr>
              <a:tr h="225018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</a:tr>
              <a:tr h="225018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V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0862416"/>
              </p:ext>
            </p:extLst>
          </p:nvPr>
        </p:nvGraphicFramePr>
        <p:xfrm>
          <a:off x="305334" y="2318083"/>
          <a:ext cx="1593514" cy="146304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577516"/>
                <a:gridCol w="1015998"/>
              </a:tblGrid>
              <a:tr h="225018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Negação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225018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A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smtClean="0">
                          <a:solidFill>
                            <a:schemeClr val="bg1"/>
                          </a:solidFill>
                        </a:rPr>
                        <a:t>not A </a:t>
                      </a:r>
                      <a:r>
                        <a:rPr lang="en-US" baseline="0" dirty="0" smtClean="0"/>
                        <a:t>A</a:t>
                      </a:r>
                      <a:endParaRPr 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</a:tr>
              <a:tr h="225018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</a:tr>
              <a:tr h="225018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V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6599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88758" y="128336"/>
            <a:ext cx="67393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consolas" charset="0"/>
              </a:rPr>
              <a:t>Python – </a:t>
            </a:r>
            <a:r>
              <a:rPr lang="en-US" sz="3200" dirty="0" err="1" smtClean="0">
                <a:solidFill>
                  <a:schemeClr val="bg1"/>
                </a:solidFill>
                <a:latin typeface="consolas" charset="0"/>
              </a:rPr>
              <a:t>Operadores</a:t>
            </a:r>
            <a:r>
              <a:rPr lang="en-US" sz="3200" dirty="0">
                <a:solidFill>
                  <a:schemeClr val="bg1"/>
                </a:solidFill>
                <a:latin typeface="consolas" charset="0"/>
              </a:rPr>
              <a:t> </a:t>
            </a:r>
            <a:r>
              <a:rPr lang="en-US" sz="3200" dirty="0" smtClean="0">
                <a:solidFill>
                  <a:schemeClr val="bg1"/>
                </a:solidFill>
                <a:latin typeface="consolas" charset="0"/>
              </a:rPr>
              <a:t>– Bitwise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88758" y="1155031"/>
            <a:ext cx="11555938" cy="409073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lvl="1"/>
            <a:endParaRPr lang="en-US" sz="2800" dirty="0" smtClean="0">
              <a:solidFill>
                <a:srgbClr val="C00000"/>
              </a:solidFill>
              <a:latin typeface="Lucida Console" charset="0"/>
            </a:endParaRPr>
          </a:p>
          <a:p>
            <a:pPr lvl="5" indent="-457200"/>
            <a:r>
              <a:rPr lang="en-US" sz="2800" dirty="0" smtClean="0">
                <a:solidFill>
                  <a:srgbClr val="00B0F0"/>
                </a:solidFill>
                <a:latin typeface="Lucida Console" charset="0"/>
              </a:rPr>
              <a:t>&amp;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      binary and</a:t>
            </a:r>
          </a:p>
          <a:p>
            <a:pPr lvl="5" indent="-457200"/>
            <a:r>
              <a:rPr lang="en-US" sz="2800" dirty="0" smtClean="0">
                <a:solidFill>
                  <a:srgbClr val="00B0F0"/>
                </a:solidFill>
                <a:latin typeface="Lucida Console" charset="0"/>
              </a:rPr>
              <a:t>|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      </a:t>
            </a:r>
            <a:r>
              <a:rPr lang="en-US" sz="2800" dirty="0">
                <a:solidFill>
                  <a:schemeClr val="bg1"/>
                </a:solidFill>
                <a:latin typeface="Lucida Console" charset="0"/>
              </a:rPr>
              <a:t>binary 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or</a:t>
            </a:r>
          </a:p>
          <a:p>
            <a:pPr lvl="5" indent="-457200"/>
            <a:r>
              <a:rPr lang="en-US" sz="2800" dirty="0" smtClean="0">
                <a:solidFill>
                  <a:srgbClr val="00B0F0"/>
                </a:solidFill>
                <a:latin typeface="Lucida Console" charset="0"/>
              </a:rPr>
              <a:t>^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      binary </a:t>
            </a:r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xor</a:t>
            </a:r>
            <a:endParaRPr lang="en-US" sz="2800" dirty="0" smtClean="0">
              <a:solidFill>
                <a:schemeClr val="bg1"/>
              </a:solidFill>
              <a:latin typeface="Lucida Console" charset="0"/>
            </a:endParaRPr>
          </a:p>
          <a:p>
            <a:pPr lvl="5" indent="-457200"/>
            <a:r>
              <a:rPr lang="en-US" sz="2800" dirty="0" smtClean="0">
                <a:solidFill>
                  <a:srgbClr val="00B0F0"/>
                </a:solidFill>
                <a:latin typeface="Lucida Console" charset="0"/>
              </a:rPr>
              <a:t>~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      binary not</a:t>
            </a:r>
          </a:p>
          <a:p>
            <a:pPr lvl="5" indent="-457200"/>
            <a:r>
              <a:rPr lang="en-US" sz="2800" dirty="0" smtClean="0">
                <a:solidFill>
                  <a:srgbClr val="00B0F0"/>
                </a:solidFill>
                <a:latin typeface="Lucida Console" charset="0"/>
              </a:rPr>
              <a:t>&gt;&gt;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     binary </a:t>
            </a:r>
            <a:r>
              <a:rPr lang="en-US" sz="2800" dirty="0">
                <a:solidFill>
                  <a:schemeClr val="bg1"/>
                </a:solidFill>
                <a:latin typeface="Lucida Console" charset="0"/>
              </a:rPr>
              <a:t>right 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shift</a:t>
            </a:r>
          </a:p>
          <a:p>
            <a:pPr lvl="5" indent="-457200"/>
            <a:r>
              <a:rPr lang="en-US" sz="2800" dirty="0" smtClean="0">
                <a:solidFill>
                  <a:srgbClr val="00B0F0"/>
                </a:solidFill>
                <a:latin typeface="Lucida Console" charset="0"/>
              </a:rPr>
              <a:t>&lt;&lt;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     binary </a:t>
            </a:r>
            <a:r>
              <a:rPr lang="en-US" sz="2800" dirty="0">
                <a:solidFill>
                  <a:schemeClr val="bg1"/>
                </a:solidFill>
                <a:latin typeface="Lucida Console" charset="0"/>
              </a:rPr>
              <a:t>left 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shift</a:t>
            </a:r>
          </a:p>
          <a:p>
            <a:pPr lvl="5" indent="-457200"/>
            <a:endParaRPr lang="en-US" sz="2800" dirty="0">
              <a:solidFill>
                <a:schemeClr val="bg1"/>
              </a:solidFill>
              <a:latin typeface="Lucida Console" charset="0"/>
            </a:endParaRPr>
          </a:p>
          <a:p>
            <a:pPr lvl="5" indent="-457200"/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DICA: bin(</a:t>
            </a:r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numero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) = </a:t>
            </a:r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representação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binária</a:t>
            </a:r>
            <a:endParaRPr lang="en-US" sz="2800" dirty="0">
              <a:solidFill>
                <a:schemeClr val="bg1"/>
              </a:solidFill>
              <a:latin typeface="Lucida Consol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4218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88758" y="128336"/>
            <a:ext cx="74174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consolas" charset="0"/>
              </a:rPr>
              <a:t>Python – </a:t>
            </a:r>
            <a:r>
              <a:rPr lang="en-US" sz="3200" dirty="0" err="1" smtClean="0">
                <a:solidFill>
                  <a:schemeClr val="bg1"/>
                </a:solidFill>
                <a:latin typeface="consolas" charset="0"/>
              </a:rPr>
              <a:t>Operadores</a:t>
            </a:r>
            <a:r>
              <a:rPr lang="en-US" sz="3200" dirty="0" smtClean="0">
                <a:solidFill>
                  <a:schemeClr val="bg1"/>
                </a:solidFill>
                <a:latin typeface="consolas" charset="0"/>
              </a:rPr>
              <a:t> – </a:t>
            </a:r>
            <a:r>
              <a:rPr lang="en-US" sz="3200" dirty="0" err="1" smtClean="0">
                <a:solidFill>
                  <a:schemeClr val="bg1"/>
                </a:solidFill>
                <a:latin typeface="consolas" charset="0"/>
              </a:rPr>
              <a:t>Comparação</a:t>
            </a:r>
            <a:endParaRPr lang="en-US" sz="3200" dirty="0" smtClean="0">
              <a:solidFill>
                <a:schemeClr val="bg1"/>
              </a:solidFill>
              <a:latin typeface="consolas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88758" y="1187115"/>
            <a:ext cx="11555938" cy="409073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lvl="4"/>
            <a:endParaRPr lang="en-US" sz="3200" dirty="0" smtClean="0">
              <a:solidFill>
                <a:srgbClr val="C00000"/>
              </a:solidFill>
              <a:latin typeface="Lucida Console" charset="0"/>
            </a:endParaRPr>
          </a:p>
          <a:p>
            <a:pPr lvl="4"/>
            <a:r>
              <a:rPr lang="en-US" sz="3200" dirty="0" smtClean="0">
                <a:solidFill>
                  <a:srgbClr val="00B0F0"/>
                </a:solidFill>
                <a:latin typeface="Lucida Console" charset="0"/>
              </a:rPr>
              <a:t>&lt;</a:t>
            </a:r>
            <a:r>
              <a:rPr lang="en-US" sz="3200" dirty="0" smtClean="0">
                <a:solidFill>
                  <a:srgbClr val="C00000"/>
                </a:solidFill>
                <a:latin typeface="Lucida Console" charset="0"/>
              </a:rPr>
              <a:t>      </a:t>
            </a:r>
            <a:r>
              <a:rPr lang="en-US" sz="3200" dirty="0" err="1" smtClean="0">
                <a:solidFill>
                  <a:schemeClr val="bg1"/>
                </a:solidFill>
                <a:latin typeface="Lucida Console" charset="0"/>
              </a:rPr>
              <a:t>menor</a:t>
            </a:r>
            <a:r>
              <a:rPr lang="en-US" sz="3200" dirty="0" smtClean="0">
                <a:solidFill>
                  <a:schemeClr val="bg1"/>
                </a:solidFill>
                <a:latin typeface="Lucida Console" charset="0"/>
              </a:rPr>
              <a:t> que</a:t>
            </a:r>
            <a:endParaRPr lang="en-US" sz="3200" dirty="0">
              <a:solidFill>
                <a:schemeClr val="bg1"/>
              </a:solidFill>
              <a:latin typeface="Lucida Console" charset="0"/>
            </a:endParaRPr>
          </a:p>
          <a:p>
            <a:pPr lvl="4"/>
            <a:r>
              <a:rPr lang="en-US" sz="3200" dirty="0" smtClean="0">
                <a:solidFill>
                  <a:srgbClr val="00B0F0"/>
                </a:solidFill>
                <a:latin typeface="Lucida Console" charset="0"/>
              </a:rPr>
              <a:t>&gt;</a:t>
            </a:r>
            <a:r>
              <a:rPr lang="en-US" sz="3200" dirty="0" smtClean="0">
                <a:solidFill>
                  <a:srgbClr val="C00000"/>
                </a:solidFill>
                <a:latin typeface="Lucida Console" charset="0"/>
              </a:rPr>
              <a:t>      </a:t>
            </a:r>
            <a:r>
              <a:rPr lang="en-US" sz="3200" dirty="0" err="1" smtClean="0">
                <a:solidFill>
                  <a:schemeClr val="bg1"/>
                </a:solidFill>
                <a:latin typeface="Lucida Console" charset="0"/>
              </a:rPr>
              <a:t>maior</a:t>
            </a:r>
            <a:r>
              <a:rPr lang="en-US" sz="32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3200" dirty="0" err="1" smtClean="0">
                <a:solidFill>
                  <a:schemeClr val="bg1"/>
                </a:solidFill>
                <a:latin typeface="Lucida Console" charset="0"/>
              </a:rPr>
              <a:t>que</a:t>
            </a:r>
            <a:endParaRPr lang="en-US" sz="3200" dirty="0" smtClean="0">
              <a:solidFill>
                <a:schemeClr val="bg1"/>
              </a:solidFill>
              <a:latin typeface="Lucida Console" charset="0"/>
            </a:endParaRPr>
          </a:p>
          <a:p>
            <a:pPr lvl="4"/>
            <a:r>
              <a:rPr lang="en-US" sz="3200" dirty="0" smtClean="0">
                <a:solidFill>
                  <a:srgbClr val="00B0F0"/>
                </a:solidFill>
                <a:latin typeface="Lucida Console" charset="0"/>
              </a:rPr>
              <a:t>&lt;=</a:t>
            </a:r>
            <a:r>
              <a:rPr lang="en-US" sz="3200" dirty="0" smtClean="0">
                <a:solidFill>
                  <a:srgbClr val="C00000"/>
                </a:solidFill>
                <a:latin typeface="Lucida Console" charset="0"/>
              </a:rPr>
              <a:t>     </a:t>
            </a:r>
            <a:r>
              <a:rPr lang="en-US" sz="3200" dirty="0" err="1" smtClean="0">
                <a:solidFill>
                  <a:schemeClr val="bg1"/>
                </a:solidFill>
                <a:latin typeface="Lucida Console" charset="0"/>
              </a:rPr>
              <a:t>menor</a:t>
            </a:r>
            <a:r>
              <a:rPr lang="en-US" sz="32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3200" dirty="0" err="1" smtClean="0">
                <a:solidFill>
                  <a:schemeClr val="bg1"/>
                </a:solidFill>
                <a:latin typeface="Lucida Console" charset="0"/>
              </a:rPr>
              <a:t>ou</a:t>
            </a:r>
            <a:r>
              <a:rPr lang="en-US" sz="32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3200" dirty="0" err="1" smtClean="0">
                <a:solidFill>
                  <a:schemeClr val="bg1"/>
                </a:solidFill>
                <a:latin typeface="Lucida Console" charset="0"/>
              </a:rPr>
              <a:t>igual</a:t>
            </a:r>
            <a:r>
              <a:rPr lang="en-US" sz="3200" dirty="0" smtClean="0">
                <a:solidFill>
                  <a:schemeClr val="bg1"/>
                </a:solidFill>
                <a:latin typeface="Lucida Console" charset="0"/>
              </a:rPr>
              <a:t> a</a:t>
            </a:r>
          </a:p>
          <a:p>
            <a:pPr lvl="4"/>
            <a:r>
              <a:rPr lang="en-US" sz="3200" dirty="0" smtClean="0">
                <a:solidFill>
                  <a:srgbClr val="00B0F0"/>
                </a:solidFill>
                <a:latin typeface="Lucida Console" charset="0"/>
              </a:rPr>
              <a:t>&gt;=</a:t>
            </a:r>
            <a:r>
              <a:rPr lang="en-US" sz="3200" dirty="0" smtClean="0">
                <a:solidFill>
                  <a:srgbClr val="C00000"/>
                </a:solidFill>
                <a:latin typeface="Lucida Console" charset="0"/>
              </a:rPr>
              <a:t>     </a:t>
            </a:r>
            <a:r>
              <a:rPr lang="en-US" sz="3200" dirty="0" err="1" smtClean="0">
                <a:solidFill>
                  <a:schemeClr val="bg1"/>
                </a:solidFill>
                <a:latin typeface="Lucida Console" charset="0"/>
              </a:rPr>
              <a:t>maior</a:t>
            </a:r>
            <a:r>
              <a:rPr lang="en-US" sz="32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3200" dirty="0" err="1" smtClean="0">
                <a:solidFill>
                  <a:schemeClr val="bg1"/>
                </a:solidFill>
                <a:latin typeface="Lucida Console" charset="0"/>
              </a:rPr>
              <a:t>ou</a:t>
            </a:r>
            <a:r>
              <a:rPr lang="en-US" sz="32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3200" dirty="0" err="1" smtClean="0">
                <a:solidFill>
                  <a:schemeClr val="bg1"/>
                </a:solidFill>
                <a:latin typeface="Lucida Console" charset="0"/>
              </a:rPr>
              <a:t>igual</a:t>
            </a:r>
            <a:r>
              <a:rPr lang="en-US" sz="3200" dirty="0" smtClean="0">
                <a:solidFill>
                  <a:schemeClr val="bg1"/>
                </a:solidFill>
                <a:latin typeface="Lucida Console" charset="0"/>
              </a:rPr>
              <a:t> a</a:t>
            </a:r>
          </a:p>
          <a:p>
            <a:pPr lvl="4"/>
            <a:r>
              <a:rPr lang="en-US" sz="3200" dirty="0" smtClean="0">
                <a:solidFill>
                  <a:srgbClr val="00B0F0"/>
                </a:solidFill>
                <a:latin typeface="Lucida Console" charset="0"/>
              </a:rPr>
              <a:t>==</a:t>
            </a:r>
            <a:r>
              <a:rPr lang="en-US" sz="3200" dirty="0" smtClean="0">
                <a:solidFill>
                  <a:srgbClr val="C00000"/>
                </a:solidFill>
                <a:latin typeface="Lucida Console" charset="0"/>
              </a:rPr>
              <a:t>     </a:t>
            </a:r>
            <a:r>
              <a:rPr lang="en-US" sz="3200" dirty="0" err="1" smtClean="0">
                <a:solidFill>
                  <a:schemeClr val="bg1"/>
                </a:solidFill>
                <a:latin typeface="Lucida Console" charset="0"/>
              </a:rPr>
              <a:t>igual</a:t>
            </a:r>
            <a:r>
              <a:rPr lang="en-US" sz="3200" dirty="0" smtClean="0">
                <a:solidFill>
                  <a:schemeClr val="bg1"/>
                </a:solidFill>
                <a:latin typeface="Lucida Console" charset="0"/>
              </a:rPr>
              <a:t> a</a:t>
            </a:r>
          </a:p>
          <a:p>
            <a:pPr lvl="4"/>
            <a:r>
              <a:rPr lang="en-US" sz="3200" dirty="0" smtClean="0">
                <a:solidFill>
                  <a:srgbClr val="00B0F0"/>
                </a:solidFill>
                <a:latin typeface="Lucida Console" charset="0"/>
              </a:rPr>
              <a:t>!=</a:t>
            </a:r>
            <a:r>
              <a:rPr lang="en-US" sz="3200" dirty="0" smtClean="0">
                <a:solidFill>
                  <a:srgbClr val="C00000"/>
                </a:solidFill>
                <a:latin typeface="Lucida Console" charset="0"/>
              </a:rPr>
              <a:t>     </a:t>
            </a:r>
            <a:r>
              <a:rPr lang="en-US" sz="3200" dirty="0" err="1" smtClean="0">
                <a:solidFill>
                  <a:schemeClr val="bg1"/>
                </a:solidFill>
                <a:latin typeface="Lucida Console" charset="0"/>
              </a:rPr>
              <a:t>diferente</a:t>
            </a:r>
            <a:r>
              <a:rPr lang="en-US" sz="3200" dirty="0" smtClean="0">
                <a:solidFill>
                  <a:schemeClr val="bg1"/>
                </a:solidFill>
                <a:latin typeface="Lucida Console" charset="0"/>
              </a:rPr>
              <a:t> de</a:t>
            </a:r>
          </a:p>
        </p:txBody>
      </p:sp>
    </p:spTree>
    <p:extLst>
      <p:ext uri="{BB962C8B-B14F-4D97-AF65-F5344CB8AC3E}">
        <p14:creationId xmlns:p14="http://schemas.microsoft.com/office/powerpoint/2010/main" val="1052646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88758" y="128336"/>
            <a:ext cx="76434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consolas" charset="0"/>
              </a:rPr>
              <a:t>Python – </a:t>
            </a:r>
            <a:r>
              <a:rPr lang="en-US" sz="3200" dirty="0" err="1" smtClean="0">
                <a:solidFill>
                  <a:schemeClr val="bg1"/>
                </a:solidFill>
                <a:latin typeface="consolas" charset="0"/>
              </a:rPr>
              <a:t>Operadores</a:t>
            </a:r>
            <a:r>
              <a:rPr lang="en-US" sz="3200" dirty="0" smtClean="0">
                <a:solidFill>
                  <a:schemeClr val="bg1"/>
                </a:solidFill>
                <a:latin typeface="consolas" charset="0"/>
              </a:rPr>
              <a:t> – Membership?</a:t>
            </a:r>
            <a:endParaRPr lang="en-US" sz="3200" dirty="0">
              <a:solidFill>
                <a:schemeClr val="bg1"/>
              </a:solidFill>
              <a:latin typeface="consolas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88758" y="1187115"/>
            <a:ext cx="11555938" cy="409073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endParaRPr lang="en-US" sz="2800" dirty="0" smtClean="0">
              <a:solidFill>
                <a:schemeClr val="bg1"/>
              </a:solidFill>
              <a:latin typeface="Lucida Console" charset="0"/>
            </a:endParaRPr>
          </a:p>
          <a:p>
            <a:endParaRPr lang="en-US" sz="2800" dirty="0" smtClean="0">
              <a:solidFill>
                <a:schemeClr val="bg1"/>
              </a:solidFill>
              <a:latin typeface="Lucida Console" charset="0"/>
            </a:endParaRPr>
          </a:p>
          <a:p>
            <a:pPr lvl="1"/>
            <a:r>
              <a:rPr lang="en-US" sz="2800" dirty="0" smtClean="0">
                <a:solidFill>
                  <a:srgbClr val="00B0F0"/>
                </a:solidFill>
                <a:latin typeface="Lucida Console" charset="0"/>
              </a:rPr>
              <a:t>in</a:t>
            </a:r>
            <a:r>
              <a:rPr lang="en-US" sz="2800" dirty="0" smtClean="0">
                <a:solidFill>
                  <a:srgbClr val="C00000"/>
                </a:solidFill>
                <a:latin typeface="Lucida Console" charset="0"/>
              </a:rPr>
              <a:t>       </a:t>
            </a:r>
            <a:r>
              <a:rPr lang="en-US" sz="2800" dirty="0" smtClean="0">
                <a:solidFill>
                  <a:schemeClr val="accent2"/>
                </a:solidFill>
                <a:latin typeface="Lucida Console" charset="0"/>
              </a:rPr>
              <a:t>True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800" dirty="0">
                <a:solidFill>
                  <a:schemeClr val="bg1"/>
                </a:solidFill>
                <a:latin typeface="Lucida Console" charset="0"/>
              </a:rPr>
              <a:t>se o valor </a:t>
            </a:r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está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presente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numa</a:t>
            </a:r>
            <a:endParaRPr lang="en-US" sz="2800" dirty="0" smtClean="0">
              <a:solidFill>
                <a:schemeClr val="bg1"/>
              </a:solidFill>
              <a:latin typeface="Lucida Console" charset="0"/>
            </a:endParaRPr>
          </a:p>
          <a:p>
            <a:pPr lvl="1"/>
            <a:r>
              <a:rPr lang="en-US" sz="2800" dirty="0">
                <a:solidFill>
                  <a:schemeClr val="bg1"/>
                </a:solidFill>
                <a:latin typeface="Lucida Console" charset="0"/>
              </a:rPr>
              <a:t>	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	   </a:t>
            </a:r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sequência</a:t>
            </a:r>
            <a:r>
              <a:rPr lang="en-US" sz="2800" dirty="0">
                <a:solidFill>
                  <a:schemeClr val="bg1"/>
                </a:solidFill>
                <a:latin typeface="Lucida Console" charset="0"/>
              </a:rPr>
              <a:t>, </a:t>
            </a:r>
            <a:r>
              <a:rPr lang="en-US" sz="2800" dirty="0">
                <a:solidFill>
                  <a:schemeClr val="accent2"/>
                </a:solidFill>
                <a:latin typeface="Lucida Console" charset="0"/>
              </a:rPr>
              <a:t>False</a:t>
            </a:r>
            <a:r>
              <a:rPr lang="en-US" sz="2800" dirty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Lucida Console" charset="0"/>
              </a:rPr>
              <a:t>caso</a:t>
            </a:r>
            <a:r>
              <a:rPr lang="en-US" sz="2800" dirty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Lucida Console" charset="0"/>
              </a:rPr>
              <a:t>contrário</a:t>
            </a:r>
            <a:r>
              <a:rPr lang="en-US" sz="2800" dirty="0">
                <a:solidFill>
                  <a:schemeClr val="bg1"/>
                </a:solidFill>
                <a:latin typeface="Lucida Console" charset="0"/>
              </a:rPr>
              <a:t> (x in y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)</a:t>
            </a:r>
          </a:p>
          <a:p>
            <a:pPr lvl="1"/>
            <a:endParaRPr lang="en-US" sz="2800" dirty="0">
              <a:solidFill>
                <a:schemeClr val="bg1"/>
              </a:solidFill>
              <a:latin typeface="Lucida Console" charset="0"/>
            </a:endParaRPr>
          </a:p>
          <a:p>
            <a:pPr lvl="1"/>
            <a:r>
              <a:rPr lang="en-US" sz="2800" dirty="0" smtClean="0">
                <a:solidFill>
                  <a:srgbClr val="00B0F0"/>
                </a:solidFill>
                <a:latin typeface="Lucida Console" charset="0"/>
              </a:rPr>
              <a:t>not in</a:t>
            </a:r>
            <a:r>
              <a:rPr lang="en-US" sz="2800" dirty="0" smtClean="0">
                <a:solidFill>
                  <a:srgbClr val="C00000"/>
                </a:solidFill>
                <a:latin typeface="Lucida Console" charset="0"/>
              </a:rPr>
              <a:t>   </a:t>
            </a:r>
            <a:r>
              <a:rPr lang="en-US" sz="2800" dirty="0" smtClean="0">
                <a:solidFill>
                  <a:schemeClr val="accent2"/>
                </a:solidFill>
                <a:latin typeface="Lucida Console" charset="0"/>
              </a:rPr>
              <a:t>False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800" dirty="0">
                <a:solidFill>
                  <a:schemeClr val="bg1"/>
                </a:solidFill>
                <a:latin typeface="Lucida Console" charset="0"/>
              </a:rPr>
              <a:t>se o valor </a:t>
            </a:r>
            <a:r>
              <a:rPr lang="en-US" sz="2800" dirty="0" err="1">
                <a:solidFill>
                  <a:schemeClr val="bg1"/>
                </a:solidFill>
                <a:latin typeface="Lucida Console" charset="0"/>
              </a:rPr>
              <a:t>está</a:t>
            </a:r>
            <a:r>
              <a:rPr lang="en-US" sz="2800" dirty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presente</a:t>
            </a:r>
            <a:r>
              <a:rPr lang="en-US" sz="2800" dirty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numa</a:t>
            </a:r>
            <a:r>
              <a:rPr lang="en-US" sz="2800" dirty="0">
                <a:solidFill>
                  <a:schemeClr val="bg1"/>
                </a:solidFill>
                <a:latin typeface="Lucida Console" charset="0"/>
              </a:rPr>
              <a:t> </a:t>
            </a:r>
            <a:endParaRPr lang="en-US" sz="2800" dirty="0" smtClean="0">
              <a:solidFill>
                <a:schemeClr val="bg1"/>
              </a:solidFill>
              <a:latin typeface="Lucida Console" charset="0"/>
            </a:endParaRPr>
          </a:p>
          <a:p>
            <a:pPr lvl="1"/>
            <a:r>
              <a:rPr lang="en-US" sz="2800" dirty="0">
                <a:solidFill>
                  <a:schemeClr val="bg1"/>
                </a:solidFill>
                <a:latin typeface="Lucida Console" charset="0"/>
              </a:rPr>
              <a:t>		 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  </a:t>
            </a:r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sequência</a:t>
            </a:r>
            <a:r>
              <a:rPr lang="en-US" sz="2800" dirty="0">
                <a:solidFill>
                  <a:schemeClr val="bg1"/>
                </a:solidFill>
                <a:latin typeface="Lucida Console" charset="0"/>
              </a:rPr>
              <a:t>, </a:t>
            </a:r>
            <a:r>
              <a:rPr lang="en-US" sz="2800" dirty="0">
                <a:solidFill>
                  <a:schemeClr val="accent2"/>
                </a:solidFill>
                <a:latin typeface="Lucida Console" charset="0"/>
              </a:rPr>
              <a:t>True</a:t>
            </a:r>
            <a:r>
              <a:rPr lang="en-US" sz="2800" dirty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Lucida Console" charset="0"/>
              </a:rPr>
              <a:t>caso</a:t>
            </a:r>
            <a:r>
              <a:rPr lang="en-US" sz="2800" dirty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contrário</a:t>
            </a:r>
            <a:endParaRPr lang="en-US" sz="2800" dirty="0">
              <a:solidFill>
                <a:schemeClr val="bg1"/>
              </a:solidFill>
              <a:latin typeface="Lucida Console" charset="0"/>
            </a:endParaRPr>
          </a:p>
          <a:p>
            <a:pPr lvl="1"/>
            <a:r>
              <a:rPr lang="en-US" sz="2800" dirty="0">
                <a:solidFill>
                  <a:schemeClr val="bg1"/>
                </a:solidFill>
                <a:latin typeface="Lucida Console" charset="0"/>
              </a:rPr>
              <a:t>	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	   (x </a:t>
            </a:r>
            <a:r>
              <a:rPr lang="en-US" sz="2800" dirty="0">
                <a:solidFill>
                  <a:schemeClr val="bg1"/>
                </a:solidFill>
                <a:latin typeface="Lucida Console" charset="0"/>
              </a:rPr>
              <a:t>not in y)</a:t>
            </a:r>
          </a:p>
        </p:txBody>
      </p:sp>
    </p:spTree>
    <p:extLst>
      <p:ext uri="{BB962C8B-B14F-4D97-AF65-F5344CB8AC3E}">
        <p14:creationId xmlns:p14="http://schemas.microsoft.com/office/powerpoint/2010/main" val="1653005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88758" y="128336"/>
            <a:ext cx="69653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consolas" charset="0"/>
              </a:rPr>
              <a:t>Python – </a:t>
            </a:r>
            <a:r>
              <a:rPr lang="en-US" sz="3200" dirty="0" err="1" smtClean="0">
                <a:solidFill>
                  <a:schemeClr val="bg1"/>
                </a:solidFill>
                <a:latin typeface="consolas" charset="0"/>
              </a:rPr>
              <a:t>Operadores</a:t>
            </a:r>
            <a:r>
              <a:rPr lang="en-US" sz="3200" dirty="0" smtClean="0">
                <a:solidFill>
                  <a:schemeClr val="bg1"/>
                </a:solidFill>
                <a:latin typeface="consolas" charset="0"/>
              </a:rPr>
              <a:t> - Identity</a:t>
            </a:r>
            <a:endParaRPr lang="en-US" sz="3200" dirty="0">
              <a:solidFill>
                <a:schemeClr val="bg1"/>
              </a:solidFill>
              <a:latin typeface="consolas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88758" y="1187115"/>
            <a:ext cx="11555938" cy="409073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endParaRPr lang="en-US" sz="2800" dirty="0">
              <a:solidFill>
                <a:schemeClr val="bg1"/>
              </a:solidFill>
              <a:latin typeface="Lucida Console" charset="0"/>
            </a:endParaRPr>
          </a:p>
          <a:p>
            <a:pPr lvl="1"/>
            <a:r>
              <a:rPr lang="en-US" sz="2800" dirty="0" smtClean="0">
                <a:solidFill>
                  <a:srgbClr val="00B0F0"/>
                </a:solidFill>
                <a:latin typeface="Lucida Console" charset="0"/>
              </a:rPr>
              <a:t>is</a:t>
            </a:r>
            <a:r>
              <a:rPr lang="en-US" sz="2800" dirty="0" smtClean="0">
                <a:solidFill>
                  <a:srgbClr val="C00000"/>
                </a:solidFill>
                <a:latin typeface="Lucida Console" charset="0"/>
              </a:rPr>
              <a:t>       </a:t>
            </a:r>
            <a:r>
              <a:rPr lang="en-US" sz="2800" dirty="0" smtClean="0">
                <a:solidFill>
                  <a:schemeClr val="accent2"/>
                </a:solidFill>
                <a:latin typeface="Lucida Console" charset="0"/>
              </a:rPr>
              <a:t>True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800" dirty="0">
                <a:solidFill>
                  <a:schemeClr val="bg1"/>
                </a:solidFill>
                <a:latin typeface="Lucida Console" charset="0"/>
              </a:rPr>
              <a:t>se </a:t>
            </a:r>
            <a:r>
              <a:rPr lang="en-US" sz="2800" dirty="0" err="1">
                <a:solidFill>
                  <a:schemeClr val="bg1"/>
                </a:solidFill>
                <a:latin typeface="Lucida Console" charset="0"/>
              </a:rPr>
              <a:t>os</a:t>
            </a:r>
            <a:r>
              <a:rPr lang="en-US" sz="2800" dirty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Lucida Console" charset="0"/>
              </a:rPr>
              <a:t>operandos</a:t>
            </a:r>
            <a:r>
              <a:rPr lang="en-US" sz="2800" dirty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Lucida Console" charset="0"/>
              </a:rPr>
              <a:t>referenciam</a:t>
            </a:r>
            <a:r>
              <a:rPr lang="en-US" sz="2800" dirty="0">
                <a:solidFill>
                  <a:schemeClr val="bg1"/>
                </a:solidFill>
                <a:latin typeface="Lucida Console" charset="0"/>
              </a:rPr>
              <a:t> o </a:t>
            </a:r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mesmo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 </a:t>
            </a:r>
          </a:p>
          <a:p>
            <a:pPr lvl="1"/>
            <a:r>
              <a:rPr lang="en-US" sz="2800" dirty="0">
                <a:solidFill>
                  <a:schemeClr val="bg1"/>
                </a:solidFill>
                <a:latin typeface="Lucida Console" charset="0"/>
              </a:rPr>
              <a:t>	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	   </a:t>
            </a:r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objeto</a:t>
            </a:r>
            <a:r>
              <a:rPr lang="en-US" sz="2800" dirty="0">
                <a:solidFill>
                  <a:schemeClr val="bg1"/>
                </a:solidFill>
                <a:latin typeface="Lucida Console" charset="0"/>
              </a:rPr>
              <a:t>, </a:t>
            </a:r>
            <a:r>
              <a:rPr lang="en-US" sz="2800" dirty="0">
                <a:solidFill>
                  <a:schemeClr val="accent2"/>
                </a:solidFill>
                <a:latin typeface="Lucida Console" charset="0"/>
              </a:rPr>
              <a:t>False</a:t>
            </a:r>
            <a:r>
              <a:rPr lang="en-US" sz="2800" dirty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Lucida Console" charset="0"/>
              </a:rPr>
              <a:t>caso</a:t>
            </a:r>
            <a:r>
              <a:rPr lang="en-US" sz="2800" dirty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contrário</a:t>
            </a:r>
            <a:endParaRPr lang="en-US" sz="2800" dirty="0" smtClean="0">
              <a:solidFill>
                <a:schemeClr val="bg1"/>
              </a:solidFill>
              <a:latin typeface="Lucida Console" charset="0"/>
            </a:endParaRPr>
          </a:p>
          <a:p>
            <a:pPr lvl="1"/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		   (x </a:t>
            </a:r>
            <a:r>
              <a:rPr lang="en-US" sz="2800" dirty="0">
                <a:solidFill>
                  <a:schemeClr val="bg1"/>
                </a:solidFill>
                <a:latin typeface="Lucida Console" charset="0"/>
              </a:rPr>
              <a:t>is y, id(x) equals id(y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))</a:t>
            </a:r>
          </a:p>
          <a:p>
            <a:pPr lvl="1"/>
            <a:endParaRPr lang="en-US" sz="2800" dirty="0" smtClean="0">
              <a:solidFill>
                <a:schemeClr val="bg1"/>
              </a:solidFill>
              <a:latin typeface="Lucida Console" charset="0"/>
            </a:endParaRPr>
          </a:p>
          <a:p>
            <a:pPr lvl="1"/>
            <a:r>
              <a:rPr lang="en-US" sz="2800" dirty="0" smtClean="0">
                <a:solidFill>
                  <a:srgbClr val="00B0F0"/>
                </a:solidFill>
                <a:latin typeface="Lucida Console" charset="0"/>
              </a:rPr>
              <a:t>is not</a:t>
            </a:r>
            <a:r>
              <a:rPr lang="en-US" sz="2800" dirty="0" smtClean="0">
                <a:solidFill>
                  <a:srgbClr val="C00000"/>
                </a:solidFill>
                <a:latin typeface="Lucida Console" charset="0"/>
              </a:rPr>
              <a:t>   </a:t>
            </a:r>
            <a:r>
              <a:rPr lang="en-US" sz="2800" dirty="0" smtClean="0">
                <a:solidFill>
                  <a:schemeClr val="accent2"/>
                </a:solidFill>
                <a:latin typeface="Lucida Console" charset="0"/>
              </a:rPr>
              <a:t>False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800" dirty="0">
                <a:solidFill>
                  <a:schemeClr val="bg1"/>
                </a:solidFill>
                <a:latin typeface="Lucida Console" charset="0"/>
              </a:rPr>
              <a:t>se </a:t>
            </a:r>
            <a:r>
              <a:rPr lang="en-US" sz="2800" dirty="0" err="1">
                <a:solidFill>
                  <a:schemeClr val="bg1"/>
                </a:solidFill>
                <a:latin typeface="Lucida Console" charset="0"/>
              </a:rPr>
              <a:t>os</a:t>
            </a:r>
            <a:r>
              <a:rPr lang="en-US" sz="2800" dirty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Lucida Console" charset="0"/>
              </a:rPr>
              <a:t>operandos</a:t>
            </a:r>
            <a:r>
              <a:rPr lang="en-US" sz="2800" dirty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Lucida Console" charset="0"/>
              </a:rPr>
              <a:t>referenciam</a:t>
            </a:r>
            <a:r>
              <a:rPr lang="en-US" sz="2800" dirty="0">
                <a:solidFill>
                  <a:schemeClr val="bg1"/>
                </a:solidFill>
                <a:latin typeface="Lucida Console" charset="0"/>
              </a:rPr>
              <a:t> o </a:t>
            </a:r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mesmo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 </a:t>
            </a:r>
          </a:p>
          <a:p>
            <a:pPr lvl="1"/>
            <a:r>
              <a:rPr lang="en-US" sz="2800" dirty="0">
                <a:solidFill>
                  <a:schemeClr val="bg1"/>
                </a:solidFill>
                <a:latin typeface="Lucida Console" charset="0"/>
              </a:rPr>
              <a:t>	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	   </a:t>
            </a:r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objeto</a:t>
            </a:r>
            <a:r>
              <a:rPr lang="en-US" sz="2800" dirty="0">
                <a:solidFill>
                  <a:schemeClr val="bg1"/>
                </a:solidFill>
                <a:latin typeface="Lucida Console" charset="0"/>
              </a:rPr>
              <a:t>, </a:t>
            </a:r>
            <a:r>
              <a:rPr lang="en-US" sz="2800" dirty="0">
                <a:solidFill>
                  <a:schemeClr val="accent2"/>
                </a:solidFill>
                <a:latin typeface="Lucida Console" charset="0"/>
              </a:rPr>
              <a:t>True</a:t>
            </a:r>
            <a:r>
              <a:rPr lang="en-US" sz="2800" dirty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Lucida Console" charset="0"/>
              </a:rPr>
              <a:t>caso</a:t>
            </a:r>
            <a:r>
              <a:rPr lang="en-US" sz="2800" dirty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contrário</a:t>
            </a:r>
            <a:endParaRPr lang="en-US" sz="2800" dirty="0" smtClean="0">
              <a:solidFill>
                <a:schemeClr val="bg1"/>
              </a:solidFill>
              <a:latin typeface="Lucida Console" charset="0"/>
            </a:endParaRPr>
          </a:p>
          <a:p>
            <a:pPr lvl="1"/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		   (x </a:t>
            </a:r>
            <a:r>
              <a:rPr lang="en-US" sz="2800" dirty="0">
                <a:solidFill>
                  <a:schemeClr val="bg1"/>
                </a:solidFill>
                <a:latin typeface="Lucida Console" charset="0"/>
              </a:rPr>
              <a:t>is not y, id(x) not equal id(y))</a:t>
            </a:r>
          </a:p>
        </p:txBody>
      </p:sp>
    </p:spTree>
    <p:extLst>
      <p:ext uri="{BB962C8B-B14F-4D97-AF65-F5344CB8AC3E}">
        <p14:creationId xmlns:p14="http://schemas.microsoft.com/office/powerpoint/2010/main" val="124824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88758" y="128336"/>
            <a:ext cx="80954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consolas" charset="0"/>
              </a:rPr>
              <a:t>Python – </a:t>
            </a:r>
            <a:r>
              <a:rPr lang="en-US" sz="3200" dirty="0" err="1" smtClean="0">
                <a:solidFill>
                  <a:schemeClr val="bg1"/>
                </a:solidFill>
                <a:latin typeface="consolas" charset="0"/>
              </a:rPr>
              <a:t>Precedência</a:t>
            </a:r>
            <a:r>
              <a:rPr lang="en-US" sz="3200" dirty="0" smtClean="0">
                <a:solidFill>
                  <a:schemeClr val="bg1"/>
                </a:solidFill>
                <a:latin typeface="consolas" charset="0"/>
              </a:rPr>
              <a:t> dos </a:t>
            </a:r>
            <a:r>
              <a:rPr lang="en-US" sz="3200" dirty="0" err="1" smtClean="0">
                <a:solidFill>
                  <a:schemeClr val="bg1"/>
                </a:solidFill>
                <a:latin typeface="consolas" charset="0"/>
              </a:rPr>
              <a:t>operadores</a:t>
            </a:r>
            <a:endParaRPr lang="en-US" sz="3200" dirty="0">
              <a:solidFill>
                <a:schemeClr val="bg1"/>
              </a:solidFill>
              <a:latin typeface="consolas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88758" y="1187115"/>
            <a:ext cx="11555938" cy="409073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Ordem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na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qual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os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operadores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são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aplicados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aos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operandos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, a </a:t>
            </a:r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fim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 de </a:t>
            </a:r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evitar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ambiguidades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16909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88758" y="128336"/>
            <a:ext cx="80954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consolas" charset="0"/>
              </a:rPr>
              <a:t>Python – </a:t>
            </a:r>
            <a:r>
              <a:rPr lang="en-US" sz="3200" dirty="0" err="1" smtClean="0">
                <a:solidFill>
                  <a:schemeClr val="bg1"/>
                </a:solidFill>
                <a:latin typeface="consolas" charset="0"/>
              </a:rPr>
              <a:t>Precedência</a:t>
            </a:r>
            <a:r>
              <a:rPr lang="en-US" sz="3200" dirty="0" smtClean="0">
                <a:solidFill>
                  <a:schemeClr val="bg1"/>
                </a:solidFill>
                <a:latin typeface="consolas" charset="0"/>
              </a:rPr>
              <a:t> dos </a:t>
            </a:r>
            <a:r>
              <a:rPr lang="en-US" sz="3200" dirty="0" err="1" smtClean="0">
                <a:solidFill>
                  <a:schemeClr val="bg1"/>
                </a:solidFill>
                <a:latin typeface="consolas" charset="0"/>
              </a:rPr>
              <a:t>operadores</a:t>
            </a:r>
            <a:endParaRPr lang="en-US" sz="3200" dirty="0">
              <a:solidFill>
                <a:schemeClr val="bg1"/>
              </a:solidFill>
              <a:latin typeface="consolas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88758" y="914401"/>
            <a:ext cx="11555938" cy="409073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300" dirty="0">
                <a:solidFill>
                  <a:srgbClr val="00B0F0"/>
                </a:solidFill>
                <a:latin typeface="Lucida Console" charset="0"/>
              </a:rPr>
              <a:t>**</a:t>
            </a:r>
            <a:r>
              <a:rPr lang="en-US" sz="2300" dirty="0">
                <a:solidFill>
                  <a:schemeClr val="bg1"/>
                </a:solidFill>
                <a:latin typeface="Lucida Console" charset="0"/>
              </a:rPr>
              <a:t>          </a:t>
            </a:r>
            <a:r>
              <a:rPr lang="en-US" sz="2300" dirty="0" smtClean="0">
                <a:solidFill>
                  <a:schemeClr val="bg1"/>
                </a:solidFill>
                <a:latin typeface="Lucida Console" charset="0"/>
              </a:rPr>
              <a:t>			Exponentiation</a:t>
            </a:r>
            <a:endParaRPr lang="en-US" sz="2300" dirty="0">
              <a:solidFill>
                <a:schemeClr val="bg1"/>
              </a:solidFill>
              <a:latin typeface="Lucida Console" charset="0"/>
            </a:endParaRPr>
          </a:p>
          <a:p>
            <a:r>
              <a:rPr lang="en-US" sz="2300" dirty="0">
                <a:solidFill>
                  <a:srgbClr val="00B0F0"/>
                </a:solidFill>
                <a:latin typeface="Lucida Console" charset="0"/>
              </a:rPr>
              <a:t>~ + -</a:t>
            </a:r>
            <a:r>
              <a:rPr lang="en-US" sz="2300" dirty="0">
                <a:solidFill>
                  <a:schemeClr val="bg1"/>
                </a:solidFill>
                <a:latin typeface="Lucida Console" charset="0"/>
              </a:rPr>
              <a:t>       	</a:t>
            </a:r>
            <a:r>
              <a:rPr lang="en-US" sz="2300" dirty="0" smtClean="0">
                <a:solidFill>
                  <a:schemeClr val="bg1"/>
                </a:solidFill>
                <a:latin typeface="Lucida Console" charset="0"/>
              </a:rPr>
              <a:t>		Complement</a:t>
            </a:r>
            <a:r>
              <a:rPr lang="en-US" sz="2300" dirty="0">
                <a:solidFill>
                  <a:schemeClr val="bg1"/>
                </a:solidFill>
                <a:latin typeface="Lucida Console" charset="0"/>
              </a:rPr>
              <a:t>, unary plus and minus</a:t>
            </a:r>
          </a:p>
          <a:p>
            <a:r>
              <a:rPr lang="en-US" sz="2300" dirty="0">
                <a:solidFill>
                  <a:srgbClr val="00B0F0"/>
                </a:solidFill>
                <a:latin typeface="Lucida Console" charset="0"/>
              </a:rPr>
              <a:t>* / % //</a:t>
            </a:r>
            <a:r>
              <a:rPr lang="en-US" sz="2300" dirty="0">
                <a:solidFill>
                  <a:schemeClr val="bg1"/>
                </a:solidFill>
                <a:latin typeface="Lucida Console" charset="0"/>
              </a:rPr>
              <a:t>    </a:t>
            </a:r>
            <a:r>
              <a:rPr lang="en-US" sz="2300" dirty="0" smtClean="0">
                <a:solidFill>
                  <a:schemeClr val="bg1"/>
                </a:solidFill>
                <a:latin typeface="Lucida Console" charset="0"/>
              </a:rPr>
              <a:t>			Multiply</a:t>
            </a:r>
            <a:r>
              <a:rPr lang="en-US" sz="2300" dirty="0">
                <a:solidFill>
                  <a:schemeClr val="bg1"/>
                </a:solidFill>
                <a:latin typeface="Lucida Console" charset="0"/>
              </a:rPr>
              <a:t>, divide, </a:t>
            </a:r>
            <a:r>
              <a:rPr lang="en-US" sz="2300" dirty="0" smtClean="0">
                <a:solidFill>
                  <a:schemeClr val="bg1"/>
                </a:solidFill>
                <a:latin typeface="Lucida Console" charset="0"/>
              </a:rPr>
              <a:t>modulo, floor div</a:t>
            </a:r>
            <a:endParaRPr lang="en-US" sz="2300" dirty="0">
              <a:solidFill>
                <a:schemeClr val="bg1"/>
              </a:solidFill>
              <a:latin typeface="Lucida Console" charset="0"/>
            </a:endParaRPr>
          </a:p>
          <a:p>
            <a:r>
              <a:rPr lang="en-US" sz="2300" dirty="0">
                <a:solidFill>
                  <a:srgbClr val="00B0F0"/>
                </a:solidFill>
                <a:latin typeface="Lucida Console" charset="0"/>
              </a:rPr>
              <a:t>+ -</a:t>
            </a:r>
            <a:r>
              <a:rPr lang="en-US" sz="2300" dirty="0">
                <a:solidFill>
                  <a:schemeClr val="bg1"/>
                </a:solidFill>
                <a:latin typeface="Lucida Console" charset="0"/>
              </a:rPr>
              <a:t>         </a:t>
            </a:r>
            <a:r>
              <a:rPr lang="en-US" sz="2300" dirty="0" smtClean="0">
                <a:solidFill>
                  <a:schemeClr val="bg1"/>
                </a:solidFill>
                <a:latin typeface="Lucida Console" charset="0"/>
              </a:rPr>
              <a:t>			Addition </a:t>
            </a:r>
            <a:r>
              <a:rPr lang="en-US" sz="2300" dirty="0">
                <a:solidFill>
                  <a:schemeClr val="bg1"/>
                </a:solidFill>
                <a:latin typeface="Lucida Console" charset="0"/>
              </a:rPr>
              <a:t>and subtraction</a:t>
            </a:r>
          </a:p>
          <a:p>
            <a:r>
              <a:rPr lang="en-US" sz="2300" dirty="0">
                <a:solidFill>
                  <a:srgbClr val="00B0F0"/>
                </a:solidFill>
                <a:latin typeface="Lucida Console" charset="0"/>
              </a:rPr>
              <a:t>&gt;&gt; &lt;&lt;</a:t>
            </a:r>
            <a:r>
              <a:rPr lang="en-US" sz="2300" dirty="0">
                <a:solidFill>
                  <a:schemeClr val="bg1"/>
                </a:solidFill>
                <a:latin typeface="Lucida Console" charset="0"/>
              </a:rPr>
              <a:t>       </a:t>
            </a:r>
            <a:r>
              <a:rPr lang="en-US" sz="2300" dirty="0" smtClean="0">
                <a:solidFill>
                  <a:schemeClr val="bg1"/>
                </a:solidFill>
                <a:latin typeface="Lucida Console" charset="0"/>
              </a:rPr>
              <a:t>			Bitwise </a:t>
            </a:r>
            <a:r>
              <a:rPr lang="en-US" sz="2300" dirty="0">
                <a:solidFill>
                  <a:schemeClr val="bg1"/>
                </a:solidFill>
                <a:latin typeface="Lucida Console" charset="0"/>
              </a:rPr>
              <a:t>right shift, and left shift</a:t>
            </a:r>
          </a:p>
          <a:p>
            <a:r>
              <a:rPr lang="en-US" sz="2300" dirty="0">
                <a:solidFill>
                  <a:srgbClr val="00B0F0"/>
                </a:solidFill>
                <a:latin typeface="Lucida Console" charset="0"/>
              </a:rPr>
              <a:t>&amp;</a:t>
            </a:r>
            <a:r>
              <a:rPr lang="en-US" sz="2300" dirty="0">
                <a:solidFill>
                  <a:schemeClr val="bg1"/>
                </a:solidFill>
                <a:latin typeface="Lucida Console" charset="0"/>
              </a:rPr>
              <a:t>           </a:t>
            </a:r>
            <a:r>
              <a:rPr lang="en-US" sz="2300" dirty="0" smtClean="0">
                <a:solidFill>
                  <a:schemeClr val="bg1"/>
                </a:solidFill>
                <a:latin typeface="Lucida Console" charset="0"/>
              </a:rPr>
              <a:t>			Bitwise </a:t>
            </a:r>
            <a:r>
              <a:rPr lang="en-US" sz="2300" dirty="0">
                <a:solidFill>
                  <a:schemeClr val="bg1"/>
                </a:solidFill>
                <a:latin typeface="Lucida Console" charset="0"/>
              </a:rPr>
              <a:t>AND</a:t>
            </a:r>
          </a:p>
          <a:p>
            <a:r>
              <a:rPr lang="en-US" sz="2300" dirty="0">
                <a:solidFill>
                  <a:srgbClr val="00B0F0"/>
                </a:solidFill>
                <a:latin typeface="Lucida Console" charset="0"/>
              </a:rPr>
              <a:t>^ |</a:t>
            </a:r>
            <a:r>
              <a:rPr lang="en-US" sz="2300" dirty="0">
                <a:solidFill>
                  <a:schemeClr val="bg1"/>
                </a:solidFill>
                <a:latin typeface="Lucida Console" charset="0"/>
              </a:rPr>
              <a:t>         </a:t>
            </a:r>
            <a:r>
              <a:rPr lang="en-US" sz="2300" dirty="0" smtClean="0">
                <a:solidFill>
                  <a:schemeClr val="bg1"/>
                </a:solidFill>
                <a:latin typeface="Lucida Console" charset="0"/>
              </a:rPr>
              <a:t>			Bitwise </a:t>
            </a:r>
            <a:r>
              <a:rPr lang="en-US" sz="2300" dirty="0">
                <a:solidFill>
                  <a:schemeClr val="bg1"/>
                </a:solidFill>
                <a:latin typeface="Lucida Console" charset="0"/>
              </a:rPr>
              <a:t>XOR and OR</a:t>
            </a:r>
          </a:p>
          <a:p>
            <a:r>
              <a:rPr lang="en-US" sz="2300" dirty="0">
                <a:solidFill>
                  <a:srgbClr val="00B0F0"/>
                </a:solidFill>
                <a:latin typeface="Lucida Console" charset="0"/>
              </a:rPr>
              <a:t>&lt;= &lt; &gt; &gt;=</a:t>
            </a:r>
            <a:r>
              <a:rPr lang="en-US" sz="2300" dirty="0">
                <a:solidFill>
                  <a:schemeClr val="bg1"/>
                </a:solidFill>
                <a:latin typeface="Lucida Console" charset="0"/>
              </a:rPr>
              <a:t>   </a:t>
            </a:r>
            <a:r>
              <a:rPr lang="en-US" sz="2300" dirty="0" smtClean="0">
                <a:solidFill>
                  <a:schemeClr val="bg1"/>
                </a:solidFill>
                <a:latin typeface="Lucida Console" charset="0"/>
              </a:rPr>
              <a:t>			Comparison</a:t>
            </a:r>
            <a:endParaRPr lang="en-US" sz="2300" dirty="0">
              <a:solidFill>
                <a:schemeClr val="bg1"/>
              </a:solidFill>
              <a:latin typeface="Lucida Console" charset="0"/>
            </a:endParaRPr>
          </a:p>
          <a:p>
            <a:r>
              <a:rPr lang="en-US" sz="2300" dirty="0">
                <a:solidFill>
                  <a:srgbClr val="00B0F0"/>
                </a:solidFill>
                <a:latin typeface="Lucida Console" charset="0"/>
              </a:rPr>
              <a:t>&lt;&gt; == !=</a:t>
            </a:r>
            <a:r>
              <a:rPr lang="en-US" sz="2300" dirty="0">
                <a:solidFill>
                  <a:schemeClr val="bg1"/>
                </a:solidFill>
                <a:latin typeface="Lucida Console" charset="0"/>
              </a:rPr>
              <a:t>    </a:t>
            </a:r>
            <a:r>
              <a:rPr lang="en-US" sz="2300" dirty="0" smtClean="0">
                <a:solidFill>
                  <a:schemeClr val="bg1"/>
                </a:solidFill>
                <a:latin typeface="Lucida Console" charset="0"/>
              </a:rPr>
              <a:t>			Equality</a:t>
            </a:r>
            <a:endParaRPr lang="en-US" sz="2300" dirty="0">
              <a:solidFill>
                <a:schemeClr val="bg1"/>
              </a:solidFill>
              <a:latin typeface="Lucida Console" charset="0"/>
            </a:endParaRPr>
          </a:p>
          <a:p>
            <a:r>
              <a:rPr lang="en-US" sz="2300" dirty="0">
                <a:solidFill>
                  <a:srgbClr val="00B0F0"/>
                </a:solidFill>
                <a:latin typeface="Lucida Console" charset="0"/>
              </a:rPr>
              <a:t>= %= /= //= -= += *= </a:t>
            </a:r>
            <a:r>
              <a:rPr lang="en-US" sz="2300" dirty="0" smtClean="0">
                <a:solidFill>
                  <a:srgbClr val="00B0F0"/>
                </a:solidFill>
                <a:latin typeface="Lucida Console" charset="0"/>
              </a:rPr>
              <a:t>**=</a:t>
            </a:r>
            <a:r>
              <a:rPr lang="en-US" sz="2300" dirty="0" smtClean="0">
                <a:solidFill>
                  <a:schemeClr val="bg1"/>
                </a:solidFill>
                <a:latin typeface="Lucida Console" charset="0"/>
              </a:rPr>
              <a:t>	Assignment</a:t>
            </a:r>
            <a:endParaRPr lang="en-US" sz="2300" dirty="0">
              <a:solidFill>
                <a:schemeClr val="bg1"/>
              </a:solidFill>
              <a:latin typeface="Lucida Console" charset="0"/>
            </a:endParaRPr>
          </a:p>
          <a:p>
            <a:r>
              <a:rPr lang="en-US" sz="2300" dirty="0">
                <a:solidFill>
                  <a:srgbClr val="00B0F0"/>
                </a:solidFill>
                <a:latin typeface="Lucida Console" charset="0"/>
              </a:rPr>
              <a:t>is is not</a:t>
            </a:r>
            <a:r>
              <a:rPr lang="en-US" sz="2300" dirty="0">
                <a:solidFill>
                  <a:schemeClr val="bg1"/>
                </a:solidFill>
                <a:latin typeface="Lucida Console" charset="0"/>
              </a:rPr>
              <a:t>   </a:t>
            </a:r>
            <a:r>
              <a:rPr lang="en-US" sz="2300" dirty="0" smtClean="0">
                <a:solidFill>
                  <a:schemeClr val="bg1"/>
                </a:solidFill>
                <a:latin typeface="Lucida Console" charset="0"/>
              </a:rPr>
              <a:t>			Identify</a:t>
            </a:r>
            <a:endParaRPr lang="en-US" sz="2300" dirty="0">
              <a:solidFill>
                <a:schemeClr val="bg1"/>
              </a:solidFill>
              <a:latin typeface="Lucida Console" charset="0"/>
            </a:endParaRPr>
          </a:p>
          <a:p>
            <a:r>
              <a:rPr lang="en-US" sz="2300" dirty="0">
                <a:solidFill>
                  <a:srgbClr val="00B0F0"/>
                </a:solidFill>
                <a:latin typeface="Lucida Console" charset="0"/>
              </a:rPr>
              <a:t>in not in</a:t>
            </a:r>
            <a:r>
              <a:rPr lang="en-US" sz="2300" dirty="0">
                <a:solidFill>
                  <a:schemeClr val="bg1"/>
                </a:solidFill>
                <a:latin typeface="Lucida Console" charset="0"/>
              </a:rPr>
              <a:t>   </a:t>
            </a:r>
            <a:r>
              <a:rPr lang="en-US" sz="2300" dirty="0" smtClean="0">
                <a:solidFill>
                  <a:schemeClr val="bg1"/>
                </a:solidFill>
                <a:latin typeface="Lucida Console" charset="0"/>
              </a:rPr>
              <a:t>			Membership</a:t>
            </a:r>
            <a:endParaRPr lang="en-US" sz="2300" dirty="0">
              <a:solidFill>
                <a:schemeClr val="bg1"/>
              </a:solidFill>
              <a:latin typeface="Lucida Console" charset="0"/>
            </a:endParaRPr>
          </a:p>
          <a:p>
            <a:r>
              <a:rPr lang="en-US" sz="2300" dirty="0">
                <a:solidFill>
                  <a:srgbClr val="00B0F0"/>
                </a:solidFill>
                <a:latin typeface="Lucida Console" charset="0"/>
              </a:rPr>
              <a:t>not or and</a:t>
            </a:r>
            <a:r>
              <a:rPr lang="en-US" sz="2300" dirty="0">
                <a:solidFill>
                  <a:schemeClr val="bg1"/>
                </a:solidFill>
                <a:latin typeface="Lucida Console" charset="0"/>
              </a:rPr>
              <a:t>  </a:t>
            </a:r>
            <a:r>
              <a:rPr lang="en-US" sz="2300" dirty="0" smtClean="0">
                <a:solidFill>
                  <a:schemeClr val="bg1"/>
                </a:solidFill>
                <a:latin typeface="Lucida Console" charset="0"/>
              </a:rPr>
              <a:t>			Logical</a:t>
            </a:r>
            <a:endParaRPr lang="en-US" sz="2300" dirty="0">
              <a:solidFill>
                <a:schemeClr val="bg1"/>
              </a:solidFill>
              <a:latin typeface="Lucida Consol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1752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88758" y="128336"/>
            <a:ext cx="80954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consolas" charset="0"/>
              </a:rPr>
              <a:t>Python – </a:t>
            </a:r>
            <a:r>
              <a:rPr lang="en-US" sz="3200" dirty="0" err="1" smtClean="0">
                <a:solidFill>
                  <a:schemeClr val="bg1"/>
                </a:solidFill>
                <a:latin typeface="consolas" charset="0"/>
              </a:rPr>
              <a:t>Precedência</a:t>
            </a:r>
            <a:r>
              <a:rPr lang="en-US" sz="3200" dirty="0" smtClean="0">
                <a:solidFill>
                  <a:schemeClr val="bg1"/>
                </a:solidFill>
                <a:latin typeface="consolas" charset="0"/>
              </a:rPr>
              <a:t> dos </a:t>
            </a:r>
            <a:r>
              <a:rPr lang="en-US" sz="3200" dirty="0" err="1" smtClean="0">
                <a:solidFill>
                  <a:schemeClr val="bg1"/>
                </a:solidFill>
                <a:latin typeface="consolas" charset="0"/>
              </a:rPr>
              <a:t>operadores</a:t>
            </a:r>
            <a:endParaRPr lang="en-US" sz="3200" dirty="0">
              <a:solidFill>
                <a:schemeClr val="bg1"/>
              </a:solidFill>
              <a:latin typeface="consolas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88758" y="1187115"/>
            <a:ext cx="11555938" cy="409073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600" dirty="0" err="1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Expressão</a:t>
            </a:r>
            <a:r>
              <a:rPr lang="en-US" sz="2600" dirty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 </a:t>
            </a:r>
            <a:r>
              <a:rPr lang="en-US" sz="2600" dirty="0" smtClean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1:</a:t>
            </a:r>
            <a:r>
              <a:rPr lang="en-US" sz="2600" dirty="0" smtClean="0">
                <a:solidFill>
                  <a:schemeClr val="bg1"/>
                </a:solidFill>
                <a:latin typeface="Lucida Console" charset="0"/>
              </a:rPr>
              <a:t>	4 </a:t>
            </a:r>
            <a:r>
              <a:rPr lang="en-US" sz="2600" dirty="0" smtClean="0">
                <a:solidFill>
                  <a:srgbClr val="00B0F0"/>
                </a:solidFill>
                <a:latin typeface="Lucida Console" charset="0"/>
              </a:rPr>
              <a:t>-</a:t>
            </a:r>
            <a:r>
              <a:rPr lang="en-US" sz="2600" dirty="0" smtClean="0">
                <a:solidFill>
                  <a:schemeClr val="bg1"/>
                </a:solidFill>
                <a:latin typeface="Lucida Console" charset="0"/>
              </a:rPr>
              <a:t> 3 </a:t>
            </a:r>
            <a:r>
              <a:rPr lang="en-US" sz="2600" dirty="0" smtClean="0">
                <a:solidFill>
                  <a:srgbClr val="00B0F0"/>
                </a:solidFill>
                <a:latin typeface="Lucida Console" charset="0"/>
              </a:rPr>
              <a:t>*</a:t>
            </a:r>
            <a:r>
              <a:rPr lang="en-US" sz="2600" dirty="0" smtClean="0">
                <a:solidFill>
                  <a:schemeClr val="bg1"/>
                </a:solidFill>
                <a:latin typeface="Lucida Console" charset="0"/>
              </a:rPr>
              <a:t> 2</a:t>
            </a:r>
          </a:p>
          <a:p>
            <a:r>
              <a:rPr lang="en-US" sz="2600" dirty="0" smtClean="0">
                <a:solidFill>
                  <a:schemeClr val="bg1"/>
                </a:solidFill>
                <a:latin typeface="Lucida Console" charset="0"/>
              </a:rPr>
              <a:t>			4 </a:t>
            </a:r>
            <a:r>
              <a:rPr lang="en-US" sz="2600" dirty="0" smtClean="0">
                <a:solidFill>
                  <a:srgbClr val="00B0F0"/>
                </a:solidFill>
                <a:latin typeface="Lucida Console" charset="0"/>
              </a:rPr>
              <a:t>–</a:t>
            </a:r>
            <a:r>
              <a:rPr lang="en-US" sz="2600" dirty="0" smtClean="0">
                <a:solidFill>
                  <a:schemeClr val="bg1"/>
                </a:solidFill>
                <a:latin typeface="Lucida Console" charset="0"/>
              </a:rPr>
              <a:t> (3 </a:t>
            </a:r>
            <a:r>
              <a:rPr lang="en-US" sz="2600" dirty="0">
                <a:solidFill>
                  <a:srgbClr val="00B0F0"/>
                </a:solidFill>
                <a:latin typeface="Lucida Console" charset="0"/>
              </a:rPr>
              <a:t>*</a:t>
            </a:r>
            <a:r>
              <a:rPr lang="en-US" sz="2600" dirty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600" dirty="0" smtClean="0">
                <a:solidFill>
                  <a:schemeClr val="bg1"/>
                </a:solidFill>
                <a:latin typeface="Lucida Console" charset="0"/>
              </a:rPr>
              <a:t>2)</a:t>
            </a:r>
          </a:p>
          <a:p>
            <a:r>
              <a:rPr lang="en-US" sz="2600" dirty="0" smtClean="0">
                <a:solidFill>
                  <a:schemeClr val="bg1"/>
                </a:solidFill>
                <a:latin typeface="Lucida Console" charset="0"/>
              </a:rPr>
              <a:t>			-2</a:t>
            </a:r>
          </a:p>
          <a:p>
            <a:endParaRPr lang="en-US" sz="2600" dirty="0">
              <a:solidFill>
                <a:schemeClr val="bg1"/>
              </a:solidFill>
              <a:latin typeface="Lucida Console" charset="0"/>
            </a:endParaRPr>
          </a:p>
          <a:p>
            <a:r>
              <a:rPr lang="en-US" sz="2600" dirty="0" err="1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Expressão</a:t>
            </a:r>
            <a:r>
              <a:rPr lang="en-US" sz="2600" dirty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 </a:t>
            </a:r>
            <a:r>
              <a:rPr lang="en-US" sz="2600" dirty="0" smtClean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2:</a:t>
            </a:r>
            <a:r>
              <a:rPr lang="en-US" sz="2600" dirty="0" smtClean="0">
                <a:solidFill>
                  <a:schemeClr val="bg1"/>
                </a:solidFill>
                <a:latin typeface="Lucida Console" charset="0"/>
              </a:rPr>
              <a:t> 	(4 </a:t>
            </a:r>
            <a:r>
              <a:rPr lang="en-US" sz="2600" dirty="0" smtClean="0">
                <a:solidFill>
                  <a:srgbClr val="00B0F0"/>
                </a:solidFill>
                <a:latin typeface="Lucida Console" charset="0"/>
              </a:rPr>
              <a:t>–</a:t>
            </a:r>
            <a:r>
              <a:rPr lang="en-US" sz="2600" dirty="0" smtClean="0">
                <a:solidFill>
                  <a:schemeClr val="bg1"/>
                </a:solidFill>
                <a:latin typeface="Lucida Console" charset="0"/>
              </a:rPr>
              <a:t> 3) </a:t>
            </a:r>
            <a:r>
              <a:rPr lang="en-US" sz="2600" dirty="0" smtClean="0">
                <a:solidFill>
                  <a:srgbClr val="00B0F0"/>
                </a:solidFill>
                <a:latin typeface="Lucida Console" charset="0"/>
              </a:rPr>
              <a:t>*</a:t>
            </a:r>
            <a:r>
              <a:rPr lang="en-US" sz="2600" dirty="0" smtClean="0">
                <a:solidFill>
                  <a:schemeClr val="bg1"/>
                </a:solidFill>
                <a:latin typeface="Lucida Console" charset="0"/>
              </a:rPr>
              <a:t> 2</a:t>
            </a:r>
          </a:p>
          <a:p>
            <a:r>
              <a:rPr lang="en-US" sz="2600" dirty="0" smtClean="0">
                <a:solidFill>
                  <a:schemeClr val="bg1"/>
                </a:solidFill>
                <a:latin typeface="Lucida Console" charset="0"/>
              </a:rPr>
              <a:t>			(1) </a:t>
            </a:r>
            <a:r>
              <a:rPr lang="en-US" sz="2600" dirty="0" smtClean="0">
                <a:solidFill>
                  <a:srgbClr val="00B0F0"/>
                </a:solidFill>
                <a:latin typeface="Lucida Console" charset="0"/>
              </a:rPr>
              <a:t>*</a:t>
            </a:r>
            <a:r>
              <a:rPr lang="en-US" sz="2600" dirty="0" smtClean="0">
                <a:solidFill>
                  <a:schemeClr val="bg1"/>
                </a:solidFill>
                <a:latin typeface="Lucida Console" charset="0"/>
              </a:rPr>
              <a:t> 2</a:t>
            </a:r>
          </a:p>
          <a:p>
            <a:r>
              <a:rPr lang="en-US" sz="2600" dirty="0" smtClean="0">
                <a:solidFill>
                  <a:schemeClr val="bg1"/>
                </a:solidFill>
                <a:latin typeface="Lucida Console" charset="0"/>
              </a:rPr>
              <a:t>			2</a:t>
            </a:r>
          </a:p>
          <a:p>
            <a:endParaRPr lang="en-US" sz="2600" dirty="0" smtClean="0">
              <a:solidFill>
                <a:schemeClr val="bg1"/>
              </a:solidFill>
              <a:latin typeface="Lucida Console" charset="0"/>
            </a:endParaRPr>
          </a:p>
          <a:p>
            <a:r>
              <a:rPr lang="en-US" sz="2600" dirty="0" err="1" smtClean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Expressão</a:t>
            </a:r>
            <a:r>
              <a:rPr lang="en-US" sz="2600" dirty="0" smtClean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 3:</a:t>
            </a:r>
            <a:r>
              <a:rPr lang="en-US" sz="26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600" dirty="0">
                <a:solidFill>
                  <a:schemeClr val="bg1"/>
                </a:solidFill>
                <a:latin typeface="Lucida Console" charset="0"/>
              </a:rPr>
              <a:t>	(4 </a:t>
            </a:r>
            <a:r>
              <a:rPr lang="en-US" sz="2600" dirty="0">
                <a:solidFill>
                  <a:srgbClr val="00B0F0"/>
                </a:solidFill>
                <a:latin typeface="Lucida Console" charset="0"/>
              </a:rPr>
              <a:t>–</a:t>
            </a:r>
            <a:r>
              <a:rPr lang="en-US" sz="2600" dirty="0">
                <a:solidFill>
                  <a:schemeClr val="bg1"/>
                </a:solidFill>
                <a:latin typeface="Lucida Console" charset="0"/>
              </a:rPr>
              <a:t> 3) </a:t>
            </a:r>
            <a:r>
              <a:rPr lang="en-US" sz="2600" dirty="0">
                <a:solidFill>
                  <a:srgbClr val="00B0F0"/>
                </a:solidFill>
                <a:latin typeface="Lucida Console" charset="0"/>
              </a:rPr>
              <a:t>*</a:t>
            </a:r>
            <a:r>
              <a:rPr lang="en-US" sz="2600" dirty="0">
                <a:solidFill>
                  <a:schemeClr val="bg1"/>
                </a:solidFill>
                <a:latin typeface="Lucida Console" charset="0"/>
              </a:rPr>
              <a:t> 2</a:t>
            </a:r>
          </a:p>
          <a:p>
            <a:r>
              <a:rPr lang="en-US" sz="2600" dirty="0">
                <a:solidFill>
                  <a:schemeClr val="bg1"/>
                </a:solidFill>
                <a:latin typeface="Lucida Console" charset="0"/>
              </a:rPr>
              <a:t>			(1) </a:t>
            </a:r>
            <a:r>
              <a:rPr lang="en-US" sz="2600" dirty="0">
                <a:solidFill>
                  <a:srgbClr val="00B0F0"/>
                </a:solidFill>
                <a:latin typeface="Lucida Console" charset="0"/>
              </a:rPr>
              <a:t>*</a:t>
            </a:r>
            <a:r>
              <a:rPr lang="en-US" sz="2600" dirty="0">
                <a:solidFill>
                  <a:schemeClr val="bg1"/>
                </a:solidFill>
                <a:latin typeface="Lucida Console" charset="0"/>
              </a:rPr>
              <a:t> 2</a:t>
            </a:r>
          </a:p>
          <a:p>
            <a:r>
              <a:rPr lang="en-US" sz="2600" dirty="0">
                <a:solidFill>
                  <a:schemeClr val="bg1"/>
                </a:solidFill>
                <a:latin typeface="Lucida Console" charset="0"/>
              </a:rPr>
              <a:t>			2</a:t>
            </a:r>
          </a:p>
          <a:p>
            <a:endParaRPr lang="en-US" sz="2600" dirty="0">
              <a:solidFill>
                <a:schemeClr val="bg1"/>
              </a:solidFill>
              <a:latin typeface="Lucida Console" charset="0"/>
            </a:endParaRPr>
          </a:p>
          <a:p>
            <a:endParaRPr lang="en-US" sz="2600" dirty="0">
              <a:solidFill>
                <a:schemeClr val="bg1"/>
              </a:solidFill>
              <a:latin typeface="Lucida Consol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8905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88758" y="128336"/>
            <a:ext cx="42530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 smtClean="0">
                <a:solidFill>
                  <a:schemeClr val="bg1"/>
                </a:solidFill>
                <a:latin typeface="consolas" charset="0"/>
              </a:rPr>
              <a:t>História</a:t>
            </a:r>
            <a:r>
              <a:rPr lang="en-US" sz="3200" dirty="0" smtClean="0">
                <a:solidFill>
                  <a:schemeClr val="bg1"/>
                </a:solidFill>
                <a:latin typeface="consolas" charset="0"/>
              </a:rPr>
              <a:t> do Python</a:t>
            </a:r>
            <a:endParaRPr lang="en-US" sz="3200" dirty="0">
              <a:solidFill>
                <a:schemeClr val="bg1"/>
              </a:solidFill>
              <a:latin typeface="consolas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83136" y="1187115"/>
            <a:ext cx="11555938" cy="409073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457200" indent="-457200">
              <a:buFontTx/>
              <a:buChar char="-"/>
            </a:pPr>
            <a:r>
              <a:rPr lang="en-US" sz="2600" dirty="0" smtClean="0">
                <a:solidFill>
                  <a:srgbClr val="FFFF00"/>
                </a:solidFill>
                <a:latin typeface="Lucida Console" charset="0"/>
              </a:rPr>
              <a:t>Monty Python</a:t>
            </a:r>
            <a:r>
              <a:rPr lang="en-US" sz="2600" dirty="0">
                <a:solidFill>
                  <a:schemeClr val="bg1"/>
                </a:solidFill>
                <a:latin typeface="Lucida Console" charset="0"/>
              </a:rPr>
              <a:t>!</a:t>
            </a:r>
            <a:r>
              <a:rPr lang="en-US" sz="26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Lucida Console" charset="0"/>
              </a:rPr>
              <a:t>Grupo</a:t>
            </a:r>
            <a:r>
              <a:rPr lang="en-US" sz="2600" dirty="0" smtClean="0">
                <a:solidFill>
                  <a:schemeClr val="bg1"/>
                </a:solidFill>
                <a:latin typeface="Lucida Console" charset="0"/>
              </a:rPr>
              <a:t> de </a:t>
            </a:r>
            <a:r>
              <a:rPr lang="en-US" sz="2600" dirty="0" err="1" smtClean="0">
                <a:solidFill>
                  <a:schemeClr val="bg1"/>
                </a:solidFill>
                <a:latin typeface="Lucida Console" charset="0"/>
              </a:rPr>
              <a:t>humoristas</a:t>
            </a:r>
            <a:r>
              <a:rPr lang="en-US" sz="26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Lucida Console" charset="0"/>
              </a:rPr>
              <a:t>ingleses</a:t>
            </a:r>
            <a:r>
              <a:rPr lang="en-US" sz="2600" dirty="0" smtClean="0">
                <a:solidFill>
                  <a:schemeClr val="bg1"/>
                </a:solidFill>
                <a:latin typeface="Lucida Console" charset="0"/>
              </a:rPr>
              <a:t>;</a:t>
            </a:r>
          </a:p>
          <a:p>
            <a:pPr marL="457200" indent="-457200">
              <a:buFontTx/>
              <a:buChar char="-"/>
            </a:pPr>
            <a:r>
              <a:rPr lang="en-US" sz="2600" dirty="0" err="1" smtClean="0">
                <a:solidFill>
                  <a:schemeClr val="bg1"/>
                </a:solidFill>
                <a:latin typeface="Lucida Console" charset="0"/>
              </a:rPr>
              <a:t>Criada</a:t>
            </a:r>
            <a:r>
              <a:rPr lang="en-US" sz="26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600" dirty="0" err="1">
                <a:solidFill>
                  <a:schemeClr val="bg1"/>
                </a:solidFill>
                <a:latin typeface="Lucida Console" charset="0"/>
              </a:rPr>
              <a:t>por</a:t>
            </a:r>
            <a:r>
              <a:rPr lang="en-US" sz="2600" dirty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600" dirty="0">
                <a:solidFill>
                  <a:srgbClr val="FFFF00"/>
                </a:solidFill>
                <a:latin typeface="Lucida Console" charset="0"/>
              </a:rPr>
              <a:t>Guido van </a:t>
            </a:r>
            <a:r>
              <a:rPr lang="en-US" sz="2600" dirty="0" err="1">
                <a:solidFill>
                  <a:srgbClr val="FFFF00"/>
                </a:solidFill>
                <a:latin typeface="Lucida Console" charset="0"/>
              </a:rPr>
              <a:t>Rossum</a:t>
            </a:r>
            <a:r>
              <a:rPr lang="en-US" sz="2600" dirty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600" dirty="0" err="1">
                <a:solidFill>
                  <a:schemeClr val="bg1"/>
                </a:solidFill>
                <a:latin typeface="Lucida Console" charset="0"/>
              </a:rPr>
              <a:t>em</a:t>
            </a:r>
            <a:r>
              <a:rPr lang="en-US" sz="2600" dirty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600" dirty="0">
                <a:solidFill>
                  <a:srgbClr val="FFFF00"/>
                </a:solidFill>
                <a:latin typeface="Lucida Console" charset="0"/>
              </a:rPr>
              <a:t>1989</a:t>
            </a:r>
            <a:r>
              <a:rPr lang="en-US" sz="2600" dirty="0" smtClean="0">
                <a:solidFill>
                  <a:schemeClr val="bg1"/>
                </a:solidFill>
                <a:latin typeface="Lucida Console" charset="0"/>
              </a:rPr>
              <a:t>;</a:t>
            </a:r>
          </a:p>
          <a:p>
            <a:pPr marL="457200" indent="-457200">
              <a:buFontTx/>
              <a:buChar char="-"/>
            </a:pPr>
            <a:r>
              <a:rPr lang="en-US" sz="2600" dirty="0" err="1" smtClean="0">
                <a:solidFill>
                  <a:schemeClr val="bg1"/>
                </a:solidFill>
                <a:latin typeface="Lucida Console" charset="0"/>
              </a:rPr>
              <a:t>Publicada</a:t>
            </a:r>
            <a:r>
              <a:rPr lang="en-US" sz="26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600" dirty="0" err="1">
                <a:solidFill>
                  <a:schemeClr val="bg1"/>
                </a:solidFill>
                <a:latin typeface="Lucida Console" charset="0"/>
              </a:rPr>
              <a:t>em</a:t>
            </a:r>
            <a:r>
              <a:rPr lang="en-US" sz="2600" dirty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600" dirty="0">
                <a:solidFill>
                  <a:srgbClr val="FFFF00"/>
                </a:solidFill>
                <a:latin typeface="Lucida Console" charset="0"/>
              </a:rPr>
              <a:t>1991</a:t>
            </a:r>
            <a:r>
              <a:rPr lang="en-US" sz="2600" dirty="0">
                <a:solidFill>
                  <a:schemeClr val="bg1"/>
                </a:solidFill>
                <a:latin typeface="Lucida Console" charset="0"/>
              </a:rPr>
              <a:t> - </a:t>
            </a:r>
            <a:r>
              <a:rPr lang="en-US" sz="2600" dirty="0" err="1">
                <a:solidFill>
                  <a:schemeClr val="bg1"/>
                </a:solidFill>
                <a:latin typeface="Lucida Console" charset="0"/>
              </a:rPr>
              <a:t>versão</a:t>
            </a:r>
            <a:r>
              <a:rPr lang="en-US" sz="2600" dirty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600" dirty="0" smtClean="0">
                <a:solidFill>
                  <a:srgbClr val="FFFF00"/>
                </a:solidFill>
                <a:latin typeface="Lucida Console" charset="0"/>
              </a:rPr>
              <a:t>0.9.0</a:t>
            </a:r>
            <a:r>
              <a:rPr lang="en-US" sz="2600" dirty="0" smtClean="0">
                <a:solidFill>
                  <a:schemeClr val="bg1"/>
                </a:solidFill>
                <a:latin typeface="Lucida Console" charset="0"/>
              </a:rPr>
              <a:t>;</a:t>
            </a:r>
          </a:p>
          <a:p>
            <a:pPr marL="457200" indent="-457200">
              <a:buFontTx/>
              <a:buChar char="-"/>
            </a:pPr>
            <a:r>
              <a:rPr lang="en-US" sz="2600" dirty="0" err="1">
                <a:solidFill>
                  <a:schemeClr val="bg1"/>
                </a:solidFill>
                <a:latin typeface="Lucida Console" charset="0"/>
              </a:rPr>
              <a:t>Criada</a:t>
            </a:r>
            <a:r>
              <a:rPr lang="en-US" sz="2600" dirty="0">
                <a:solidFill>
                  <a:schemeClr val="bg1"/>
                </a:solidFill>
                <a:latin typeface="Lucida Console" charset="0"/>
              </a:rPr>
              <a:t> para </a:t>
            </a:r>
            <a:r>
              <a:rPr lang="en-US" sz="2600" dirty="0" err="1">
                <a:solidFill>
                  <a:schemeClr val="bg1"/>
                </a:solidFill>
                <a:latin typeface="Lucida Console" charset="0"/>
              </a:rPr>
              <a:t>substituir</a:t>
            </a:r>
            <a:r>
              <a:rPr lang="en-US" sz="2600" dirty="0">
                <a:solidFill>
                  <a:schemeClr val="bg1"/>
                </a:solidFill>
                <a:latin typeface="Lucida Console" charset="0"/>
              </a:rPr>
              <a:t> a </a:t>
            </a:r>
            <a:r>
              <a:rPr lang="en-US" sz="2600" dirty="0" err="1">
                <a:solidFill>
                  <a:schemeClr val="bg1"/>
                </a:solidFill>
                <a:latin typeface="Lucida Console" charset="0"/>
              </a:rPr>
              <a:t>linguagem</a:t>
            </a:r>
            <a:r>
              <a:rPr lang="en-US" sz="2600" dirty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600" dirty="0">
                <a:solidFill>
                  <a:srgbClr val="FFFF00"/>
                </a:solidFill>
                <a:latin typeface="Lucida Console" charset="0"/>
              </a:rPr>
              <a:t>ABC</a:t>
            </a:r>
            <a:r>
              <a:rPr lang="en-US" sz="2600" dirty="0">
                <a:solidFill>
                  <a:schemeClr val="bg1"/>
                </a:solidFill>
                <a:latin typeface="Lucida Console" charset="0"/>
              </a:rPr>
              <a:t>, </a:t>
            </a:r>
            <a:r>
              <a:rPr lang="en-US" sz="2600" dirty="0" err="1">
                <a:solidFill>
                  <a:schemeClr val="bg1"/>
                </a:solidFill>
                <a:latin typeface="Lucida Console" charset="0"/>
              </a:rPr>
              <a:t>usada</a:t>
            </a:r>
            <a:r>
              <a:rPr lang="en-US" sz="2600" dirty="0">
                <a:solidFill>
                  <a:schemeClr val="bg1"/>
                </a:solidFill>
                <a:latin typeface="Lucida Console" charset="0"/>
              </a:rPr>
              <a:t> no </a:t>
            </a:r>
            <a:r>
              <a:rPr lang="en-US" sz="2600" dirty="0">
                <a:solidFill>
                  <a:srgbClr val="FFFF00"/>
                </a:solidFill>
                <a:latin typeface="Lucida Console" charset="0"/>
              </a:rPr>
              <a:t>Amoeba OS</a:t>
            </a:r>
            <a:r>
              <a:rPr lang="en-US" sz="2600" dirty="0">
                <a:solidFill>
                  <a:schemeClr val="bg1"/>
                </a:solidFill>
                <a:latin typeface="Lucida Console" charset="0"/>
              </a:rPr>
              <a:t> (SO </a:t>
            </a:r>
            <a:r>
              <a:rPr lang="en-US" sz="2600" dirty="0" err="1">
                <a:solidFill>
                  <a:schemeClr val="bg1"/>
                </a:solidFill>
                <a:latin typeface="Lucida Console" charset="0"/>
              </a:rPr>
              <a:t>distribuído</a:t>
            </a:r>
            <a:r>
              <a:rPr lang="en-US" sz="2600" dirty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600" dirty="0" err="1">
                <a:solidFill>
                  <a:schemeClr val="bg1"/>
                </a:solidFill>
                <a:latin typeface="Lucida Console" charset="0"/>
              </a:rPr>
              <a:t>criado</a:t>
            </a:r>
            <a:r>
              <a:rPr lang="en-US" sz="2600" dirty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600" dirty="0" err="1">
                <a:solidFill>
                  <a:schemeClr val="bg1"/>
                </a:solidFill>
                <a:latin typeface="Lucida Console" charset="0"/>
              </a:rPr>
              <a:t>por</a:t>
            </a:r>
            <a:r>
              <a:rPr lang="en-US" sz="2600" dirty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600" dirty="0">
                <a:solidFill>
                  <a:srgbClr val="FFFF00"/>
                </a:solidFill>
                <a:latin typeface="Lucida Console" charset="0"/>
              </a:rPr>
              <a:t>Andrew Tanenbaum</a:t>
            </a:r>
            <a:r>
              <a:rPr lang="en-US" sz="2600" dirty="0" smtClean="0">
                <a:solidFill>
                  <a:schemeClr val="bg1"/>
                </a:solidFill>
                <a:latin typeface="Lucida Console" charset="0"/>
              </a:rPr>
              <a:t>);</a:t>
            </a:r>
          </a:p>
          <a:p>
            <a:pPr marL="457200" indent="-457200">
              <a:buFontTx/>
              <a:buChar char="-"/>
            </a:pPr>
            <a:r>
              <a:rPr lang="en-US" sz="2600" dirty="0" err="1" smtClean="0">
                <a:solidFill>
                  <a:schemeClr val="bg1"/>
                </a:solidFill>
                <a:latin typeface="Lucida Console" charset="0"/>
              </a:rPr>
              <a:t>Baseada</a:t>
            </a:r>
            <a:r>
              <a:rPr lang="en-US" sz="26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600" dirty="0" err="1">
                <a:solidFill>
                  <a:schemeClr val="bg1"/>
                </a:solidFill>
                <a:latin typeface="Lucida Console" charset="0"/>
              </a:rPr>
              <a:t>na</a:t>
            </a:r>
            <a:r>
              <a:rPr lang="en-US" sz="2600" dirty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600" dirty="0" err="1">
                <a:solidFill>
                  <a:schemeClr val="bg1"/>
                </a:solidFill>
                <a:latin typeface="Lucida Console" charset="0"/>
              </a:rPr>
              <a:t>linguagem</a:t>
            </a:r>
            <a:r>
              <a:rPr lang="en-US" sz="2600" dirty="0">
                <a:solidFill>
                  <a:schemeClr val="bg1"/>
                </a:solidFill>
                <a:latin typeface="Lucida Console" charset="0"/>
              </a:rPr>
              <a:t> ABC, com parte da </a:t>
            </a:r>
            <a:r>
              <a:rPr lang="en-US" sz="2600" dirty="0" err="1">
                <a:solidFill>
                  <a:schemeClr val="bg1"/>
                </a:solidFill>
                <a:latin typeface="Lucida Console" charset="0"/>
              </a:rPr>
              <a:t>sintaxe</a:t>
            </a:r>
            <a:r>
              <a:rPr lang="en-US" sz="2600" dirty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600" dirty="0" err="1">
                <a:solidFill>
                  <a:schemeClr val="bg1"/>
                </a:solidFill>
                <a:latin typeface="Lucida Console" charset="0"/>
              </a:rPr>
              <a:t>derivada</a:t>
            </a:r>
            <a:r>
              <a:rPr lang="en-US" sz="2600" dirty="0">
                <a:solidFill>
                  <a:schemeClr val="bg1"/>
                </a:solidFill>
                <a:latin typeface="Lucida Console" charset="0"/>
              </a:rPr>
              <a:t> do C, Haskell, Icon, Modula-3, e Perl</a:t>
            </a:r>
            <a:r>
              <a:rPr lang="en-US" sz="2600" dirty="0" smtClean="0">
                <a:solidFill>
                  <a:schemeClr val="bg1"/>
                </a:solidFill>
                <a:latin typeface="Lucida Console" charset="0"/>
              </a:rPr>
              <a:t>;</a:t>
            </a:r>
          </a:p>
          <a:p>
            <a:pPr marL="457200" indent="-457200">
              <a:buFontTx/>
              <a:buChar char="-"/>
            </a:pPr>
            <a:r>
              <a:rPr lang="en-US" sz="2600" dirty="0" err="1" smtClean="0">
                <a:solidFill>
                  <a:schemeClr val="bg1"/>
                </a:solidFill>
                <a:latin typeface="Lucida Console" charset="0"/>
              </a:rPr>
              <a:t>Linguagem</a:t>
            </a:r>
            <a:r>
              <a:rPr lang="en-US" sz="26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600" dirty="0">
                <a:solidFill>
                  <a:schemeClr val="bg1"/>
                </a:solidFill>
                <a:latin typeface="Lucida Console" charset="0"/>
              </a:rPr>
              <a:t>de </a:t>
            </a:r>
            <a:r>
              <a:rPr lang="en-US" sz="2600" dirty="0" err="1">
                <a:solidFill>
                  <a:schemeClr val="bg1"/>
                </a:solidFill>
                <a:latin typeface="Lucida Console" charset="0"/>
              </a:rPr>
              <a:t>propósito</a:t>
            </a:r>
            <a:r>
              <a:rPr lang="en-US" sz="2600" dirty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600" dirty="0" err="1">
                <a:solidFill>
                  <a:schemeClr val="bg1"/>
                </a:solidFill>
                <a:latin typeface="Lucida Console" charset="0"/>
              </a:rPr>
              <a:t>geral</a:t>
            </a:r>
            <a:r>
              <a:rPr lang="en-US" sz="2600" dirty="0">
                <a:solidFill>
                  <a:schemeClr val="bg1"/>
                </a:solidFill>
                <a:latin typeface="Lucida Console" charset="0"/>
              </a:rPr>
              <a:t> de alto </a:t>
            </a:r>
            <a:r>
              <a:rPr lang="en-US" sz="2600" dirty="0" err="1">
                <a:solidFill>
                  <a:schemeClr val="bg1"/>
                </a:solidFill>
                <a:latin typeface="Lucida Console" charset="0"/>
              </a:rPr>
              <a:t>nível</a:t>
            </a:r>
            <a:r>
              <a:rPr lang="en-US" sz="2600" dirty="0">
                <a:solidFill>
                  <a:schemeClr val="bg1"/>
                </a:solidFill>
                <a:latin typeface="Lucida Console" charset="0"/>
              </a:rPr>
              <a:t> (OO, </a:t>
            </a:r>
            <a:r>
              <a:rPr lang="en-US" sz="2600" dirty="0" err="1">
                <a:solidFill>
                  <a:schemeClr val="bg1"/>
                </a:solidFill>
                <a:latin typeface="Lucida Console" charset="0"/>
              </a:rPr>
              <a:t>imperativo</a:t>
            </a:r>
            <a:r>
              <a:rPr lang="en-US" sz="2600" dirty="0">
                <a:solidFill>
                  <a:schemeClr val="bg1"/>
                </a:solidFill>
                <a:latin typeface="Lucida Console" charset="0"/>
              </a:rPr>
              <a:t>, </a:t>
            </a:r>
            <a:r>
              <a:rPr lang="en-US" sz="2600" dirty="0" err="1">
                <a:solidFill>
                  <a:schemeClr val="bg1"/>
                </a:solidFill>
                <a:latin typeface="Lucida Console" charset="0"/>
              </a:rPr>
              <a:t>funcional</a:t>
            </a:r>
            <a:r>
              <a:rPr lang="en-US" sz="2600" dirty="0">
                <a:solidFill>
                  <a:schemeClr val="bg1"/>
                </a:solidFill>
                <a:latin typeface="Lucida Console" charset="0"/>
              </a:rPr>
              <a:t>, </a:t>
            </a:r>
            <a:r>
              <a:rPr lang="en-US" sz="2600" dirty="0" err="1">
                <a:solidFill>
                  <a:schemeClr val="bg1"/>
                </a:solidFill>
                <a:latin typeface="Lucida Console" charset="0"/>
              </a:rPr>
              <a:t>prodedural</a:t>
            </a:r>
            <a:r>
              <a:rPr lang="en-US" sz="2600" dirty="0" smtClean="0">
                <a:solidFill>
                  <a:schemeClr val="bg1"/>
                </a:solidFill>
                <a:latin typeface="Lucida Console" charset="0"/>
              </a:rPr>
              <a:t>);</a:t>
            </a:r>
          </a:p>
          <a:p>
            <a:pPr marL="457200" indent="-457200">
              <a:buFontTx/>
              <a:buChar char="-"/>
            </a:pPr>
            <a:r>
              <a:rPr lang="en-US" sz="2600" dirty="0" smtClean="0">
                <a:solidFill>
                  <a:schemeClr val="bg1"/>
                </a:solidFill>
                <a:latin typeface="Lucida Console" charset="0"/>
              </a:rPr>
              <a:t>Uma </a:t>
            </a:r>
            <a:r>
              <a:rPr lang="en-US" sz="2600" dirty="0">
                <a:solidFill>
                  <a:schemeClr val="bg1"/>
                </a:solidFill>
                <a:latin typeface="Lucida Console" charset="0"/>
              </a:rPr>
              <a:t>das </a:t>
            </a:r>
            <a:r>
              <a:rPr lang="en-US" sz="2600" dirty="0" err="1">
                <a:solidFill>
                  <a:schemeClr val="bg1"/>
                </a:solidFill>
                <a:latin typeface="Lucida Console" charset="0"/>
              </a:rPr>
              <a:t>linguagens</a:t>
            </a:r>
            <a:r>
              <a:rPr lang="en-US" sz="2600" dirty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600" dirty="0" err="1">
                <a:solidFill>
                  <a:schemeClr val="bg1"/>
                </a:solidFill>
                <a:latin typeface="Lucida Console" charset="0"/>
              </a:rPr>
              <a:t>mais</a:t>
            </a:r>
            <a:r>
              <a:rPr lang="en-US" sz="2600" dirty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600" dirty="0" err="1">
                <a:solidFill>
                  <a:schemeClr val="bg1"/>
                </a:solidFill>
                <a:latin typeface="Lucida Console" charset="0"/>
              </a:rPr>
              <a:t>utilizadas</a:t>
            </a:r>
            <a:r>
              <a:rPr lang="en-US" sz="2600" dirty="0">
                <a:solidFill>
                  <a:schemeClr val="bg1"/>
                </a:solidFill>
                <a:latin typeface="Lucida Console" charset="0"/>
              </a:rPr>
              <a:t> no </a:t>
            </a:r>
            <a:r>
              <a:rPr lang="en-US" sz="2600" dirty="0" err="1" smtClean="0">
                <a:solidFill>
                  <a:schemeClr val="bg1"/>
                </a:solidFill>
                <a:latin typeface="Lucida Console" charset="0"/>
              </a:rPr>
              <a:t>mundo</a:t>
            </a:r>
            <a:r>
              <a:rPr lang="en-US" sz="2600" dirty="0" smtClean="0">
                <a:solidFill>
                  <a:schemeClr val="bg1"/>
                </a:solidFill>
                <a:latin typeface="Lucida Console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05564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88758" y="128336"/>
            <a:ext cx="44791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consolas" charset="0"/>
              </a:rPr>
              <a:t>Python – </a:t>
            </a:r>
            <a:r>
              <a:rPr lang="en-US" sz="3200" dirty="0" err="1" smtClean="0">
                <a:solidFill>
                  <a:schemeClr val="bg1"/>
                </a:solidFill>
                <a:latin typeface="consolas" charset="0"/>
              </a:rPr>
              <a:t>Conversões</a:t>
            </a:r>
            <a:endParaRPr lang="en-US" sz="3200" dirty="0">
              <a:solidFill>
                <a:schemeClr val="bg1"/>
              </a:solidFill>
              <a:latin typeface="consolas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88758" y="1187115"/>
            <a:ext cx="11555938" cy="409073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lvl="1"/>
            <a:r>
              <a:rPr lang="en-US" sz="2800" dirty="0" err="1">
                <a:solidFill>
                  <a:schemeClr val="bg1"/>
                </a:solidFill>
                <a:latin typeface="Lucida Console" charset="0"/>
              </a:rPr>
              <a:t>str</a:t>
            </a:r>
            <a:r>
              <a:rPr lang="en-US" sz="2800" dirty="0">
                <a:solidFill>
                  <a:schemeClr val="bg1"/>
                </a:solidFill>
                <a:latin typeface="Lucida Console" charset="0"/>
              </a:rPr>
              <a:t>(</a:t>
            </a:r>
            <a:r>
              <a:rPr lang="en-US" sz="2800" dirty="0">
                <a:solidFill>
                  <a:srgbClr val="FF47FF"/>
                </a:solidFill>
                <a:latin typeface="Lucida Console" charset="0"/>
              </a:rPr>
              <a:t>10</a:t>
            </a:r>
            <a:r>
              <a:rPr lang="en-US" sz="2800" dirty="0">
                <a:solidFill>
                  <a:schemeClr val="bg1"/>
                </a:solidFill>
                <a:latin typeface="Lucida Console" charset="0"/>
              </a:rPr>
              <a:t>) 			integer -&gt; string</a:t>
            </a:r>
          </a:p>
          <a:p>
            <a:pPr lvl="1"/>
            <a:r>
              <a:rPr lang="en-US" sz="2800" dirty="0" err="1">
                <a:solidFill>
                  <a:schemeClr val="bg1"/>
                </a:solidFill>
                <a:latin typeface="Lucida Console" charset="0"/>
              </a:rPr>
              <a:t>str</a:t>
            </a:r>
            <a:r>
              <a:rPr lang="en-US" sz="2800" dirty="0">
                <a:solidFill>
                  <a:schemeClr val="bg1"/>
                </a:solidFill>
                <a:latin typeface="Lucida Console" charset="0"/>
              </a:rPr>
              <a:t>(</a:t>
            </a:r>
            <a:r>
              <a:rPr lang="en-US" sz="2800" dirty="0">
                <a:solidFill>
                  <a:srgbClr val="FF47FF"/>
                </a:solidFill>
                <a:latin typeface="Lucida Console" charset="0"/>
              </a:rPr>
              <a:t>10.1</a:t>
            </a:r>
            <a:r>
              <a:rPr lang="en-US" sz="2800" dirty="0">
                <a:solidFill>
                  <a:schemeClr val="bg1"/>
                </a:solidFill>
                <a:latin typeface="Lucida Console" charset="0"/>
              </a:rPr>
              <a:t>) 			float   -&gt; string</a:t>
            </a:r>
          </a:p>
          <a:p>
            <a:pPr lvl="1"/>
            <a:r>
              <a:rPr lang="en-US" sz="2800" dirty="0" err="1">
                <a:solidFill>
                  <a:schemeClr val="bg1"/>
                </a:solidFill>
                <a:latin typeface="Lucida Console" charset="0"/>
              </a:rPr>
              <a:t>str</a:t>
            </a:r>
            <a:r>
              <a:rPr lang="en-US" sz="2800" dirty="0">
                <a:solidFill>
                  <a:schemeClr val="bg1"/>
                </a:solidFill>
                <a:latin typeface="Lucida Console" charset="0"/>
              </a:rPr>
              <a:t>({</a:t>
            </a:r>
            <a:r>
              <a:rPr lang="en-US" sz="2800" dirty="0">
                <a:solidFill>
                  <a:srgbClr val="FFC000"/>
                </a:solidFill>
                <a:latin typeface="Lucida Console" charset="0"/>
              </a:rPr>
              <a:t>'</a:t>
            </a:r>
            <a:r>
              <a:rPr lang="en-US" sz="2800" dirty="0" err="1">
                <a:solidFill>
                  <a:srgbClr val="FFC000"/>
                </a:solidFill>
                <a:latin typeface="Lucida Console" charset="0"/>
              </a:rPr>
              <a:t>v'</a:t>
            </a:r>
            <a:r>
              <a:rPr lang="en-US" sz="2800" dirty="0" err="1">
                <a:solidFill>
                  <a:schemeClr val="bg1"/>
                </a:solidFill>
                <a:latin typeface="Lucida Console" charset="0"/>
              </a:rPr>
              <a:t>:</a:t>
            </a:r>
            <a:r>
              <a:rPr lang="en-US" sz="2800" dirty="0" err="1">
                <a:solidFill>
                  <a:schemeClr val="accent2"/>
                </a:solidFill>
                <a:latin typeface="Lucida Console" charset="0"/>
              </a:rPr>
              <a:t>True</a:t>
            </a:r>
            <a:r>
              <a:rPr lang="en-US" sz="2800" dirty="0">
                <a:solidFill>
                  <a:schemeClr val="bg1"/>
                </a:solidFill>
                <a:latin typeface="Lucida Console" charset="0"/>
              </a:rPr>
              <a:t>})	object  -&gt; string</a:t>
            </a:r>
          </a:p>
          <a:p>
            <a:pPr lvl="1"/>
            <a:endParaRPr lang="en-US" sz="2800" dirty="0" smtClean="0">
              <a:solidFill>
                <a:schemeClr val="bg1"/>
              </a:solidFill>
              <a:latin typeface="Lucida Console" charset="0"/>
            </a:endParaRPr>
          </a:p>
          <a:p>
            <a:pPr lvl="1"/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int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(</a:t>
            </a:r>
            <a:r>
              <a:rPr lang="en-US" sz="2800" dirty="0" smtClean="0">
                <a:solidFill>
                  <a:srgbClr val="FFC000"/>
                </a:solidFill>
                <a:latin typeface="Lucida Console" charset="0"/>
              </a:rPr>
              <a:t>'10</a:t>
            </a:r>
            <a:r>
              <a:rPr lang="en-US" sz="2800" dirty="0">
                <a:solidFill>
                  <a:srgbClr val="FFC000"/>
                </a:solidFill>
                <a:latin typeface="Lucida Console" charset="0"/>
              </a:rPr>
              <a:t>'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)			string  -&gt; integer</a:t>
            </a:r>
          </a:p>
          <a:p>
            <a:pPr lvl="1"/>
            <a:r>
              <a:rPr lang="en-US" sz="2800" dirty="0">
                <a:solidFill>
                  <a:schemeClr val="bg1"/>
                </a:solidFill>
                <a:latin typeface="Lucida Console" charset="0"/>
              </a:rPr>
              <a:t>float(</a:t>
            </a:r>
            <a:r>
              <a:rPr lang="en-US" sz="2800" dirty="0">
                <a:solidFill>
                  <a:srgbClr val="FFC000"/>
                </a:solidFill>
                <a:latin typeface="Lucida Console" charset="0"/>
              </a:rPr>
              <a:t>'10.1'</a:t>
            </a:r>
            <a:r>
              <a:rPr lang="en-US" sz="2800" dirty="0">
                <a:solidFill>
                  <a:schemeClr val="bg1"/>
                </a:solidFill>
                <a:latin typeface="Lucida Console" charset="0"/>
              </a:rPr>
              <a:t>)  	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string  </a:t>
            </a:r>
            <a:r>
              <a:rPr lang="en-US" sz="2800" dirty="0">
                <a:solidFill>
                  <a:schemeClr val="bg1"/>
                </a:solidFill>
                <a:latin typeface="Lucida Console" charset="0"/>
              </a:rPr>
              <a:t>-&gt; 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float</a:t>
            </a:r>
          </a:p>
          <a:p>
            <a:pPr lvl="1"/>
            <a:endParaRPr lang="en-US" sz="2800" dirty="0" smtClean="0">
              <a:solidFill>
                <a:schemeClr val="bg1"/>
              </a:solidFill>
              <a:latin typeface="Lucida Console" charset="0"/>
            </a:endParaRPr>
          </a:p>
          <a:p>
            <a:pPr lvl="1"/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int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(</a:t>
            </a:r>
            <a:r>
              <a:rPr lang="en-US" sz="2800" dirty="0" smtClean="0">
                <a:solidFill>
                  <a:srgbClr val="FF47FF"/>
                </a:solidFill>
                <a:latin typeface="Lucida Console" charset="0"/>
              </a:rPr>
              <a:t>10.1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)</a:t>
            </a:r>
            <a:r>
              <a:rPr lang="en-US" sz="2800" dirty="0">
                <a:solidFill>
                  <a:schemeClr val="bg1"/>
                </a:solidFill>
                <a:latin typeface="Lucida Console" charset="0"/>
              </a:rPr>
              <a:t> 	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		float   -&gt; </a:t>
            </a:r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int</a:t>
            </a:r>
            <a:endParaRPr lang="en-US" sz="2800" dirty="0" smtClean="0">
              <a:solidFill>
                <a:schemeClr val="bg1"/>
              </a:solidFill>
              <a:latin typeface="Lucida Console" charset="0"/>
            </a:endParaRPr>
          </a:p>
          <a:p>
            <a:pPr lvl="1"/>
            <a:r>
              <a:rPr lang="en-US" sz="2800" dirty="0">
                <a:solidFill>
                  <a:schemeClr val="bg1"/>
                </a:solidFill>
                <a:latin typeface="Lucida Console" charset="0"/>
              </a:rPr>
              <a:t>f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loat(</a:t>
            </a:r>
            <a:r>
              <a:rPr lang="en-US" sz="2800" dirty="0" smtClean="0">
                <a:solidFill>
                  <a:srgbClr val="FF47FF"/>
                </a:solidFill>
                <a:latin typeface="Lucida Console" charset="0"/>
              </a:rPr>
              <a:t>10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)</a:t>
            </a:r>
            <a:r>
              <a:rPr lang="en-US" sz="2800" dirty="0">
                <a:solidFill>
                  <a:schemeClr val="bg1"/>
                </a:solidFill>
                <a:latin typeface="Lucida Console" charset="0"/>
              </a:rPr>
              <a:t> 	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		</a:t>
            </a:r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int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     -&gt; float</a:t>
            </a:r>
            <a:endParaRPr lang="en-US" sz="2800" dirty="0">
              <a:solidFill>
                <a:schemeClr val="bg1"/>
              </a:solidFill>
              <a:latin typeface="Lucida Console" charset="0"/>
            </a:endParaRPr>
          </a:p>
          <a:p>
            <a:endParaRPr lang="en-US" sz="2800" dirty="0" smtClean="0">
              <a:solidFill>
                <a:schemeClr val="bg1"/>
              </a:solidFill>
              <a:latin typeface="Lucida Console" charset="0"/>
            </a:endParaRPr>
          </a:p>
          <a:p>
            <a:pPr lvl="1"/>
            <a:endParaRPr lang="en-US" sz="2800" dirty="0" smtClean="0">
              <a:solidFill>
                <a:schemeClr val="bg1"/>
              </a:solidFill>
              <a:latin typeface="Lucida Console" charset="0"/>
            </a:endParaRPr>
          </a:p>
          <a:p>
            <a:endParaRPr lang="en-US" sz="2800" dirty="0" smtClean="0">
              <a:solidFill>
                <a:schemeClr val="bg1"/>
              </a:solidFill>
              <a:latin typeface="Lucida Console" charset="0"/>
            </a:endParaRPr>
          </a:p>
          <a:p>
            <a:endParaRPr lang="en-US" sz="2800" dirty="0" smtClean="0">
              <a:solidFill>
                <a:schemeClr val="bg1"/>
              </a:solidFill>
              <a:latin typeface="Lucida Console" charset="0"/>
            </a:endParaRPr>
          </a:p>
          <a:p>
            <a:endParaRPr lang="en-US" sz="2800" dirty="0">
              <a:solidFill>
                <a:schemeClr val="bg1"/>
              </a:solidFill>
              <a:latin typeface="Lucida Console" charset="0"/>
            </a:endParaRPr>
          </a:p>
          <a:p>
            <a:endParaRPr lang="en-US" sz="2800" dirty="0">
              <a:solidFill>
                <a:schemeClr val="bg1"/>
              </a:solidFill>
              <a:latin typeface="Lucida Consol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898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88758" y="128336"/>
            <a:ext cx="71913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consolas" charset="0"/>
              </a:rPr>
              <a:t>Python – </a:t>
            </a:r>
            <a:r>
              <a:rPr lang="en-US" sz="3200" dirty="0" err="1" smtClean="0">
                <a:solidFill>
                  <a:schemeClr val="bg1"/>
                </a:solidFill>
                <a:latin typeface="consolas" charset="0"/>
              </a:rPr>
              <a:t>Formatadores</a:t>
            </a:r>
            <a:r>
              <a:rPr lang="en-US" sz="3200" dirty="0" smtClean="0">
                <a:solidFill>
                  <a:schemeClr val="bg1"/>
                </a:solidFill>
                <a:latin typeface="consolas" charset="0"/>
              </a:rPr>
              <a:t> de string</a:t>
            </a:r>
            <a:endParaRPr lang="en-US" sz="3200" dirty="0">
              <a:solidFill>
                <a:schemeClr val="bg1"/>
              </a:solidFill>
              <a:latin typeface="consolas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88758" y="1187115"/>
            <a:ext cx="11555938" cy="409073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lvl="1"/>
            <a:r>
              <a:rPr lang="en-US" sz="2600" dirty="0" err="1" smtClean="0">
                <a:solidFill>
                  <a:schemeClr val="bg1"/>
                </a:solidFill>
                <a:latin typeface="Lucida Console" charset="0"/>
              </a:rPr>
              <a:t>nome</a:t>
            </a:r>
            <a:r>
              <a:rPr lang="en-US" sz="2600" dirty="0" smtClean="0">
                <a:solidFill>
                  <a:schemeClr val="bg1"/>
                </a:solidFill>
                <a:latin typeface="Lucida Console" charset="0"/>
              </a:rPr>
              <a:t> = </a:t>
            </a:r>
            <a:r>
              <a:rPr lang="en-US" sz="2600" dirty="0">
                <a:solidFill>
                  <a:schemeClr val="bg1"/>
                </a:solidFill>
                <a:latin typeface="Lucida Console" charset="0"/>
              </a:rPr>
              <a:t>input</a:t>
            </a:r>
            <a:r>
              <a:rPr lang="en-US" sz="2600" dirty="0" smtClean="0">
                <a:solidFill>
                  <a:schemeClr val="bg1"/>
                </a:solidFill>
                <a:latin typeface="Lucida Console" charset="0"/>
              </a:rPr>
              <a:t>(</a:t>
            </a:r>
            <a:r>
              <a:rPr lang="en-US" sz="2600" dirty="0">
                <a:solidFill>
                  <a:srgbClr val="FFC000"/>
                </a:solidFill>
                <a:latin typeface="Lucida Console" charset="0"/>
              </a:rPr>
              <a:t>'</a:t>
            </a:r>
            <a:r>
              <a:rPr lang="en-US" sz="2600" dirty="0" err="1" smtClean="0">
                <a:solidFill>
                  <a:srgbClr val="FFC000"/>
                </a:solidFill>
                <a:latin typeface="Lucida Console" charset="0"/>
              </a:rPr>
              <a:t>Qual</a:t>
            </a:r>
            <a:r>
              <a:rPr lang="en-US" sz="2600" dirty="0" smtClean="0">
                <a:solidFill>
                  <a:srgbClr val="FFC000"/>
                </a:solidFill>
                <a:latin typeface="Lucida Console" charset="0"/>
              </a:rPr>
              <a:t> </a:t>
            </a:r>
            <a:r>
              <a:rPr lang="en-US" sz="2600" dirty="0" err="1" smtClean="0">
                <a:solidFill>
                  <a:srgbClr val="FFC000"/>
                </a:solidFill>
                <a:latin typeface="Lucida Console" charset="0"/>
              </a:rPr>
              <a:t>é</a:t>
            </a:r>
            <a:r>
              <a:rPr lang="en-US" sz="2600" dirty="0" smtClean="0">
                <a:solidFill>
                  <a:srgbClr val="FFC000"/>
                </a:solidFill>
                <a:latin typeface="Lucida Console" charset="0"/>
              </a:rPr>
              <a:t> o </a:t>
            </a:r>
            <a:r>
              <a:rPr lang="en-US" sz="2600" dirty="0" err="1" smtClean="0">
                <a:solidFill>
                  <a:srgbClr val="FFC000"/>
                </a:solidFill>
                <a:latin typeface="Lucida Console" charset="0"/>
              </a:rPr>
              <a:t>seu</a:t>
            </a:r>
            <a:r>
              <a:rPr lang="en-US" sz="2600" dirty="0" smtClean="0">
                <a:solidFill>
                  <a:srgbClr val="FFC000"/>
                </a:solidFill>
                <a:latin typeface="Lucida Console" charset="0"/>
              </a:rPr>
              <a:t> </a:t>
            </a:r>
            <a:r>
              <a:rPr lang="en-US" sz="2600" dirty="0" err="1" smtClean="0">
                <a:solidFill>
                  <a:srgbClr val="FFC000"/>
                </a:solidFill>
                <a:latin typeface="Lucida Console" charset="0"/>
              </a:rPr>
              <a:t>nome</a:t>
            </a:r>
            <a:r>
              <a:rPr lang="en-US" sz="2600" dirty="0" smtClean="0">
                <a:solidFill>
                  <a:srgbClr val="FFC000"/>
                </a:solidFill>
                <a:latin typeface="Lucida Console" charset="0"/>
              </a:rPr>
              <a:t>?\</a:t>
            </a:r>
            <a:r>
              <a:rPr lang="en-US" sz="2600" dirty="0">
                <a:solidFill>
                  <a:srgbClr val="FFC000"/>
                </a:solidFill>
                <a:latin typeface="Lucida Console" charset="0"/>
              </a:rPr>
              <a:t>n</a:t>
            </a:r>
            <a:r>
              <a:rPr lang="en-US" sz="2600" dirty="0" smtClean="0">
                <a:solidFill>
                  <a:srgbClr val="FFC000"/>
                </a:solidFill>
                <a:latin typeface="Lucida Console" charset="0"/>
              </a:rPr>
              <a:t>'</a:t>
            </a:r>
            <a:r>
              <a:rPr lang="en-US" sz="2600" dirty="0" smtClean="0">
                <a:solidFill>
                  <a:schemeClr val="bg1"/>
                </a:solidFill>
                <a:latin typeface="Lucida Console" charset="0"/>
              </a:rPr>
              <a:t>)</a:t>
            </a:r>
          </a:p>
          <a:p>
            <a:pPr lvl="1"/>
            <a:r>
              <a:rPr lang="en-US" sz="2600" dirty="0" err="1">
                <a:solidFill>
                  <a:schemeClr val="bg1"/>
                </a:solidFill>
                <a:latin typeface="Lucida Console" charset="0"/>
              </a:rPr>
              <a:t>idade</a:t>
            </a:r>
            <a:r>
              <a:rPr lang="en-US" sz="2600" dirty="0">
                <a:solidFill>
                  <a:schemeClr val="bg1"/>
                </a:solidFill>
                <a:latin typeface="Lucida Console" charset="0"/>
              </a:rPr>
              <a:t> = </a:t>
            </a:r>
            <a:r>
              <a:rPr lang="en-US" sz="2600" dirty="0" err="1">
                <a:solidFill>
                  <a:schemeClr val="bg1"/>
                </a:solidFill>
                <a:latin typeface="Lucida Console" charset="0"/>
              </a:rPr>
              <a:t>int</a:t>
            </a:r>
            <a:r>
              <a:rPr lang="en-US" sz="2600" dirty="0">
                <a:solidFill>
                  <a:schemeClr val="bg1"/>
                </a:solidFill>
                <a:latin typeface="Lucida Console" charset="0"/>
              </a:rPr>
              <a:t>(input(</a:t>
            </a:r>
            <a:r>
              <a:rPr lang="en-US" sz="2600" dirty="0">
                <a:solidFill>
                  <a:srgbClr val="FFC000"/>
                </a:solidFill>
                <a:latin typeface="Lucida Console" charset="0"/>
              </a:rPr>
              <a:t>'</a:t>
            </a:r>
            <a:r>
              <a:rPr lang="en-US" sz="2600" dirty="0" err="1">
                <a:solidFill>
                  <a:srgbClr val="FFC000"/>
                </a:solidFill>
                <a:latin typeface="Lucida Console" charset="0"/>
              </a:rPr>
              <a:t>Qual</a:t>
            </a:r>
            <a:r>
              <a:rPr lang="en-US" sz="2600" dirty="0">
                <a:solidFill>
                  <a:srgbClr val="FFC000"/>
                </a:solidFill>
                <a:latin typeface="Lucida Console" charset="0"/>
              </a:rPr>
              <a:t> </a:t>
            </a:r>
            <a:r>
              <a:rPr lang="en-US" sz="2600" dirty="0" err="1">
                <a:solidFill>
                  <a:srgbClr val="FFC000"/>
                </a:solidFill>
                <a:latin typeface="Lucida Console" charset="0"/>
              </a:rPr>
              <a:t>é</a:t>
            </a:r>
            <a:r>
              <a:rPr lang="en-US" sz="2600" dirty="0">
                <a:solidFill>
                  <a:srgbClr val="FFC000"/>
                </a:solidFill>
                <a:latin typeface="Lucida Console" charset="0"/>
              </a:rPr>
              <a:t> o </a:t>
            </a:r>
            <a:r>
              <a:rPr lang="en-US" sz="2600" dirty="0" err="1">
                <a:solidFill>
                  <a:srgbClr val="FFC000"/>
                </a:solidFill>
                <a:latin typeface="Lucida Console" charset="0"/>
              </a:rPr>
              <a:t>sua</a:t>
            </a:r>
            <a:r>
              <a:rPr lang="en-US" sz="2600" dirty="0">
                <a:solidFill>
                  <a:srgbClr val="FFC000"/>
                </a:solidFill>
                <a:latin typeface="Lucida Console" charset="0"/>
              </a:rPr>
              <a:t> </a:t>
            </a:r>
            <a:r>
              <a:rPr lang="en-US" sz="2600" dirty="0" err="1">
                <a:solidFill>
                  <a:srgbClr val="FFC000"/>
                </a:solidFill>
                <a:latin typeface="Lucida Console" charset="0"/>
              </a:rPr>
              <a:t>idade</a:t>
            </a:r>
            <a:r>
              <a:rPr lang="en-US" sz="2600" dirty="0">
                <a:solidFill>
                  <a:srgbClr val="FFC000"/>
                </a:solidFill>
                <a:latin typeface="Lucida Console" charset="0"/>
              </a:rPr>
              <a:t>?\n</a:t>
            </a:r>
            <a:r>
              <a:rPr lang="en-US" sz="2600" dirty="0" smtClean="0">
                <a:solidFill>
                  <a:srgbClr val="FFC000"/>
                </a:solidFill>
                <a:latin typeface="Lucida Console" charset="0"/>
              </a:rPr>
              <a:t>'</a:t>
            </a:r>
            <a:r>
              <a:rPr lang="en-US" sz="2600" dirty="0" smtClean="0">
                <a:solidFill>
                  <a:schemeClr val="bg1"/>
                </a:solidFill>
                <a:latin typeface="Lucida Console" charset="0"/>
              </a:rPr>
              <a:t>))</a:t>
            </a:r>
          </a:p>
          <a:p>
            <a:pPr lvl="1"/>
            <a:endParaRPr lang="en-US" sz="2600" dirty="0" smtClean="0">
              <a:solidFill>
                <a:schemeClr val="bg1"/>
              </a:solidFill>
              <a:latin typeface="Lucida Console" charset="0"/>
            </a:endParaRPr>
          </a:p>
          <a:p>
            <a:pPr lvl="1"/>
            <a:r>
              <a:rPr lang="en-US" sz="2600" dirty="0" smtClean="0">
                <a:solidFill>
                  <a:schemeClr val="bg1"/>
                </a:solidFill>
                <a:latin typeface="Lucida Console" charset="0"/>
              </a:rPr>
              <a:t>print(</a:t>
            </a:r>
            <a:r>
              <a:rPr lang="en-US" sz="2600" dirty="0" smtClean="0">
                <a:solidFill>
                  <a:srgbClr val="FFC000"/>
                </a:solidFill>
                <a:latin typeface="Lucida Console" charset="0"/>
              </a:rPr>
              <a:t>'</a:t>
            </a:r>
            <a:r>
              <a:rPr lang="en-US" sz="2600" dirty="0" err="1" smtClean="0">
                <a:solidFill>
                  <a:srgbClr val="FFC000"/>
                </a:solidFill>
                <a:latin typeface="Lucida Console" charset="0"/>
              </a:rPr>
              <a:t>Olá</a:t>
            </a:r>
            <a:r>
              <a:rPr lang="en-US" sz="2600" dirty="0" smtClean="0">
                <a:solidFill>
                  <a:srgbClr val="FFC000"/>
                </a:solidFill>
                <a:latin typeface="Lucida Console" charset="0"/>
              </a:rPr>
              <a:t> </a:t>
            </a:r>
            <a:r>
              <a:rPr lang="en-US" sz="2600" dirty="0" smtClean="0">
                <a:solidFill>
                  <a:srgbClr val="00B050"/>
                </a:solidFill>
                <a:latin typeface="Lucida Console" charset="0"/>
              </a:rPr>
              <a:t>%s</a:t>
            </a:r>
            <a:r>
              <a:rPr lang="en-US" sz="2600" dirty="0" smtClean="0">
                <a:solidFill>
                  <a:srgbClr val="FFC000"/>
                </a:solidFill>
                <a:latin typeface="Lucida Console" charset="0"/>
              </a:rPr>
              <a:t>!'</a:t>
            </a:r>
            <a:r>
              <a:rPr lang="en-US" sz="26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600" dirty="0" smtClean="0">
                <a:solidFill>
                  <a:srgbClr val="00B0F0"/>
                </a:solidFill>
                <a:latin typeface="Lucida Console" charset="0"/>
              </a:rPr>
              <a:t>%</a:t>
            </a:r>
            <a:r>
              <a:rPr lang="en-US" sz="26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Lucida Console" charset="0"/>
              </a:rPr>
              <a:t>nome</a:t>
            </a:r>
            <a:r>
              <a:rPr lang="en-US" sz="2600" dirty="0" smtClean="0">
                <a:solidFill>
                  <a:schemeClr val="bg1"/>
                </a:solidFill>
                <a:latin typeface="Lucida Console" charset="0"/>
              </a:rPr>
              <a:t>)</a:t>
            </a:r>
          </a:p>
          <a:p>
            <a:pPr lvl="1"/>
            <a:r>
              <a:rPr lang="en-US" sz="2600" dirty="0">
                <a:solidFill>
                  <a:schemeClr val="bg1"/>
                </a:solidFill>
                <a:latin typeface="Lucida Console" charset="0"/>
              </a:rPr>
              <a:t>print</a:t>
            </a:r>
            <a:r>
              <a:rPr lang="en-US" sz="2600" dirty="0" smtClean="0">
                <a:solidFill>
                  <a:schemeClr val="bg1"/>
                </a:solidFill>
                <a:latin typeface="Lucida Console" charset="0"/>
              </a:rPr>
              <a:t>(</a:t>
            </a:r>
            <a:r>
              <a:rPr lang="en-US" sz="2600" dirty="0">
                <a:solidFill>
                  <a:srgbClr val="FFC000"/>
                </a:solidFill>
                <a:latin typeface="Lucida Console" charset="0"/>
              </a:rPr>
              <a:t>'</a:t>
            </a:r>
            <a:r>
              <a:rPr lang="en-US" sz="2600" dirty="0" smtClean="0">
                <a:solidFill>
                  <a:srgbClr val="00B050"/>
                </a:solidFill>
                <a:latin typeface="Lucida Console" charset="0"/>
              </a:rPr>
              <a:t>%s</a:t>
            </a:r>
            <a:r>
              <a:rPr lang="en-US" sz="2600" dirty="0" smtClean="0">
                <a:solidFill>
                  <a:srgbClr val="FFC000"/>
                </a:solidFill>
                <a:latin typeface="Lucida Console" charset="0"/>
              </a:rPr>
              <a:t>,</a:t>
            </a:r>
            <a:r>
              <a:rPr lang="en-US" sz="2600" dirty="0" smtClean="0">
                <a:solidFill>
                  <a:srgbClr val="00B050"/>
                </a:solidFill>
                <a:latin typeface="Lucida Console" charset="0"/>
              </a:rPr>
              <a:t> %d </a:t>
            </a:r>
            <a:r>
              <a:rPr lang="en-US" sz="2600" dirty="0" err="1" smtClean="0">
                <a:solidFill>
                  <a:srgbClr val="FFC000"/>
                </a:solidFill>
                <a:latin typeface="Lucida Console" charset="0"/>
              </a:rPr>
              <a:t>anos</a:t>
            </a:r>
            <a:r>
              <a:rPr lang="en-US" sz="2600" dirty="0">
                <a:solidFill>
                  <a:srgbClr val="FFC000"/>
                </a:solidFill>
                <a:latin typeface="Lucida Console" charset="0"/>
              </a:rPr>
              <a:t>'</a:t>
            </a:r>
            <a:r>
              <a:rPr lang="en-US" sz="26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600" dirty="0">
                <a:solidFill>
                  <a:srgbClr val="00B0F0"/>
                </a:solidFill>
                <a:latin typeface="Lucida Console" charset="0"/>
              </a:rPr>
              <a:t>%</a:t>
            </a:r>
            <a:r>
              <a:rPr lang="en-US" sz="2600" dirty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600" dirty="0" smtClean="0">
                <a:solidFill>
                  <a:schemeClr val="bg1"/>
                </a:solidFill>
                <a:latin typeface="Lucida Console" charset="0"/>
              </a:rPr>
              <a:t>(</a:t>
            </a:r>
            <a:r>
              <a:rPr lang="en-US" sz="2600" dirty="0" err="1" smtClean="0">
                <a:solidFill>
                  <a:schemeClr val="bg1"/>
                </a:solidFill>
                <a:latin typeface="Lucida Console" charset="0"/>
              </a:rPr>
              <a:t>nome</a:t>
            </a:r>
            <a:r>
              <a:rPr lang="en-US" sz="2600" dirty="0" smtClean="0">
                <a:solidFill>
                  <a:schemeClr val="bg1"/>
                </a:solidFill>
                <a:latin typeface="Lucida Console" charset="0"/>
              </a:rPr>
              <a:t>, </a:t>
            </a:r>
            <a:r>
              <a:rPr lang="en-US" sz="2600" dirty="0" err="1" smtClean="0">
                <a:solidFill>
                  <a:schemeClr val="bg1"/>
                </a:solidFill>
                <a:latin typeface="Lucida Console" charset="0"/>
              </a:rPr>
              <a:t>idade</a:t>
            </a:r>
            <a:r>
              <a:rPr lang="en-US" sz="2600" dirty="0" smtClean="0">
                <a:solidFill>
                  <a:schemeClr val="bg1"/>
                </a:solidFill>
                <a:latin typeface="Lucida Console" charset="0"/>
              </a:rPr>
              <a:t>))</a:t>
            </a:r>
          </a:p>
          <a:p>
            <a:pPr lvl="1"/>
            <a:r>
              <a:rPr lang="en-US" sz="2600" dirty="0">
                <a:solidFill>
                  <a:schemeClr val="bg1"/>
                </a:solidFill>
                <a:latin typeface="Lucida Console" charset="0"/>
              </a:rPr>
              <a:t>print</a:t>
            </a:r>
            <a:r>
              <a:rPr lang="en-US" sz="2600" dirty="0" smtClean="0">
                <a:solidFill>
                  <a:schemeClr val="bg1"/>
                </a:solidFill>
                <a:latin typeface="Lucida Console" charset="0"/>
              </a:rPr>
              <a:t>(</a:t>
            </a:r>
            <a:r>
              <a:rPr lang="en-US" sz="2600" dirty="0" smtClean="0">
                <a:solidFill>
                  <a:srgbClr val="FFC000"/>
                </a:solidFill>
                <a:latin typeface="Lucida Console" charset="0"/>
              </a:rPr>
              <a:t>'</a:t>
            </a:r>
            <a:r>
              <a:rPr lang="en-US" sz="2600" dirty="0" smtClean="0">
                <a:solidFill>
                  <a:srgbClr val="00B050"/>
                </a:solidFill>
                <a:latin typeface="Lucida Console" charset="0"/>
              </a:rPr>
              <a:t>{0}</a:t>
            </a:r>
            <a:r>
              <a:rPr lang="en-US" sz="2600" dirty="0" smtClean="0">
                <a:solidFill>
                  <a:srgbClr val="FFC000"/>
                </a:solidFill>
                <a:latin typeface="Lucida Console" charset="0"/>
              </a:rPr>
              <a:t>,</a:t>
            </a:r>
            <a:r>
              <a:rPr lang="en-US" sz="2600" dirty="0" smtClean="0">
                <a:solidFill>
                  <a:srgbClr val="00B050"/>
                </a:solidFill>
                <a:latin typeface="Lucida Console" charset="0"/>
              </a:rPr>
              <a:t> {1}</a:t>
            </a:r>
            <a:r>
              <a:rPr lang="en-US" sz="2600" dirty="0" smtClean="0">
                <a:solidFill>
                  <a:srgbClr val="FFC000"/>
                </a:solidFill>
                <a:latin typeface="Lucida Console" charset="0"/>
              </a:rPr>
              <a:t> </a:t>
            </a:r>
            <a:r>
              <a:rPr lang="en-US" sz="2600" dirty="0" err="1" smtClean="0">
                <a:solidFill>
                  <a:srgbClr val="FFC000"/>
                </a:solidFill>
                <a:latin typeface="Lucida Console" charset="0"/>
              </a:rPr>
              <a:t>anos</a:t>
            </a:r>
            <a:r>
              <a:rPr lang="en-US" sz="2600" dirty="0" smtClean="0">
                <a:solidFill>
                  <a:srgbClr val="FFC000"/>
                </a:solidFill>
                <a:latin typeface="Lucida Console" charset="0"/>
              </a:rPr>
              <a:t>'</a:t>
            </a:r>
            <a:r>
              <a:rPr lang="en-US" sz="2600" dirty="0" smtClean="0">
                <a:solidFill>
                  <a:schemeClr val="bg1">
                    <a:lumMod val="95000"/>
                  </a:schemeClr>
                </a:solidFill>
                <a:latin typeface="Lucida Console" charset="0"/>
              </a:rPr>
              <a:t>.format(</a:t>
            </a:r>
            <a:r>
              <a:rPr lang="en-US" sz="2600" dirty="0" err="1" smtClean="0">
                <a:solidFill>
                  <a:schemeClr val="bg1"/>
                </a:solidFill>
                <a:latin typeface="Lucida Console" charset="0"/>
              </a:rPr>
              <a:t>nome</a:t>
            </a:r>
            <a:r>
              <a:rPr lang="en-US" sz="2600" dirty="0">
                <a:solidFill>
                  <a:schemeClr val="bg1"/>
                </a:solidFill>
                <a:latin typeface="Lucida Console" charset="0"/>
              </a:rPr>
              <a:t>, </a:t>
            </a:r>
            <a:r>
              <a:rPr lang="en-US" sz="2600" dirty="0" err="1">
                <a:solidFill>
                  <a:schemeClr val="bg1"/>
                </a:solidFill>
                <a:latin typeface="Lucida Console" charset="0"/>
              </a:rPr>
              <a:t>idade</a:t>
            </a:r>
            <a:r>
              <a:rPr lang="en-US" sz="2600" dirty="0" smtClean="0">
                <a:solidFill>
                  <a:schemeClr val="bg1"/>
                </a:solidFill>
                <a:latin typeface="Lucida Console" charset="0"/>
              </a:rPr>
              <a:t>))</a:t>
            </a:r>
          </a:p>
          <a:p>
            <a:pPr lvl="1"/>
            <a:r>
              <a:rPr lang="en-US" sz="2600" dirty="0">
                <a:solidFill>
                  <a:schemeClr val="bg1"/>
                </a:solidFill>
                <a:latin typeface="Lucida Console" charset="0"/>
              </a:rPr>
              <a:t>print</a:t>
            </a:r>
            <a:r>
              <a:rPr lang="en-US" sz="2600" dirty="0" smtClean="0">
                <a:solidFill>
                  <a:schemeClr val="bg1"/>
                </a:solidFill>
                <a:latin typeface="Lucida Console" charset="0"/>
              </a:rPr>
              <a:t>(</a:t>
            </a:r>
            <a:r>
              <a:rPr lang="en-US" sz="2600" dirty="0" smtClean="0">
                <a:solidFill>
                  <a:srgbClr val="FFC000"/>
                </a:solidFill>
                <a:latin typeface="Lucida Console" charset="0"/>
              </a:rPr>
              <a:t>'</a:t>
            </a:r>
            <a:r>
              <a:rPr lang="en-US" sz="2600" dirty="0" smtClean="0">
                <a:solidFill>
                  <a:srgbClr val="00B050"/>
                </a:solidFill>
                <a:latin typeface="Lucida Console" charset="0"/>
              </a:rPr>
              <a:t>{}</a:t>
            </a:r>
            <a:r>
              <a:rPr lang="en-US" sz="2600" dirty="0" smtClean="0">
                <a:solidFill>
                  <a:srgbClr val="FFC000"/>
                </a:solidFill>
                <a:latin typeface="Lucida Console" charset="0"/>
              </a:rPr>
              <a:t>,</a:t>
            </a:r>
            <a:r>
              <a:rPr lang="en-US" sz="2600" dirty="0" smtClean="0">
                <a:solidFill>
                  <a:srgbClr val="00B050"/>
                </a:solidFill>
                <a:latin typeface="Lucida Console" charset="0"/>
              </a:rPr>
              <a:t> {}</a:t>
            </a:r>
            <a:r>
              <a:rPr lang="en-US" sz="2600" dirty="0" smtClean="0">
                <a:solidFill>
                  <a:srgbClr val="FFC000"/>
                </a:solidFill>
                <a:latin typeface="Lucida Console" charset="0"/>
              </a:rPr>
              <a:t> </a:t>
            </a:r>
            <a:r>
              <a:rPr lang="en-US" sz="2600" dirty="0" err="1">
                <a:solidFill>
                  <a:srgbClr val="FFC000"/>
                </a:solidFill>
                <a:latin typeface="Lucida Console" charset="0"/>
              </a:rPr>
              <a:t>anos</a:t>
            </a:r>
            <a:r>
              <a:rPr lang="en-US" sz="2600" dirty="0">
                <a:solidFill>
                  <a:srgbClr val="FFC000"/>
                </a:solidFill>
                <a:latin typeface="Lucida Console" charset="0"/>
              </a:rPr>
              <a:t>'</a:t>
            </a:r>
            <a:r>
              <a:rPr lang="en-US" sz="2600" dirty="0" smtClean="0">
                <a:solidFill>
                  <a:schemeClr val="bg1">
                    <a:lumMod val="95000"/>
                  </a:schemeClr>
                </a:solidFill>
                <a:latin typeface="Lucida Console" charset="0"/>
              </a:rPr>
              <a:t>.</a:t>
            </a:r>
            <a:r>
              <a:rPr lang="en-US" sz="2600" dirty="0">
                <a:solidFill>
                  <a:schemeClr val="bg1">
                    <a:lumMod val="95000"/>
                  </a:schemeClr>
                </a:solidFill>
                <a:latin typeface="Lucida Console" charset="0"/>
              </a:rPr>
              <a:t>format(</a:t>
            </a:r>
            <a:r>
              <a:rPr lang="en-US" sz="2600" dirty="0" err="1">
                <a:solidFill>
                  <a:schemeClr val="bg1"/>
                </a:solidFill>
                <a:latin typeface="Lucida Console" charset="0"/>
              </a:rPr>
              <a:t>nome</a:t>
            </a:r>
            <a:r>
              <a:rPr lang="en-US" sz="2600" dirty="0">
                <a:solidFill>
                  <a:schemeClr val="bg1"/>
                </a:solidFill>
                <a:latin typeface="Lucida Console" charset="0"/>
              </a:rPr>
              <a:t>, </a:t>
            </a:r>
            <a:r>
              <a:rPr lang="en-US" sz="2600" dirty="0" err="1">
                <a:solidFill>
                  <a:schemeClr val="bg1"/>
                </a:solidFill>
                <a:latin typeface="Lucida Console" charset="0"/>
              </a:rPr>
              <a:t>idade</a:t>
            </a:r>
            <a:r>
              <a:rPr lang="en-US" sz="2600" dirty="0" smtClean="0">
                <a:solidFill>
                  <a:schemeClr val="bg1"/>
                </a:solidFill>
                <a:latin typeface="Lucida Console" charset="0"/>
              </a:rPr>
              <a:t>))</a:t>
            </a:r>
          </a:p>
          <a:p>
            <a:pPr lvl="1"/>
            <a:r>
              <a:rPr lang="en-US" sz="2600" dirty="0" err="1" smtClean="0">
                <a:solidFill>
                  <a:schemeClr val="bg1"/>
                </a:solidFill>
                <a:latin typeface="Lucida Console" charset="0"/>
              </a:rPr>
              <a:t>frase</a:t>
            </a:r>
            <a:r>
              <a:rPr lang="en-US" sz="26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600" dirty="0" smtClean="0">
                <a:solidFill>
                  <a:srgbClr val="00B0F0"/>
                </a:solidFill>
                <a:latin typeface="Lucida Console" charset="0"/>
              </a:rPr>
              <a:t>=</a:t>
            </a:r>
            <a:r>
              <a:rPr lang="en-US" sz="26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600" dirty="0">
                <a:solidFill>
                  <a:srgbClr val="FFC000"/>
                </a:solidFill>
                <a:latin typeface="Lucida Console" charset="0"/>
              </a:rPr>
              <a:t>'</a:t>
            </a:r>
            <a:r>
              <a:rPr lang="en-US" sz="2600" dirty="0">
                <a:solidFill>
                  <a:srgbClr val="00B050"/>
                </a:solidFill>
                <a:latin typeface="Lucida Console" charset="0"/>
              </a:rPr>
              <a:t>{a}</a:t>
            </a:r>
            <a:r>
              <a:rPr lang="en-US" sz="2600" dirty="0">
                <a:solidFill>
                  <a:srgbClr val="FFC000"/>
                </a:solidFill>
                <a:latin typeface="Lucida Console" charset="0"/>
              </a:rPr>
              <a:t>,</a:t>
            </a:r>
            <a:r>
              <a:rPr lang="en-US" sz="2600" dirty="0">
                <a:solidFill>
                  <a:srgbClr val="00B050"/>
                </a:solidFill>
                <a:latin typeface="Lucida Console" charset="0"/>
              </a:rPr>
              <a:t> {b}</a:t>
            </a:r>
            <a:r>
              <a:rPr lang="en-US" sz="2600" dirty="0">
                <a:solidFill>
                  <a:srgbClr val="FFC000"/>
                </a:solidFill>
                <a:latin typeface="Lucida Console" charset="0"/>
              </a:rPr>
              <a:t> </a:t>
            </a:r>
            <a:r>
              <a:rPr lang="en-US" sz="2600" dirty="0" err="1">
                <a:solidFill>
                  <a:srgbClr val="FFC000"/>
                </a:solidFill>
                <a:latin typeface="Lucida Console" charset="0"/>
              </a:rPr>
              <a:t>anos</a:t>
            </a:r>
            <a:r>
              <a:rPr lang="en-US" sz="2600" dirty="0">
                <a:solidFill>
                  <a:srgbClr val="FFC000"/>
                </a:solidFill>
                <a:latin typeface="Lucida Console" charset="0"/>
              </a:rPr>
              <a:t>'</a:t>
            </a:r>
            <a:r>
              <a:rPr lang="en-US" sz="2600" dirty="0">
                <a:solidFill>
                  <a:schemeClr val="bg1">
                    <a:lumMod val="95000"/>
                  </a:schemeClr>
                </a:solidFill>
                <a:latin typeface="Lucida Console" charset="0"/>
              </a:rPr>
              <a:t>.format(</a:t>
            </a:r>
            <a:r>
              <a:rPr lang="en-US" sz="2600" dirty="0">
                <a:solidFill>
                  <a:schemeClr val="bg1"/>
                </a:solidFill>
                <a:latin typeface="Lucida Console" charset="0"/>
              </a:rPr>
              <a:t>a</a:t>
            </a:r>
            <a:r>
              <a:rPr lang="en-US" sz="2600" dirty="0">
                <a:solidFill>
                  <a:srgbClr val="00B0F0"/>
                </a:solidFill>
                <a:latin typeface="Lucida Console" charset="0"/>
              </a:rPr>
              <a:t>=</a:t>
            </a:r>
            <a:r>
              <a:rPr lang="en-US" sz="2600" dirty="0" err="1">
                <a:solidFill>
                  <a:schemeClr val="bg1"/>
                </a:solidFill>
                <a:latin typeface="Lucida Console" charset="0"/>
              </a:rPr>
              <a:t>nome</a:t>
            </a:r>
            <a:r>
              <a:rPr lang="en-US" sz="2600" dirty="0">
                <a:solidFill>
                  <a:schemeClr val="bg1"/>
                </a:solidFill>
                <a:latin typeface="Lucida Console" charset="0"/>
              </a:rPr>
              <a:t>, b</a:t>
            </a:r>
            <a:r>
              <a:rPr lang="en-US" sz="2600" dirty="0">
                <a:solidFill>
                  <a:srgbClr val="00B0F0"/>
                </a:solidFill>
                <a:latin typeface="Lucida Console" charset="0"/>
              </a:rPr>
              <a:t>=</a:t>
            </a:r>
            <a:r>
              <a:rPr lang="en-US" sz="2600" dirty="0" err="1">
                <a:solidFill>
                  <a:schemeClr val="bg1"/>
                </a:solidFill>
                <a:latin typeface="Lucida Console" charset="0"/>
              </a:rPr>
              <a:t>idade</a:t>
            </a:r>
            <a:r>
              <a:rPr lang="en-US" sz="2600" dirty="0">
                <a:solidFill>
                  <a:schemeClr val="bg1"/>
                </a:solidFill>
                <a:latin typeface="Lucida Console" charset="0"/>
              </a:rPr>
              <a:t>)</a:t>
            </a:r>
          </a:p>
          <a:p>
            <a:pPr lvl="1"/>
            <a:r>
              <a:rPr lang="en-US" sz="2600" dirty="0" smtClean="0">
                <a:solidFill>
                  <a:schemeClr val="bg1"/>
                </a:solidFill>
                <a:latin typeface="Lucida Console" charset="0"/>
              </a:rPr>
              <a:t>print(</a:t>
            </a:r>
            <a:r>
              <a:rPr lang="en-US" sz="2600" dirty="0" err="1" smtClean="0">
                <a:solidFill>
                  <a:schemeClr val="bg1"/>
                </a:solidFill>
                <a:latin typeface="Lucida Console" charset="0"/>
              </a:rPr>
              <a:t>frase</a:t>
            </a:r>
            <a:r>
              <a:rPr lang="en-US" sz="2600" dirty="0" smtClean="0">
                <a:solidFill>
                  <a:schemeClr val="bg1"/>
                </a:solidFill>
                <a:latin typeface="Lucida Console" charset="0"/>
              </a:rPr>
              <a:t>)</a:t>
            </a:r>
            <a:endParaRPr lang="en-US" sz="2600" dirty="0">
              <a:solidFill>
                <a:schemeClr val="bg1"/>
              </a:solidFill>
              <a:latin typeface="Lucida Console" charset="0"/>
            </a:endParaRPr>
          </a:p>
          <a:p>
            <a:pPr lvl="1"/>
            <a:endParaRPr lang="en-US" sz="2600" dirty="0">
              <a:solidFill>
                <a:schemeClr val="bg1"/>
              </a:solidFill>
              <a:latin typeface="Lucida Console" charset="0"/>
            </a:endParaRPr>
          </a:p>
          <a:p>
            <a:pPr lvl="1"/>
            <a:endParaRPr lang="en-US" sz="2600" dirty="0">
              <a:solidFill>
                <a:schemeClr val="bg1"/>
              </a:solidFill>
              <a:latin typeface="Lucida Console" charset="0"/>
            </a:endParaRPr>
          </a:p>
          <a:p>
            <a:pPr lvl="1"/>
            <a:endParaRPr lang="en-US" sz="2600" dirty="0" smtClean="0">
              <a:solidFill>
                <a:schemeClr val="bg1"/>
              </a:solidFill>
              <a:latin typeface="Lucida Console" charset="0"/>
            </a:endParaRPr>
          </a:p>
          <a:p>
            <a:pPr lvl="1"/>
            <a:endParaRPr lang="en-US" sz="2600" dirty="0">
              <a:solidFill>
                <a:schemeClr val="bg1"/>
              </a:solidFill>
              <a:latin typeface="Lucida Console" charset="0"/>
            </a:endParaRPr>
          </a:p>
          <a:p>
            <a:pPr lvl="1"/>
            <a:endParaRPr lang="en-US" sz="2800" dirty="0" smtClean="0">
              <a:solidFill>
                <a:schemeClr val="bg1"/>
              </a:solidFill>
              <a:latin typeface="Lucida Console" charset="0"/>
            </a:endParaRPr>
          </a:p>
          <a:p>
            <a:endParaRPr lang="en-US" sz="2800" dirty="0" smtClean="0">
              <a:solidFill>
                <a:schemeClr val="bg1"/>
              </a:solidFill>
              <a:latin typeface="Lucida Console" charset="0"/>
            </a:endParaRPr>
          </a:p>
          <a:p>
            <a:endParaRPr lang="en-US" sz="2800" dirty="0" smtClean="0">
              <a:solidFill>
                <a:schemeClr val="bg1"/>
              </a:solidFill>
              <a:latin typeface="Lucida Console" charset="0"/>
            </a:endParaRPr>
          </a:p>
          <a:p>
            <a:endParaRPr lang="en-US" sz="2800" dirty="0">
              <a:solidFill>
                <a:schemeClr val="bg1"/>
              </a:solidFill>
              <a:latin typeface="Lucida Console" charset="0"/>
            </a:endParaRPr>
          </a:p>
          <a:p>
            <a:endParaRPr lang="en-US" sz="2800" dirty="0">
              <a:solidFill>
                <a:schemeClr val="bg1"/>
              </a:solidFill>
              <a:latin typeface="Lucida Consol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9604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88758" y="128336"/>
            <a:ext cx="35750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consolas" charset="0"/>
              </a:rPr>
              <a:t>Python – </a:t>
            </a:r>
            <a:r>
              <a:rPr lang="en-US" sz="3200" dirty="0" err="1" smtClean="0">
                <a:solidFill>
                  <a:schemeClr val="bg1"/>
                </a:solidFill>
                <a:latin typeface="consolas" charset="0"/>
              </a:rPr>
              <a:t>Listas</a:t>
            </a:r>
            <a:endParaRPr lang="en-US" sz="3200" dirty="0">
              <a:solidFill>
                <a:schemeClr val="bg1"/>
              </a:solidFill>
              <a:latin typeface="consolas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88758" y="1187115"/>
            <a:ext cx="11555938" cy="409073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lvl="1"/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Conjunto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800" i="1" u="sng" dirty="0" err="1" smtClean="0">
                <a:solidFill>
                  <a:schemeClr val="bg1"/>
                </a:solidFill>
                <a:latin typeface="Lucida Console" charset="0"/>
              </a:rPr>
              <a:t>mutável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800" dirty="0">
                <a:solidFill>
                  <a:schemeClr val="bg1"/>
                </a:solidFill>
                <a:latin typeface="Lucida Console" charset="0"/>
              </a:rPr>
              <a:t>de </a:t>
            </a:r>
            <a:r>
              <a:rPr lang="en-US" sz="2800" dirty="0" err="1">
                <a:solidFill>
                  <a:schemeClr val="bg1"/>
                </a:solidFill>
                <a:latin typeface="Lucida Console" charset="0"/>
              </a:rPr>
              <a:t>valores</a:t>
            </a:r>
            <a:r>
              <a:rPr lang="en-US" sz="2800" dirty="0">
                <a:solidFill>
                  <a:schemeClr val="bg1"/>
                </a:solidFill>
                <a:latin typeface="Lucida Console" charset="0"/>
              </a:rPr>
              <a:t> (</a:t>
            </a:r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elementos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) de </a:t>
            </a:r>
            <a:r>
              <a:rPr lang="en-US" sz="2800" dirty="0" err="1">
                <a:solidFill>
                  <a:schemeClr val="bg1"/>
                </a:solidFill>
                <a:latin typeface="Lucida Console" charset="0"/>
              </a:rPr>
              <a:t>qualquer</a:t>
            </a:r>
            <a:r>
              <a:rPr lang="en-US" sz="2800" dirty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Lucida Console" charset="0"/>
              </a:rPr>
              <a:t>tipo</a:t>
            </a:r>
            <a:r>
              <a:rPr lang="en-US" sz="2800" dirty="0">
                <a:solidFill>
                  <a:schemeClr val="bg1"/>
                </a:solidFill>
                <a:latin typeface="Lucida Console" charset="0"/>
              </a:rPr>
              <a:t>, com </a:t>
            </a:r>
            <a:r>
              <a:rPr lang="en-US" sz="2800" dirty="0" err="1">
                <a:solidFill>
                  <a:schemeClr val="bg1"/>
                </a:solidFill>
                <a:latin typeface="Lucida Console" charset="0"/>
              </a:rPr>
              <a:t>índices</a:t>
            </a:r>
            <a:r>
              <a:rPr lang="en-US" sz="2800" dirty="0">
                <a:solidFill>
                  <a:schemeClr val="bg1"/>
                </a:solidFill>
                <a:latin typeface="Lucida Console" charset="0"/>
              </a:rPr>
              <a:t> de </a:t>
            </a:r>
            <a:r>
              <a:rPr lang="en-US" sz="2800" dirty="0">
                <a:solidFill>
                  <a:srgbClr val="FF47FF"/>
                </a:solidFill>
                <a:latin typeface="Lucida Console" charset="0"/>
              </a:rPr>
              <a:t>0</a:t>
            </a:r>
            <a:r>
              <a:rPr lang="en-US" sz="2800" dirty="0">
                <a:solidFill>
                  <a:schemeClr val="bg1"/>
                </a:solidFill>
                <a:latin typeface="Lucida Console" charset="0"/>
              </a:rPr>
              <a:t> a </a:t>
            </a:r>
            <a:r>
              <a:rPr lang="en-US" sz="2800" dirty="0" smtClean="0">
                <a:solidFill>
                  <a:srgbClr val="FF47FF"/>
                </a:solidFill>
                <a:latin typeface="Lucida Console" charset="0"/>
              </a:rPr>
              <a:t>N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.</a:t>
            </a:r>
            <a:endParaRPr lang="en-US" sz="2800" dirty="0">
              <a:solidFill>
                <a:schemeClr val="bg1"/>
              </a:solidFill>
              <a:latin typeface="Lucida Consol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9950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88758" y="128336"/>
            <a:ext cx="35750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consolas" charset="0"/>
              </a:rPr>
              <a:t>Python – </a:t>
            </a:r>
            <a:r>
              <a:rPr lang="en-US" sz="3200" dirty="0" err="1" smtClean="0">
                <a:solidFill>
                  <a:schemeClr val="bg1"/>
                </a:solidFill>
                <a:latin typeface="consolas" charset="0"/>
              </a:rPr>
              <a:t>Listas</a:t>
            </a:r>
            <a:endParaRPr lang="en-US" sz="3200" dirty="0">
              <a:solidFill>
                <a:schemeClr val="bg1"/>
              </a:solidFill>
              <a:latin typeface="consolas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88758" y="1187115"/>
            <a:ext cx="11555938" cy="409073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500" dirty="0" smtClean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# </a:t>
            </a:r>
            <a:r>
              <a:rPr lang="en-US" sz="2500" dirty="0" err="1" smtClean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Criando</a:t>
            </a:r>
            <a:endParaRPr lang="en-US" sz="2500" dirty="0" smtClean="0">
              <a:solidFill>
                <a:schemeClr val="bg1">
                  <a:lumMod val="65000"/>
                </a:schemeClr>
              </a:solidFill>
              <a:latin typeface="Lucida Console" charset="0"/>
            </a:endParaRPr>
          </a:p>
          <a:p>
            <a:endParaRPr lang="en-US" sz="2500" dirty="0" smtClean="0">
              <a:solidFill>
                <a:schemeClr val="bg1"/>
              </a:solidFill>
              <a:latin typeface="Lucida Console" charset="0"/>
            </a:endParaRPr>
          </a:p>
          <a:p>
            <a:pPr lvl="1"/>
            <a:r>
              <a:rPr lang="en-US" sz="2500" dirty="0" smtClean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# </a:t>
            </a:r>
            <a:r>
              <a:rPr lang="en-US" sz="2500" dirty="0" err="1" smtClean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vazia</a:t>
            </a:r>
            <a:endParaRPr lang="en-US" sz="2500" dirty="0" smtClean="0">
              <a:solidFill>
                <a:schemeClr val="bg1">
                  <a:lumMod val="65000"/>
                </a:schemeClr>
              </a:solidFill>
              <a:latin typeface="Lucida Console" charset="0"/>
            </a:endParaRPr>
          </a:p>
          <a:p>
            <a:pPr lvl="1"/>
            <a:r>
              <a:rPr lang="en-US" sz="2500" dirty="0" err="1">
                <a:solidFill>
                  <a:schemeClr val="bg1"/>
                </a:solidFill>
                <a:latin typeface="Lucida Console" charset="0"/>
              </a:rPr>
              <a:t>lista</a:t>
            </a:r>
            <a:r>
              <a:rPr lang="en-US" sz="2500" dirty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500" dirty="0">
                <a:solidFill>
                  <a:srgbClr val="00B0F0"/>
                </a:solidFill>
                <a:latin typeface="Lucida Console" charset="0"/>
              </a:rPr>
              <a:t>=</a:t>
            </a:r>
            <a:r>
              <a:rPr lang="en-US" sz="2500" dirty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500" dirty="0" smtClean="0">
                <a:solidFill>
                  <a:schemeClr val="bg1"/>
                </a:solidFill>
                <a:latin typeface="Lucida Console" charset="0"/>
              </a:rPr>
              <a:t>[]</a:t>
            </a:r>
          </a:p>
          <a:p>
            <a:pPr lvl="1"/>
            <a:r>
              <a:rPr lang="en-US" sz="2500" dirty="0" err="1" smtClean="0">
                <a:solidFill>
                  <a:schemeClr val="bg1"/>
                </a:solidFill>
                <a:latin typeface="Lucida Console" charset="0"/>
              </a:rPr>
              <a:t>lista</a:t>
            </a:r>
            <a:r>
              <a:rPr lang="en-US" sz="25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500" dirty="0">
                <a:solidFill>
                  <a:srgbClr val="00B0F0"/>
                </a:solidFill>
                <a:latin typeface="Lucida Console" charset="0"/>
              </a:rPr>
              <a:t>=</a:t>
            </a:r>
            <a:r>
              <a:rPr lang="en-US" sz="2500" dirty="0">
                <a:solidFill>
                  <a:schemeClr val="bg1"/>
                </a:solidFill>
                <a:latin typeface="Lucida Console" charset="0"/>
              </a:rPr>
              <a:t> list</a:t>
            </a:r>
            <a:r>
              <a:rPr lang="en-US" sz="2500" dirty="0" smtClean="0">
                <a:solidFill>
                  <a:schemeClr val="bg1"/>
                </a:solidFill>
                <a:latin typeface="Lucida Console" charset="0"/>
              </a:rPr>
              <a:t>()</a:t>
            </a:r>
          </a:p>
          <a:p>
            <a:pPr lvl="1"/>
            <a:r>
              <a:rPr lang="en-US" sz="2500" dirty="0" smtClean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# </a:t>
            </a:r>
            <a:r>
              <a:rPr lang="en-US" sz="2500" dirty="0" err="1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contendo</a:t>
            </a:r>
            <a:r>
              <a:rPr lang="en-US" sz="2500" dirty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 </a:t>
            </a:r>
            <a:r>
              <a:rPr lang="en-US" sz="2500" dirty="0" err="1" smtClean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números</a:t>
            </a:r>
            <a:r>
              <a:rPr lang="en-US" sz="2500" dirty="0" smtClean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 </a:t>
            </a:r>
            <a:r>
              <a:rPr lang="en-US" sz="2500" dirty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de 0 a 29</a:t>
            </a:r>
            <a:endParaRPr lang="en-US" sz="2500" dirty="0" smtClean="0">
              <a:solidFill>
                <a:schemeClr val="bg1">
                  <a:lumMod val="65000"/>
                </a:schemeClr>
              </a:solidFill>
              <a:latin typeface="Lucida Console" charset="0"/>
            </a:endParaRPr>
          </a:p>
          <a:p>
            <a:pPr lvl="1"/>
            <a:r>
              <a:rPr lang="en-US" sz="2500" dirty="0" err="1" smtClean="0">
                <a:solidFill>
                  <a:schemeClr val="bg1"/>
                </a:solidFill>
                <a:latin typeface="Lucida Console" charset="0"/>
              </a:rPr>
              <a:t>lista</a:t>
            </a:r>
            <a:r>
              <a:rPr lang="en-US" sz="25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500" dirty="0">
                <a:solidFill>
                  <a:srgbClr val="00B0F0"/>
                </a:solidFill>
                <a:latin typeface="Lucida Console" charset="0"/>
              </a:rPr>
              <a:t>=</a:t>
            </a:r>
            <a:r>
              <a:rPr lang="en-US" sz="2500" dirty="0">
                <a:solidFill>
                  <a:schemeClr val="bg1"/>
                </a:solidFill>
                <a:latin typeface="Lucida Console" charset="0"/>
              </a:rPr>
              <a:t> list(range(</a:t>
            </a:r>
            <a:r>
              <a:rPr lang="en-US" sz="2500" dirty="0">
                <a:solidFill>
                  <a:srgbClr val="FF47FF"/>
                </a:solidFill>
                <a:latin typeface="Lucida Console" charset="0"/>
              </a:rPr>
              <a:t>30</a:t>
            </a:r>
            <a:r>
              <a:rPr lang="en-US" sz="2500" dirty="0" smtClean="0">
                <a:solidFill>
                  <a:schemeClr val="bg1"/>
                </a:solidFill>
                <a:latin typeface="Lucida Console" charset="0"/>
              </a:rPr>
              <a:t>))</a:t>
            </a:r>
          </a:p>
          <a:p>
            <a:pPr lvl="1"/>
            <a:r>
              <a:rPr lang="en-US" sz="2500" dirty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# </a:t>
            </a:r>
            <a:r>
              <a:rPr lang="en-US" sz="2500" dirty="0" err="1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contendo</a:t>
            </a:r>
            <a:r>
              <a:rPr lang="en-US" sz="2500" dirty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 </a:t>
            </a:r>
            <a:r>
              <a:rPr lang="en-US" sz="2500" dirty="0" err="1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números</a:t>
            </a:r>
            <a:r>
              <a:rPr lang="en-US" sz="2500" dirty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 de 5 a 29</a:t>
            </a:r>
          </a:p>
          <a:p>
            <a:pPr lvl="1"/>
            <a:r>
              <a:rPr lang="en-US" sz="2500" dirty="0" err="1" smtClean="0">
                <a:solidFill>
                  <a:schemeClr val="bg1"/>
                </a:solidFill>
                <a:latin typeface="Lucida Console" charset="0"/>
              </a:rPr>
              <a:t>lista</a:t>
            </a:r>
            <a:r>
              <a:rPr lang="en-US" sz="25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500" dirty="0">
                <a:solidFill>
                  <a:srgbClr val="00B0F0"/>
                </a:solidFill>
                <a:latin typeface="Lucida Console" charset="0"/>
              </a:rPr>
              <a:t>=</a:t>
            </a:r>
            <a:r>
              <a:rPr lang="en-US" sz="2500" dirty="0">
                <a:solidFill>
                  <a:schemeClr val="bg1"/>
                </a:solidFill>
                <a:latin typeface="Lucida Console" charset="0"/>
              </a:rPr>
              <a:t> list(range(</a:t>
            </a:r>
            <a:r>
              <a:rPr lang="en-US" sz="2500" dirty="0">
                <a:solidFill>
                  <a:srgbClr val="FF47FF"/>
                </a:solidFill>
                <a:latin typeface="Lucida Console" charset="0"/>
              </a:rPr>
              <a:t>5</a:t>
            </a:r>
            <a:r>
              <a:rPr lang="en-US" sz="2500" dirty="0">
                <a:solidFill>
                  <a:schemeClr val="bg1"/>
                </a:solidFill>
                <a:latin typeface="Lucida Console" charset="0"/>
              </a:rPr>
              <a:t>, </a:t>
            </a:r>
            <a:r>
              <a:rPr lang="en-US" sz="2500" dirty="0">
                <a:solidFill>
                  <a:srgbClr val="FF47FF"/>
                </a:solidFill>
                <a:latin typeface="Lucida Console" charset="0"/>
              </a:rPr>
              <a:t>30</a:t>
            </a:r>
            <a:r>
              <a:rPr lang="en-US" sz="2500" dirty="0" smtClean="0">
                <a:solidFill>
                  <a:schemeClr val="bg1"/>
                </a:solidFill>
                <a:latin typeface="Lucida Console" charset="0"/>
              </a:rPr>
              <a:t>))</a:t>
            </a:r>
          </a:p>
          <a:p>
            <a:pPr lvl="1"/>
            <a:r>
              <a:rPr lang="en-US" sz="2500" dirty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# </a:t>
            </a:r>
            <a:r>
              <a:rPr lang="en-US" sz="2500" dirty="0" err="1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contendo</a:t>
            </a:r>
            <a:r>
              <a:rPr lang="en-US" sz="2500" dirty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 </a:t>
            </a:r>
            <a:r>
              <a:rPr lang="en-US" sz="2500" dirty="0" err="1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números</a:t>
            </a:r>
            <a:r>
              <a:rPr lang="en-US" sz="2500" dirty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 </a:t>
            </a:r>
            <a:r>
              <a:rPr lang="en-US" sz="2500" dirty="0" err="1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múltiplos</a:t>
            </a:r>
            <a:r>
              <a:rPr lang="en-US" sz="2500" dirty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 de 5 entre 0 e 29</a:t>
            </a:r>
            <a:endParaRPr lang="en-US" sz="2500" dirty="0" smtClean="0">
              <a:solidFill>
                <a:schemeClr val="bg1">
                  <a:lumMod val="65000"/>
                </a:schemeClr>
              </a:solidFill>
              <a:latin typeface="Lucida Console" charset="0"/>
            </a:endParaRPr>
          </a:p>
          <a:p>
            <a:pPr lvl="1"/>
            <a:r>
              <a:rPr lang="en-US" sz="2500" dirty="0" err="1" smtClean="0">
                <a:solidFill>
                  <a:schemeClr val="bg1"/>
                </a:solidFill>
                <a:latin typeface="Lucida Console" charset="0"/>
              </a:rPr>
              <a:t>lista</a:t>
            </a:r>
            <a:r>
              <a:rPr lang="en-US" sz="25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500" dirty="0">
                <a:solidFill>
                  <a:srgbClr val="00B0F0"/>
                </a:solidFill>
                <a:latin typeface="Lucida Console" charset="0"/>
              </a:rPr>
              <a:t>=</a:t>
            </a:r>
            <a:r>
              <a:rPr lang="en-US" sz="2500" dirty="0">
                <a:solidFill>
                  <a:schemeClr val="bg1"/>
                </a:solidFill>
                <a:latin typeface="Lucida Console" charset="0"/>
              </a:rPr>
              <a:t> list(range(</a:t>
            </a:r>
            <a:r>
              <a:rPr lang="en-US" sz="2500" dirty="0">
                <a:solidFill>
                  <a:srgbClr val="FF47FF"/>
                </a:solidFill>
                <a:latin typeface="Lucida Console" charset="0"/>
              </a:rPr>
              <a:t>0</a:t>
            </a:r>
            <a:r>
              <a:rPr lang="en-US" sz="2500" dirty="0">
                <a:solidFill>
                  <a:schemeClr val="bg1"/>
                </a:solidFill>
                <a:latin typeface="Lucida Console" charset="0"/>
              </a:rPr>
              <a:t>, </a:t>
            </a:r>
            <a:r>
              <a:rPr lang="en-US" sz="2500" dirty="0">
                <a:solidFill>
                  <a:srgbClr val="FF47FF"/>
                </a:solidFill>
                <a:latin typeface="Lucida Console" charset="0"/>
              </a:rPr>
              <a:t>30</a:t>
            </a:r>
            <a:r>
              <a:rPr lang="en-US" sz="2500" dirty="0">
                <a:solidFill>
                  <a:schemeClr val="bg1"/>
                </a:solidFill>
                <a:latin typeface="Lucida Console" charset="0"/>
              </a:rPr>
              <a:t>, </a:t>
            </a:r>
            <a:r>
              <a:rPr lang="en-US" sz="2500" dirty="0">
                <a:solidFill>
                  <a:srgbClr val="FF47FF"/>
                </a:solidFill>
                <a:latin typeface="Lucida Console" charset="0"/>
              </a:rPr>
              <a:t>5</a:t>
            </a:r>
            <a:r>
              <a:rPr lang="en-US" sz="2500" dirty="0" smtClean="0">
                <a:solidFill>
                  <a:schemeClr val="bg1"/>
                </a:solidFill>
                <a:latin typeface="Lucida Console" charset="0"/>
              </a:rPr>
              <a:t>))</a:t>
            </a:r>
            <a:endParaRPr lang="en-US" sz="2500" dirty="0">
              <a:solidFill>
                <a:schemeClr val="bg1"/>
              </a:solidFill>
              <a:latin typeface="Lucida Consol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0582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88758" y="128336"/>
            <a:ext cx="35750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consolas" charset="0"/>
              </a:rPr>
              <a:t>Python – </a:t>
            </a:r>
            <a:r>
              <a:rPr lang="en-US" sz="3200" dirty="0" err="1" smtClean="0">
                <a:solidFill>
                  <a:schemeClr val="bg1"/>
                </a:solidFill>
                <a:latin typeface="consolas" charset="0"/>
              </a:rPr>
              <a:t>Listas</a:t>
            </a:r>
            <a:endParaRPr lang="en-US" sz="3200" dirty="0">
              <a:solidFill>
                <a:schemeClr val="bg1"/>
              </a:solidFill>
              <a:latin typeface="consolas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88758" y="1187115"/>
            <a:ext cx="11555938" cy="409073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# </a:t>
            </a:r>
            <a:r>
              <a:rPr lang="en-US" sz="2800" dirty="0" err="1" smtClean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Imprimindo</a:t>
            </a:r>
            <a:endParaRPr lang="en-US" sz="2800" dirty="0" smtClean="0">
              <a:solidFill>
                <a:schemeClr val="bg1">
                  <a:lumMod val="65000"/>
                </a:schemeClr>
              </a:solidFill>
              <a:latin typeface="Lucida Console" charset="0"/>
            </a:endParaRPr>
          </a:p>
          <a:p>
            <a:endParaRPr lang="en-US" sz="2800" dirty="0" smtClean="0">
              <a:solidFill>
                <a:schemeClr val="bg1"/>
              </a:solidFill>
              <a:latin typeface="Lucida Console" charset="0"/>
            </a:endParaRPr>
          </a:p>
          <a:p>
            <a:pPr lvl="1"/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print(</a:t>
            </a:r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lista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)</a:t>
            </a:r>
          </a:p>
          <a:p>
            <a:pPr lvl="1"/>
            <a:endParaRPr lang="en-US" sz="2800" dirty="0">
              <a:solidFill>
                <a:schemeClr val="bg1"/>
              </a:solidFill>
              <a:latin typeface="Lucida Console" charset="0"/>
            </a:endParaRPr>
          </a:p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# </a:t>
            </a:r>
            <a:r>
              <a:rPr lang="en-US" sz="2800" dirty="0" err="1" smtClean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Clonando</a:t>
            </a:r>
            <a:endParaRPr lang="en-US" sz="2800" dirty="0" smtClean="0">
              <a:solidFill>
                <a:schemeClr val="bg1">
                  <a:lumMod val="65000"/>
                </a:schemeClr>
              </a:solidFill>
              <a:latin typeface="Lucida Console" charset="0"/>
            </a:endParaRPr>
          </a:p>
          <a:p>
            <a:endParaRPr lang="en-US" sz="2800" dirty="0" smtClean="0">
              <a:solidFill>
                <a:schemeClr val="bg1"/>
              </a:solidFill>
              <a:latin typeface="Lucida Console" charset="0"/>
            </a:endParaRPr>
          </a:p>
          <a:p>
            <a:pPr lvl="1"/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lista2 = </a:t>
            </a:r>
            <a:r>
              <a:rPr lang="en-US" sz="2800" dirty="0" err="1">
                <a:solidFill>
                  <a:schemeClr val="bg1"/>
                </a:solidFill>
                <a:latin typeface="Lucida Console" charset="0"/>
              </a:rPr>
              <a:t>l</a:t>
            </a:r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ista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[:]</a:t>
            </a:r>
            <a:endParaRPr lang="en-US" sz="2800" dirty="0">
              <a:solidFill>
                <a:schemeClr val="bg1"/>
              </a:solidFill>
              <a:latin typeface="Lucida Console" charset="0"/>
            </a:endParaRPr>
          </a:p>
          <a:p>
            <a:pPr lvl="1"/>
            <a:endParaRPr lang="en-US" sz="2800" dirty="0">
              <a:solidFill>
                <a:schemeClr val="bg1"/>
              </a:solidFill>
              <a:latin typeface="Lucida Consol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300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88758" y="128336"/>
            <a:ext cx="35750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consolas" charset="0"/>
              </a:rPr>
              <a:t>Python – </a:t>
            </a:r>
            <a:r>
              <a:rPr lang="en-US" sz="3200" dirty="0" err="1" smtClean="0">
                <a:solidFill>
                  <a:schemeClr val="bg1"/>
                </a:solidFill>
                <a:latin typeface="consolas" charset="0"/>
              </a:rPr>
              <a:t>Listas</a:t>
            </a:r>
            <a:endParaRPr lang="en-US" sz="3200" dirty="0">
              <a:solidFill>
                <a:schemeClr val="bg1"/>
              </a:solidFill>
              <a:latin typeface="consolas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88758" y="1187115"/>
            <a:ext cx="11555938" cy="409073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# </a:t>
            </a:r>
            <a:r>
              <a:rPr lang="en-US" sz="2800" dirty="0" err="1" smtClean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Adicionando</a:t>
            </a:r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 </a:t>
            </a:r>
            <a:r>
              <a:rPr lang="en-US" sz="2800" dirty="0" err="1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itens</a:t>
            </a:r>
            <a:endParaRPr lang="en-US" sz="2800" dirty="0" smtClean="0">
              <a:solidFill>
                <a:schemeClr val="bg1">
                  <a:lumMod val="65000"/>
                </a:schemeClr>
              </a:solidFill>
              <a:latin typeface="Lucida Console" charset="0"/>
            </a:endParaRPr>
          </a:p>
          <a:p>
            <a:endParaRPr lang="en-US" sz="2800" dirty="0" smtClean="0">
              <a:solidFill>
                <a:schemeClr val="bg1"/>
              </a:solidFill>
              <a:latin typeface="Lucida Console" charset="0"/>
            </a:endParaRPr>
          </a:p>
          <a:p>
            <a:pPr lvl="1"/>
            <a:r>
              <a:rPr lang="en-US" sz="2800" dirty="0" err="1">
                <a:solidFill>
                  <a:schemeClr val="bg1"/>
                </a:solidFill>
                <a:latin typeface="Lucida Console" charset="0"/>
              </a:rPr>
              <a:t>lista.append</a:t>
            </a:r>
            <a:r>
              <a:rPr lang="en-US" sz="2800" dirty="0">
                <a:solidFill>
                  <a:schemeClr val="bg1"/>
                </a:solidFill>
                <a:latin typeface="Lucida Console" charset="0"/>
              </a:rPr>
              <a:t>(</a:t>
            </a:r>
            <a:r>
              <a:rPr lang="en-US" sz="2800" dirty="0">
                <a:solidFill>
                  <a:srgbClr val="FF47FF"/>
                </a:solidFill>
                <a:latin typeface="Lucida Console" charset="0"/>
              </a:rPr>
              <a:t>31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)</a:t>
            </a:r>
          </a:p>
          <a:p>
            <a:endParaRPr lang="en-US" sz="2800" dirty="0">
              <a:solidFill>
                <a:schemeClr val="bg1"/>
              </a:solidFill>
              <a:latin typeface="Lucida Console" charset="0"/>
            </a:endParaRPr>
          </a:p>
          <a:p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# </a:t>
            </a:r>
            <a:r>
              <a:rPr lang="en-US" sz="2800" dirty="0" err="1" smtClean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Removendo</a:t>
            </a:r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 </a:t>
            </a:r>
            <a:r>
              <a:rPr lang="en-US" sz="2800" dirty="0" err="1" smtClean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itens</a:t>
            </a:r>
            <a:endParaRPr lang="en-US" sz="2800" dirty="0" smtClean="0">
              <a:solidFill>
                <a:schemeClr val="bg1">
                  <a:lumMod val="65000"/>
                </a:schemeClr>
              </a:solidFill>
              <a:latin typeface="Lucida Console" charset="0"/>
            </a:endParaRPr>
          </a:p>
          <a:p>
            <a:endParaRPr lang="en-US" sz="2800" dirty="0">
              <a:solidFill>
                <a:schemeClr val="bg1"/>
              </a:solidFill>
              <a:latin typeface="Lucida Console" charset="0"/>
            </a:endParaRPr>
          </a:p>
          <a:p>
            <a:pPr lvl="1"/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lista.remove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(</a:t>
            </a:r>
            <a:r>
              <a:rPr lang="en-US" sz="2800" dirty="0" smtClean="0">
                <a:solidFill>
                  <a:srgbClr val="FF47FF"/>
                </a:solidFill>
                <a:latin typeface="Lucida Console" charset="0"/>
              </a:rPr>
              <a:t>5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)</a:t>
            </a:r>
          </a:p>
          <a:p>
            <a:pPr lvl="1"/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lista.pop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(</a:t>
            </a:r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i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)</a:t>
            </a:r>
          </a:p>
          <a:p>
            <a:pPr lvl="1"/>
            <a:r>
              <a:rPr lang="en-US" sz="2800" dirty="0">
                <a:solidFill>
                  <a:schemeClr val="bg1"/>
                </a:solidFill>
                <a:latin typeface="Lucida Console" charset="0"/>
              </a:rPr>
              <a:t>d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el </a:t>
            </a:r>
            <a:r>
              <a:rPr lang="en-US" sz="2800" dirty="0" err="1">
                <a:solidFill>
                  <a:schemeClr val="bg1"/>
                </a:solidFill>
                <a:latin typeface="Lucida Console" charset="0"/>
              </a:rPr>
              <a:t>lista</a:t>
            </a:r>
            <a:r>
              <a:rPr lang="en-US" sz="2800" dirty="0">
                <a:solidFill>
                  <a:schemeClr val="bg1"/>
                </a:solidFill>
                <a:latin typeface="Lucida Console" charset="0"/>
              </a:rPr>
              <a:t>[</a:t>
            </a:r>
            <a:r>
              <a:rPr lang="en-US" sz="2800" dirty="0">
                <a:solidFill>
                  <a:srgbClr val="FF47FF"/>
                </a:solidFill>
                <a:latin typeface="Lucida Console" charset="0"/>
              </a:rPr>
              <a:t>0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]</a:t>
            </a:r>
          </a:p>
          <a:p>
            <a:pPr lvl="1"/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del </a:t>
            </a:r>
            <a:r>
              <a:rPr lang="en-US" sz="2800" dirty="0" err="1">
                <a:solidFill>
                  <a:schemeClr val="bg1"/>
                </a:solidFill>
                <a:latin typeface="Lucida Console" charset="0"/>
              </a:rPr>
              <a:t>lista</a:t>
            </a:r>
            <a:r>
              <a:rPr lang="en-US" sz="2800" dirty="0">
                <a:solidFill>
                  <a:schemeClr val="bg1"/>
                </a:solidFill>
                <a:latin typeface="Lucida Console" charset="0"/>
              </a:rPr>
              <a:t>[</a:t>
            </a:r>
            <a:r>
              <a:rPr lang="en-US" sz="2800" dirty="0">
                <a:solidFill>
                  <a:srgbClr val="FF47FF"/>
                </a:solidFill>
                <a:latin typeface="Lucida Console" charset="0"/>
              </a:rPr>
              <a:t>2</a:t>
            </a:r>
            <a:r>
              <a:rPr lang="en-US" sz="2800" dirty="0">
                <a:solidFill>
                  <a:schemeClr val="bg1"/>
                </a:solidFill>
                <a:latin typeface="Lucida Console" charset="0"/>
              </a:rPr>
              <a:t>:</a:t>
            </a:r>
            <a:r>
              <a:rPr lang="en-US" sz="2800" dirty="0">
                <a:solidFill>
                  <a:srgbClr val="FF47FF"/>
                </a:solidFill>
                <a:latin typeface="Lucida Console" charset="0"/>
              </a:rPr>
              <a:t>4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]</a:t>
            </a:r>
          </a:p>
          <a:p>
            <a:endParaRPr lang="en-US" sz="2800" dirty="0" smtClean="0">
              <a:solidFill>
                <a:schemeClr val="bg1"/>
              </a:solidFill>
              <a:latin typeface="Lucida Consol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2813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88758" y="128336"/>
            <a:ext cx="35750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consolas" charset="0"/>
              </a:rPr>
              <a:t>Python – </a:t>
            </a:r>
            <a:r>
              <a:rPr lang="en-US" sz="3200" dirty="0" err="1" smtClean="0">
                <a:solidFill>
                  <a:schemeClr val="bg1"/>
                </a:solidFill>
                <a:latin typeface="consolas" charset="0"/>
              </a:rPr>
              <a:t>Listas</a:t>
            </a:r>
            <a:endParaRPr lang="en-US" sz="3200" dirty="0">
              <a:solidFill>
                <a:schemeClr val="bg1"/>
              </a:solidFill>
              <a:latin typeface="consolas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88758" y="1187115"/>
            <a:ext cx="11555938" cy="409073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# </a:t>
            </a:r>
            <a:r>
              <a:rPr lang="en-US" sz="2800" dirty="0" err="1" smtClean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Acessando</a:t>
            </a:r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 </a:t>
            </a:r>
            <a:r>
              <a:rPr lang="en-US" sz="2800" dirty="0" err="1" smtClean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itens</a:t>
            </a:r>
            <a:endParaRPr lang="en-US" sz="2800" dirty="0" smtClean="0">
              <a:solidFill>
                <a:schemeClr val="bg1">
                  <a:lumMod val="65000"/>
                </a:schemeClr>
              </a:solidFill>
              <a:latin typeface="Lucida Console" charset="0"/>
            </a:endParaRPr>
          </a:p>
          <a:p>
            <a:endParaRPr lang="en-US" sz="2800" dirty="0">
              <a:solidFill>
                <a:schemeClr val="bg1"/>
              </a:solidFill>
              <a:latin typeface="Lucida Console" charset="0"/>
            </a:endParaRPr>
          </a:p>
          <a:p>
            <a:pPr lvl="1"/>
            <a:r>
              <a:rPr lang="en-US" sz="2800" dirty="0" err="1">
                <a:solidFill>
                  <a:schemeClr val="bg1"/>
                </a:solidFill>
                <a:latin typeface="Lucida Console" charset="0"/>
              </a:rPr>
              <a:t>lista</a:t>
            </a:r>
            <a:r>
              <a:rPr lang="en-US" sz="2800" dirty="0">
                <a:solidFill>
                  <a:schemeClr val="bg1"/>
                </a:solidFill>
                <a:latin typeface="Lucida Console" charset="0"/>
              </a:rPr>
              <a:t>[</a:t>
            </a:r>
            <a:r>
              <a:rPr lang="en-US" sz="2800" dirty="0">
                <a:solidFill>
                  <a:srgbClr val="FF47FF"/>
                </a:solidFill>
                <a:latin typeface="Lucida Console" charset="0"/>
              </a:rPr>
              <a:t>0</a:t>
            </a:r>
            <a:r>
              <a:rPr lang="en-US" sz="2800" dirty="0">
                <a:solidFill>
                  <a:schemeClr val="bg1"/>
                </a:solidFill>
                <a:latin typeface="Lucida Console" charset="0"/>
              </a:rPr>
              <a:t>], </a:t>
            </a:r>
            <a:r>
              <a:rPr lang="en-US" sz="2800" dirty="0" err="1">
                <a:solidFill>
                  <a:schemeClr val="bg1"/>
                </a:solidFill>
                <a:latin typeface="Lucida Console" charset="0"/>
              </a:rPr>
              <a:t>lista</a:t>
            </a:r>
            <a:r>
              <a:rPr lang="en-US" sz="2800" dirty="0">
                <a:solidFill>
                  <a:schemeClr val="bg1"/>
                </a:solidFill>
                <a:latin typeface="Lucida Console" charset="0"/>
              </a:rPr>
              <a:t>[</a:t>
            </a:r>
            <a:r>
              <a:rPr lang="en-US" sz="2800" dirty="0">
                <a:solidFill>
                  <a:srgbClr val="FF47FF"/>
                </a:solidFill>
                <a:latin typeface="Lucida Console" charset="0"/>
              </a:rPr>
              <a:t>1</a:t>
            </a:r>
            <a:r>
              <a:rPr lang="en-US" sz="2800" dirty="0">
                <a:solidFill>
                  <a:schemeClr val="bg1"/>
                </a:solidFill>
                <a:latin typeface="Lucida Console" charset="0"/>
              </a:rPr>
              <a:t>], etc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.</a:t>
            </a:r>
          </a:p>
          <a:p>
            <a:pPr lvl="1"/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lista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[</a:t>
            </a:r>
            <a:r>
              <a:rPr lang="en-US" sz="2800" dirty="0">
                <a:solidFill>
                  <a:srgbClr val="FF47FF"/>
                </a:solidFill>
                <a:latin typeface="Lucida Console" charset="0"/>
              </a:rPr>
              <a:t>4</a:t>
            </a:r>
            <a:r>
              <a:rPr lang="en-US" sz="2800" dirty="0" smtClean="0">
                <a:solidFill>
                  <a:srgbClr val="00B0F0"/>
                </a:solidFill>
                <a:latin typeface="Lucida Console" charset="0"/>
              </a:rPr>
              <a:t>-</a:t>
            </a:r>
            <a:r>
              <a:rPr lang="en-US" sz="2800" dirty="0" smtClean="0">
                <a:solidFill>
                  <a:srgbClr val="FF47FF"/>
                </a:solidFill>
                <a:latin typeface="Lucida Console" charset="0"/>
              </a:rPr>
              <a:t>2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]       </a:t>
            </a:r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# </a:t>
            </a:r>
            <a:r>
              <a:rPr lang="en-US" sz="2800" dirty="0" err="1" smtClean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Qual</a:t>
            </a:r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 </a:t>
            </a:r>
            <a:r>
              <a:rPr lang="en-US" sz="2800" dirty="0" err="1" smtClean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índice</a:t>
            </a:r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 </a:t>
            </a:r>
            <a:r>
              <a:rPr lang="en-US" sz="2800" dirty="0" err="1" smtClean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será</a:t>
            </a:r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 </a:t>
            </a:r>
            <a:r>
              <a:rPr lang="en-US" sz="2800" dirty="0" err="1" smtClean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acessado</a:t>
            </a:r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?</a:t>
            </a:r>
          </a:p>
          <a:p>
            <a:pPr lvl="1"/>
            <a:r>
              <a:rPr lang="en-US" sz="2800" dirty="0" err="1">
                <a:solidFill>
                  <a:schemeClr val="bg1"/>
                </a:solidFill>
                <a:latin typeface="Lucida Console" charset="0"/>
              </a:rPr>
              <a:t>lista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[</a:t>
            </a:r>
            <a:r>
              <a:rPr lang="en-US" sz="2800" dirty="0" smtClean="0">
                <a:solidFill>
                  <a:srgbClr val="00B0F0"/>
                </a:solidFill>
                <a:latin typeface="Lucida Console" charset="0"/>
              </a:rPr>
              <a:t>-</a:t>
            </a:r>
            <a:r>
              <a:rPr lang="en-US" sz="2800" dirty="0" smtClean="0">
                <a:solidFill>
                  <a:srgbClr val="FF47FF"/>
                </a:solidFill>
                <a:latin typeface="Lucida Console" charset="0"/>
              </a:rPr>
              <a:t>1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]        </a:t>
            </a:r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# </a:t>
            </a:r>
            <a:r>
              <a:rPr lang="en-US" sz="2800" dirty="0" err="1" smtClean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Qual</a:t>
            </a:r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 </a:t>
            </a:r>
            <a:r>
              <a:rPr lang="en-US" sz="2800" dirty="0" err="1" smtClean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índice</a:t>
            </a:r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 </a:t>
            </a:r>
            <a:r>
              <a:rPr lang="en-US" sz="2800" dirty="0" err="1" smtClean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será</a:t>
            </a:r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 </a:t>
            </a:r>
            <a:r>
              <a:rPr lang="en-US" sz="2800" dirty="0" err="1" smtClean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acessado</a:t>
            </a:r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?</a:t>
            </a:r>
          </a:p>
          <a:p>
            <a:pPr lvl="1"/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lista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[</a:t>
            </a:r>
            <a:r>
              <a:rPr lang="en-US" sz="2800" dirty="0" smtClean="0">
                <a:solidFill>
                  <a:srgbClr val="00B0F0"/>
                </a:solidFill>
                <a:latin typeface="Lucida Console" charset="0"/>
              </a:rPr>
              <a:t>-</a:t>
            </a:r>
            <a:r>
              <a:rPr lang="en-US" sz="2800" dirty="0" smtClean="0">
                <a:solidFill>
                  <a:srgbClr val="FF47FF"/>
                </a:solidFill>
                <a:latin typeface="Lucida Console" charset="0"/>
              </a:rPr>
              <a:t>2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]        </a:t>
            </a:r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# </a:t>
            </a:r>
            <a:r>
              <a:rPr lang="en-US" sz="2800" dirty="0" err="1" smtClean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Qual</a:t>
            </a:r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 </a:t>
            </a:r>
            <a:r>
              <a:rPr lang="en-US" sz="2800" dirty="0" err="1" smtClean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índice</a:t>
            </a:r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 </a:t>
            </a:r>
            <a:r>
              <a:rPr lang="en-US" sz="2800" dirty="0" err="1" smtClean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será</a:t>
            </a:r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 </a:t>
            </a:r>
            <a:r>
              <a:rPr lang="en-US" sz="2800" dirty="0" err="1" smtClean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acessado</a:t>
            </a:r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?</a:t>
            </a:r>
          </a:p>
          <a:p>
            <a:pPr lvl="1"/>
            <a:endParaRPr lang="en-US" sz="2800" dirty="0" smtClean="0">
              <a:solidFill>
                <a:schemeClr val="tx1">
                  <a:lumMod val="75000"/>
                  <a:lumOff val="25000"/>
                </a:schemeClr>
              </a:solidFill>
              <a:latin typeface="Lucida Console" charset="0"/>
            </a:endParaRPr>
          </a:p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# </a:t>
            </a:r>
            <a:r>
              <a:rPr lang="en-US" sz="2800" dirty="0" err="1" smtClean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Alterando</a:t>
            </a:r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 </a:t>
            </a:r>
            <a:r>
              <a:rPr lang="en-US" sz="2800" dirty="0" err="1" smtClean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itens</a:t>
            </a:r>
            <a:endParaRPr lang="en-US" sz="2800" dirty="0" smtClean="0">
              <a:solidFill>
                <a:schemeClr val="bg1">
                  <a:lumMod val="65000"/>
                </a:schemeClr>
              </a:solidFill>
              <a:latin typeface="Lucida Console" charset="0"/>
            </a:endParaRPr>
          </a:p>
          <a:p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latin typeface="Lucida Console" charset="0"/>
            </a:endParaRPr>
          </a:p>
          <a:p>
            <a:pPr lvl="1"/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lista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[</a:t>
            </a:r>
            <a:r>
              <a:rPr lang="en-US" sz="2800" dirty="0" smtClean="0">
                <a:solidFill>
                  <a:srgbClr val="FF47FF"/>
                </a:solidFill>
                <a:latin typeface="Lucida Console" charset="0"/>
              </a:rPr>
              <a:t>0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] = 1000</a:t>
            </a:r>
            <a:endParaRPr lang="en-US" sz="2800" dirty="0">
              <a:solidFill>
                <a:schemeClr val="bg1"/>
              </a:solidFill>
              <a:latin typeface="Lucida Consol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3430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88758" y="128336"/>
            <a:ext cx="35750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consolas" charset="0"/>
              </a:rPr>
              <a:t>Python – </a:t>
            </a:r>
            <a:r>
              <a:rPr lang="en-US" sz="3200" dirty="0" err="1" smtClean="0">
                <a:solidFill>
                  <a:schemeClr val="bg1"/>
                </a:solidFill>
                <a:latin typeface="consolas" charset="0"/>
              </a:rPr>
              <a:t>Listas</a:t>
            </a:r>
            <a:endParaRPr lang="en-US" sz="3200" dirty="0">
              <a:solidFill>
                <a:schemeClr val="bg1"/>
              </a:solidFill>
              <a:latin typeface="consolas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88758" y="1187115"/>
            <a:ext cx="11555938" cy="409073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# </a:t>
            </a:r>
            <a:r>
              <a:rPr lang="en-US" sz="2800" dirty="0" err="1" smtClean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Tamanho</a:t>
            </a:r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, </a:t>
            </a:r>
            <a:r>
              <a:rPr lang="en-US" sz="2800" dirty="0" err="1" smtClean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comprimento</a:t>
            </a:r>
            <a:endParaRPr lang="en-US" sz="2800" dirty="0" smtClean="0">
              <a:solidFill>
                <a:schemeClr val="bg1">
                  <a:lumMod val="65000"/>
                </a:schemeClr>
              </a:solidFill>
              <a:latin typeface="Lucida Console" charset="0"/>
            </a:endParaRPr>
          </a:p>
          <a:p>
            <a:endParaRPr lang="en-US" sz="2800" dirty="0" smtClean="0">
              <a:solidFill>
                <a:schemeClr val="bg1"/>
              </a:solidFill>
              <a:latin typeface="Lucida Console" charset="0"/>
            </a:endParaRPr>
          </a:p>
          <a:p>
            <a:pPr lvl="1">
              <a:tabLst>
                <a:tab pos="5095875" algn="l"/>
              </a:tabLst>
            </a:pPr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len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(</a:t>
            </a:r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lista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)       </a:t>
            </a:r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# </a:t>
            </a:r>
            <a:r>
              <a:rPr lang="en-US" sz="2800" dirty="0" err="1" smtClean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retorna</a:t>
            </a:r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 o # de </a:t>
            </a:r>
            <a:r>
              <a:rPr lang="en-US" sz="2800" dirty="0" err="1" smtClean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itens</a:t>
            </a:r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 </a:t>
            </a:r>
            <a:r>
              <a:rPr lang="en-US" sz="2800" dirty="0" err="1" smtClean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na</a:t>
            </a:r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 </a:t>
            </a:r>
            <a:r>
              <a:rPr lang="en-US" sz="2800" dirty="0" err="1" smtClean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lista</a:t>
            </a:r>
            <a:endParaRPr lang="en-US" sz="2800" dirty="0" smtClean="0">
              <a:solidFill>
                <a:schemeClr val="bg1">
                  <a:lumMod val="65000"/>
                </a:schemeClr>
              </a:solidFill>
              <a:latin typeface="Lucida Console" charset="0"/>
            </a:endParaRPr>
          </a:p>
          <a:p>
            <a:endParaRPr lang="en-US" sz="2800" dirty="0" smtClean="0">
              <a:solidFill>
                <a:schemeClr val="tx1">
                  <a:lumMod val="75000"/>
                  <a:lumOff val="25000"/>
                </a:schemeClr>
              </a:solidFill>
              <a:latin typeface="Lucida Console" charset="0"/>
            </a:endParaRPr>
          </a:p>
          <a:p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# </a:t>
            </a:r>
            <a:r>
              <a:rPr lang="en-US" sz="2800" dirty="0" err="1" smtClean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Ordenando</a:t>
            </a:r>
            <a:endParaRPr lang="en-US" sz="2800" dirty="0" smtClean="0">
              <a:solidFill>
                <a:schemeClr val="bg1">
                  <a:lumMod val="65000"/>
                </a:schemeClr>
              </a:solidFill>
              <a:latin typeface="Lucida Console" charset="0"/>
            </a:endParaRPr>
          </a:p>
          <a:p>
            <a:endParaRPr lang="en-US" sz="2800" dirty="0">
              <a:solidFill>
                <a:schemeClr val="bg1"/>
              </a:solidFill>
              <a:latin typeface="Lucida Console" charset="0"/>
            </a:endParaRPr>
          </a:p>
          <a:p>
            <a:pPr lvl="1">
              <a:tabLst>
                <a:tab pos="5095875" algn="l"/>
              </a:tabLst>
            </a:pPr>
            <a:r>
              <a:rPr lang="en-US" sz="2800" dirty="0">
                <a:solidFill>
                  <a:schemeClr val="bg1"/>
                </a:solidFill>
                <a:latin typeface="Lucida Console" charset="0"/>
              </a:rPr>
              <a:t>sorted(</a:t>
            </a:r>
            <a:r>
              <a:rPr lang="en-US" sz="2800" dirty="0" err="1">
                <a:solidFill>
                  <a:schemeClr val="bg1"/>
                </a:solidFill>
                <a:latin typeface="Lucida Console" charset="0"/>
              </a:rPr>
              <a:t>lista</a:t>
            </a:r>
            <a:r>
              <a:rPr lang="en-US" sz="2800" dirty="0">
                <a:solidFill>
                  <a:schemeClr val="bg1"/>
                </a:solidFill>
                <a:latin typeface="Lucida Console" charset="0"/>
              </a:rPr>
              <a:t>)    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# </a:t>
            </a:r>
            <a:r>
              <a:rPr lang="en-US" sz="2800" dirty="0" err="1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retorna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 </a:t>
            </a:r>
            <a:r>
              <a:rPr lang="en-US" sz="2800" dirty="0" err="1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uma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 nova </a:t>
            </a:r>
            <a:r>
              <a:rPr lang="en-US" sz="2800" dirty="0" err="1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lista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 </a:t>
            </a:r>
            <a:r>
              <a:rPr lang="en-US" sz="2800" dirty="0" err="1" smtClean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ordenada</a:t>
            </a:r>
            <a:endParaRPr lang="en-US" sz="2800" dirty="0" smtClean="0">
              <a:solidFill>
                <a:schemeClr val="bg1">
                  <a:lumMod val="65000"/>
                </a:schemeClr>
              </a:solidFill>
              <a:latin typeface="Lucida Console" charset="0"/>
            </a:endParaRPr>
          </a:p>
          <a:p>
            <a:pPr lvl="1">
              <a:tabLst>
                <a:tab pos="5095875" algn="l"/>
              </a:tabLst>
            </a:pPr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lista.sort</a:t>
            </a:r>
            <a:r>
              <a:rPr lang="en-US" sz="2800" dirty="0">
                <a:solidFill>
                  <a:schemeClr val="bg1"/>
                </a:solidFill>
                <a:latin typeface="Lucida Console" charset="0"/>
              </a:rPr>
              <a:t>()     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# </a:t>
            </a:r>
            <a:r>
              <a:rPr lang="en-US" sz="2800" dirty="0" err="1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muda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 a </a:t>
            </a:r>
            <a:r>
              <a:rPr lang="en-US" sz="2800" dirty="0" err="1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própria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 </a:t>
            </a:r>
            <a:r>
              <a:rPr lang="en-US" sz="2800" dirty="0" err="1" smtClean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lista</a:t>
            </a:r>
            <a:endParaRPr lang="en-US" sz="2800" dirty="0" smtClean="0">
              <a:solidFill>
                <a:schemeClr val="bg1">
                  <a:lumMod val="65000"/>
                </a:schemeClr>
              </a:solidFill>
              <a:latin typeface="Lucida Console" charset="0"/>
            </a:endParaRPr>
          </a:p>
          <a:p>
            <a:pPr lvl="1">
              <a:tabLst>
                <a:tab pos="5095875" algn="l"/>
              </a:tabLst>
            </a:pPr>
            <a:endParaRPr lang="en-US" sz="2800" dirty="0" smtClean="0">
              <a:solidFill>
                <a:schemeClr val="tx1">
                  <a:lumMod val="75000"/>
                  <a:lumOff val="25000"/>
                </a:schemeClr>
              </a:solidFill>
              <a:latin typeface="Lucida Consol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5586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88758" y="128336"/>
            <a:ext cx="35750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consolas" charset="0"/>
              </a:rPr>
              <a:t>Python – </a:t>
            </a:r>
            <a:r>
              <a:rPr lang="en-US" sz="3200" dirty="0" err="1" smtClean="0">
                <a:solidFill>
                  <a:schemeClr val="bg1"/>
                </a:solidFill>
                <a:latin typeface="consolas" charset="0"/>
              </a:rPr>
              <a:t>Listas</a:t>
            </a:r>
            <a:endParaRPr lang="en-US" sz="3200" dirty="0">
              <a:solidFill>
                <a:schemeClr val="bg1"/>
              </a:solidFill>
              <a:latin typeface="consolas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88758" y="1187115"/>
            <a:ext cx="11555938" cy="409073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# </a:t>
            </a:r>
            <a:r>
              <a:rPr lang="en-US" sz="2800" dirty="0" err="1" smtClean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Testando</a:t>
            </a:r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 </a:t>
            </a:r>
            <a:r>
              <a:rPr lang="en-US" sz="2800" dirty="0" err="1" smtClean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existência</a:t>
            </a:r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 do item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Lucida Console" charset="0"/>
            </a:endParaRPr>
          </a:p>
          <a:p>
            <a:endParaRPr lang="en-US" sz="2800" dirty="0">
              <a:solidFill>
                <a:schemeClr val="bg1"/>
              </a:solidFill>
              <a:latin typeface="Lucida Console" charset="0"/>
            </a:endParaRPr>
          </a:p>
          <a:p>
            <a:pPr lvl="1">
              <a:tabLst>
                <a:tab pos="5095875" algn="l"/>
              </a:tabLst>
            </a:pPr>
            <a:r>
              <a:rPr lang="en-US" sz="2800" dirty="0" smtClean="0">
                <a:solidFill>
                  <a:srgbClr val="FF47FF"/>
                </a:solidFill>
                <a:latin typeface="Lucida Console" charset="0"/>
              </a:rPr>
              <a:t>10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800" dirty="0">
                <a:solidFill>
                  <a:srgbClr val="00B0F0"/>
                </a:solidFill>
                <a:latin typeface="Lucida Console" charset="0"/>
              </a:rPr>
              <a:t>in</a:t>
            </a:r>
            <a:r>
              <a:rPr lang="en-US" sz="2800" dirty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Lucida Console" charset="0"/>
              </a:rPr>
              <a:t>lista</a:t>
            </a:r>
            <a:r>
              <a:rPr lang="en-US" sz="2800" dirty="0">
                <a:solidFill>
                  <a:schemeClr val="bg1"/>
                </a:solidFill>
                <a:latin typeface="Lucida Console" charset="0"/>
              </a:rPr>
              <a:t>    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# </a:t>
            </a:r>
            <a:r>
              <a:rPr lang="en-US" sz="2800" dirty="0" err="1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retorna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 </a:t>
            </a:r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True </a:t>
            </a:r>
            <a:r>
              <a:rPr lang="en-US" sz="2800" dirty="0" err="1" smtClean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ou</a:t>
            </a:r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 False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Lucida Console" charset="0"/>
            </a:endParaRPr>
          </a:p>
          <a:p>
            <a:endParaRPr lang="en-US" sz="2800" dirty="0" smtClean="0">
              <a:solidFill>
                <a:schemeClr val="tx1">
                  <a:lumMod val="75000"/>
                  <a:lumOff val="25000"/>
                </a:schemeClr>
              </a:solidFill>
              <a:latin typeface="Lucida Console" charset="0"/>
            </a:endParaRPr>
          </a:p>
          <a:p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# </a:t>
            </a:r>
            <a:r>
              <a:rPr lang="en-US" sz="2800" dirty="0" err="1" smtClean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Repartindo</a:t>
            </a:r>
            <a:endParaRPr lang="en-US" sz="2800" dirty="0" smtClean="0">
              <a:solidFill>
                <a:schemeClr val="bg1">
                  <a:lumMod val="65000"/>
                </a:schemeClr>
              </a:solidFill>
              <a:latin typeface="Lucida Console" charset="0"/>
            </a:endParaRPr>
          </a:p>
          <a:p>
            <a:endParaRPr lang="en-US" sz="2800" dirty="0">
              <a:solidFill>
                <a:schemeClr val="bg1"/>
              </a:solidFill>
              <a:latin typeface="Lucida Console" charset="0"/>
            </a:endParaRPr>
          </a:p>
          <a:p>
            <a:pPr lvl="1"/>
            <a:r>
              <a:rPr lang="en-US" sz="2800" dirty="0" err="1">
                <a:solidFill>
                  <a:schemeClr val="bg1"/>
                </a:solidFill>
                <a:latin typeface="Lucida Console" charset="0"/>
              </a:rPr>
              <a:t>lista</a:t>
            </a:r>
            <a:r>
              <a:rPr lang="en-US" sz="2800" dirty="0">
                <a:solidFill>
                  <a:schemeClr val="bg1"/>
                </a:solidFill>
                <a:latin typeface="Lucida Console" charset="0"/>
              </a:rPr>
              <a:t>[</a:t>
            </a:r>
            <a:r>
              <a:rPr lang="en-US" sz="2800" dirty="0" err="1">
                <a:solidFill>
                  <a:srgbClr val="FF47FF"/>
                </a:solidFill>
                <a:latin typeface="Lucida Console" charset="0"/>
              </a:rPr>
              <a:t>start</a:t>
            </a:r>
            <a:r>
              <a:rPr lang="en-US" sz="2800" dirty="0" err="1">
                <a:solidFill>
                  <a:schemeClr val="bg1"/>
                </a:solidFill>
                <a:latin typeface="Lucida Console" charset="0"/>
              </a:rPr>
              <a:t>:</a:t>
            </a:r>
            <a:r>
              <a:rPr lang="en-US" sz="2800" dirty="0" err="1">
                <a:solidFill>
                  <a:srgbClr val="FF47FF"/>
                </a:solidFill>
                <a:latin typeface="Lucida Console" charset="0"/>
              </a:rPr>
              <a:t>end</a:t>
            </a:r>
            <a:r>
              <a:rPr lang="en-US" sz="2800" dirty="0">
                <a:solidFill>
                  <a:schemeClr val="bg1"/>
                </a:solidFill>
                <a:latin typeface="Lucida Console" charset="0"/>
              </a:rPr>
              <a:t>] 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# items de start </a:t>
            </a:r>
            <a:r>
              <a:rPr lang="en-US" sz="2800" dirty="0" err="1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até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 end-1</a:t>
            </a:r>
          </a:p>
          <a:p>
            <a:pPr lvl="1"/>
            <a:r>
              <a:rPr lang="en-US" sz="2800" dirty="0" err="1">
                <a:solidFill>
                  <a:schemeClr val="bg1"/>
                </a:solidFill>
                <a:latin typeface="Lucida Console" charset="0"/>
              </a:rPr>
              <a:t>lista</a:t>
            </a:r>
            <a:r>
              <a:rPr lang="en-US" sz="2800" dirty="0">
                <a:solidFill>
                  <a:schemeClr val="bg1"/>
                </a:solidFill>
                <a:latin typeface="Lucida Console" charset="0"/>
              </a:rPr>
              <a:t>[</a:t>
            </a:r>
            <a:r>
              <a:rPr lang="en-US" sz="2800" dirty="0">
                <a:solidFill>
                  <a:srgbClr val="FF47FF"/>
                </a:solidFill>
                <a:latin typeface="Lucida Console" charset="0"/>
              </a:rPr>
              <a:t>start</a:t>
            </a:r>
            <a:r>
              <a:rPr lang="en-US" sz="2800" dirty="0">
                <a:solidFill>
                  <a:schemeClr val="bg1"/>
                </a:solidFill>
                <a:latin typeface="Lucida Console" charset="0"/>
              </a:rPr>
              <a:t>:]    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# items de start </a:t>
            </a:r>
            <a:r>
              <a:rPr lang="en-US" sz="2800" dirty="0" err="1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até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 o </a:t>
            </a:r>
            <a:r>
              <a:rPr lang="en-US" sz="2800" dirty="0" err="1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fim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Lucida Console" charset="0"/>
            </a:endParaRPr>
          </a:p>
          <a:p>
            <a:pPr lvl="1"/>
            <a:r>
              <a:rPr lang="en-US" sz="2800" dirty="0" err="1">
                <a:solidFill>
                  <a:schemeClr val="bg1"/>
                </a:solidFill>
                <a:latin typeface="Lucida Console" charset="0"/>
              </a:rPr>
              <a:t>lista</a:t>
            </a:r>
            <a:r>
              <a:rPr lang="en-US" sz="2800" dirty="0">
                <a:solidFill>
                  <a:schemeClr val="bg1"/>
                </a:solidFill>
                <a:latin typeface="Lucida Console" charset="0"/>
              </a:rPr>
              <a:t>[:</a:t>
            </a:r>
            <a:r>
              <a:rPr lang="en-US" sz="2800" dirty="0">
                <a:solidFill>
                  <a:srgbClr val="FF47FF"/>
                </a:solidFill>
                <a:latin typeface="Lucida Console" charset="0"/>
              </a:rPr>
              <a:t>end</a:t>
            </a:r>
            <a:r>
              <a:rPr lang="en-US" sz="2800" dirty="0">
                <a:solidFill>
                  <a:schemeClr val="bg1"/>
                </a:solidFill>
                <a:latin typeface="Lucida Console" charset="0"/>
              </a:rPr>
              <a:t>]      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# items do </a:t>
            </a:r>
            <a:r>
              <a:rPr lang="en-US" sz="2800" dirty="0" err="1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início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 </a:t>
            </a:r>
            <a:r>
              <a:rPr lang="en-US" sz="2800" dirty="0" err="1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até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 end-1</a:t>
            </a:r>
          </a:p>
          <a:p>
            <a:pPr lvl="1"/>
            <a:r>
              <a:rPr lang="en-US" sz="2800" dirty="0" err="1">
                <a:solidFill>
                  <a:schemeClr val="bg1"/>
                </a:solidFill>
                <a:latin typeface="Lucida Console" charset="0"/>
              </a:rPr>
              <a:t>lista</a:t>
            </a:r>
            <a:r>
              <a:rPr lang="en-US" sz="2800" dirty="0">
                <a:solidFill>
                  <a:schemeClr val="bg1"/>
                </a:solidFill>
                <a:latin typeface="Lucida Console" charset="0"/>
              </a:rPr>
              <a:t>[:]         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# </a:t>
            </a:r>
            <a:r>
              <a:rPr lang="en-US" sz="2800" dirty="0" err="1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uma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 </a:t>
            </a:r>
            <a:r>
              <a:rPr lang="en-US" sz="2800" dirty="0" err="1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cópia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 da </a:t>
            </a:r>
            <a:r>
              <a:rPr lang="en-US" sz="2800" dirty="0" err="1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lista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 </a:t>
            </a:r>
            <a:r>
              <a:rPr lang="en-US" sz="2800" dirty="0" err="1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inteira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Lucida Console" charset="0"/>
            </a:endParaRPr>
          </a:p>
          <a:p>
            <a:pPr lvl="1">
              <a:tabLst>
                <a:tab pos="5095875" algn="l"/>
              </a:tabLst>
            </a:pPr>
            <a:endParaRPr lang="en-US" sz="2800" dirty="0" smtClean="0">
              <a:solidFill>
                <a:schemeClr val="tx1">
                  <a:lumMod val="75000"/>
                  <a:lumOff val="25000"/>
                </a:schemeClr>
              </a:solidFill>
              <a:latin typeface="Lucida Consol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7876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88758" y="128336"/>
            <a:ext cx="40270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consolas" charset="0"/>
              </a:rPr>
              <a:t>Python – </a:t>
            </a:r>
            <a:r>
              <a:rPr lang="en-US" sz="3200" dirty="0" err="1" smtClean="0">
                <a:solidFill>
                  <a:schemeClr val="bg1"/>
                </a:solidFill>
                <a:latin typeface="consolas" charset="0"/>
              </a:rPr>
              <a:t>Matrizes</a:t>
            </a:r>
            <a:endParaRPr lang="en-US" sz="3200" dirty="0">
              <a:solidFill>
                <a:schemeClr val="bg1"/>
              </a:solidFill>
              <a:latin typeface="consolas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88758" y="1187115"/>
            <a:ext cx="11555938" cy="409073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300" dirty="0" err="1" smtClean="0">
                <a:solidFill>
                  <a:schemeClr val="bg1"/>
                </a:solidFill>
                <a:latin typeface="Lucida Console" charset="0"/>
              </a:rPr>
              <a:t>Representadas</a:t>
            </a:r>
            <a:r>
              <a:rPr lang="en-US" sz="23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300" dirty="0" err="1">
                <a:solidFill>
                  <a:schemeClr val="bg1"/>
                </a:solidFill>
                <a:latin typeface="Lucida Console" charset="0"/>
              </a:rPr>
              <a:t>por</a:t>
            </a:r>
            <a:r>
              <a:rPr lang="en-US" sz="2300" dirty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300" dirty="0" err="1">
                <a:solidFill>
                  <a:schemeClr val="bg1"/>
                </a:solidFill>
                <a:latin typeface="Lucida Console" charset="0"/>
              </a:rPr>
              <a:t>listas</a:t>
            </a:r>
            <a:r>
              <a:rPr lang="en-US" sz="2300" dirty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300" dirty="0" err="1" smtClean="0">
                <a:solidFill>
                  <a:schemeClr val="bg1"/>
                </a:solidFill>
                <a:latin typeface="Lucida Console" charset="0"/>
              </a:rPr>
              <a:t>aninhadas</a:t>
            </a:r>
            <a:r>
              <a:rPr lang="en-US" sz="2300" dirty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300" dirty="0" smtClean="0">
                <a:solidFill>
                  <a:schemeClr val="bg1"/>
                </a:solidFill>
                <a:latin typeface="Lucida Console" charset="0"/>
              </a:rPr>
              <a:t>(</a:t>
            </a:r>
            <a:r>
              <a:rPr lang="en-US" sz="2300" dirty="0" err="1" smtClean="0">
                <a:solidFill>
                  <a:schemeClr val="bg1"/>
                </a:solidFill>
                <a:latin typeface="Lucida Console" charset="0"/>
              </a:rPr>
              <a:t>lista</a:t>
            </a:r>
            <a:r>
              <a:rPr lang="en-US" sz="2300" dirty="0" smtClean="0">
                <a:solidFill>
                  <a:schemeClr val="bg1"/>
                </a:solidFill>
                <a:latin typeface="Lucida Console" charset="0"/>
              </a:rPr>
              <a:t> de </a:t>
            </a:r>
            <a:r>
              <a:rPr lang="en-US" sz="2300" dirty="0" err="1" smtClean="0">
                <a:solidFill>
                  <a:schemeClr val="bg1"/>
                </a:solidFill>
                <a:latin typeface="Lucida Console" charset="0"/>
              </a:rPr>
              <a:t>listas</a:t>
            </a:r>
            <a:r>
              <a:rPr lang="en-US" sz="2300" dirty="0" smtClean="0">
                <a:solidFill>
                  <a:schemeClr val="bg1"/>
                </a:solidFill>
                <a:latin typeface="Lucida Console" charset="0"/>
              </a:rPr>
              <a:t>, </a:t>
            </a:r>
            <a:r>
              <a:rPr lang="en-US" sz="2300" dirty="0" err="1" smtClean="0">
                <a:solidFill>
                  <a:schemeClr val="bg1"/>
                </a:solidFill>
                <a:latin typeface="Lucida Console" charset="0"/>
              </a:rPr>
              <a:t>ou</a:t>
            </a:r>
            <a:r>
              <a:rPr lang="en-US" sz="2300" dirty="0" smtClean="0">
                <a:solidFill>
                  <a:schemeClr val="bg1"/>
                </a:solidFill>
                <a:latin typeface="Lucida Console" charset="0"/>
              </a:rPr>
              <a:t> array de arrays).</a:t>
            </a:r>
          </a:p>
          <a:p>
            <a:endParaRPr lang="en-US" sz="2300" dirty="0">
              <a:solidFill>
                <a:schemeClr val="bg1"/>
              </a:solidFill>
              <a:latin typeface="Lucida Console" charset="0"/>
            </a:endParaRPr>
          </a:p>
          <a:p>
            <a:pPr lvl="1"/>
            <a:r>
              <a:rPr lang="de-DE" sz="2300" dirty="0">
                <a:solidFill>
                  <a:schemeClr val="bg1"/>
                </a:solidFill>
                <a:latin typeface="Lucida Console" charset="0"/>
              </a:rPr>
              <a:t>m3x2 </a:t>
            </a:r>
            <a:r>
              <a:rPr lang="de-DE" sz="2300" dirty="0">
                <a:solidFill>
                  <a:srgbClr val="00B0F0"/>
                </a:solidFill>
                <a:latin typeface="Lucida Console" charset="0"/>
              </a:rPr>
              <a:t>=</a:t>
            </a:r>
            <a:r>
              <a:rPr lang="de-DE" sz="2300" dirty="0">
                <a:solidFill>
                  <a:schemeClr val="bg1"/>
                </a:solidFill>
                <a:latin typeface="Lucida Console" charset="0"/>
              </a:rPr>
              <a:t> [[1, 7, 9],[8, 4, 2</a:t>
            </a:r>
            <a:r>
              <a:rPr lang="de-DE" sz="2300" dirty="0" smtClean="0">
                <a:solidFill>
                  <a:schemeClr val="bg1"/>
                </a:solidFill>
                <a:latin typeface="Lucida Console" charset="0"/>
              </a:rPr>
              <a:t>]]</a:t>
            </a:r>
          </a:p>
          <a:p>
            <a:pPr lvl="1"/>
            <a:r>
              <a:rPr lang="de-DE" sz="2300" dirty="0" smtClean="0">
                <a:solidFill>
                  <a:schemeClr val="bg1"/>
                </a:solidFill>
                <a:latin typeface="Lucida Console" charset="0"/>
              </a:rPr>
              <a:t>m3x2[</a:t>
            </a:r>
            <a:r>
              <a:rPr lang="de-DE" sz="2300" dirty="0" smtClean="0">
                <a:solidFill>
                  <a:srgbClr val="FF47FF"/>
                </a:solidFill>
                <a:latin typeface="Lucida Console" charset="0"/>
              </a:rPr>
              <a:t>0</a:t>
            </a:r>
            <a:r>
              <a:rPr lang="de-DE" sz="2300" dirty="0">
                <a:solidFill>
                  <a:schemeClr val="bg1"/>
                </a:solidFill>
                <a:latin typeface="Lucida Console" charset="0"/>
              </a:rPr>
              <a:t>] </a:t>
            </a:r>
            <a:r>
              <a:rPr lang="de-DE" sz="2300" dirty="0">
                <a:solidFill>
                  <a:srgbClr val="00B0F0"/>
                </a:solidFill>
                <a:latin typeface="Lucida Console" charset="0"/>
              </a:rPr>
              <a:t>==</a:t>
            </a:r>
            <a:r>
              <a:rPr lang="de-DE" sz="2300" dirty="0">
                <a:solidFill>
                  <a:schemeClr val="bg1"/>
                </a:solidFill>
                <a:latin typeface="Lucida Console" charset="0"/>
              </a:rPr>
              <a:t> [1, 7, 9</a:t>
            </a:r>
            <a:r>
              <a:rPr lang="de-DE" sz="2300" dirty="0" smtClean="0">
                <a:solidFill>
                  <a:schemeClr val="bg1"/>
                </a:solidFill>
                <a:latin typeface="Lucida Console" charset="0"/>
              </a:rPr>
              <a:t>]</a:t>
            </a:r>
          </a:p>
          <a:p>
            <a:pPr lvl="1"/>
            <a:r>
              <a:rPr lang="de-DE" sz="2300" dirty="0" smtClean="0">
                <a:solidFill>
                  <a:schemeClr val="bg1"/>
                </a:solidFill>
                <a:latin typeface="Lucida Console" charset="0"/>
              </a:rPr>
              <a:t>m3x2[</a:t>
            </a:r>
            <a:r>
              <a:rPr lang="de-DE" sz="2300" dirty="0" smtClean="0">
                <a:solidFill>
                  <a:srgbClr val="FF47FF"/>
                </a:solidFill>
                <a:latin typeface="Lucida Console" charset="0"/>
              </a:rPr>
              <a:t>1</a:t>
            </a:r>
            <a:r>
              <a:rPr lang="de-DE" sz="2300" dirty="0">
                <a:solidFill>
                  <a:schemeClr val="bg1"/>
                </a:solidFill>
                <a:latin typeface="Lucida Console" charset="0"/>
              </a:rPr>
              <a:t>] </a:t>
            </a:r>
            <a:r>
              <a:rPr lang="de-DE" sz="2300" dirty="0">
                <a:solidFill>
                  <a:srgbClr val="00B0F0"/>
                </a:solidFill>
                <a:latin typeface="Lucida Console" charset="0"/>
              </a:rPr>
              <a:t>==</a:t>
            </a:r>
            <a:r>
              <a:rPr lang="de-DE" sz="2300" dirty="0">
                <a:solidFill>
                  <a:schemeClr val="bg1"/>
                </a:solidFill>
                <a:latin typeface="Lucida Console" charset="0"/>
              </a:rPr>
              <a:t> [8, 4, 2</a:t>
            </a:r>
            <a:r>
              <a:rPr lang="de-DE" sz="2300" dirty="0" smtClean="0">
                <a:solidFill>
                  <a:schemeClr val="bg1"/>
                </a:solidFill>
                <a:latin typeface="Lucida Console" charset="0"/>
              </a:rPr>
              <a:t>]</a:t>
            </a:r>
          </a:p>
          <a:p>
            <a:pPr lvl="1"/>
            <a:r>
              <a:rPr lang="de-DE" sz="2300" dirty="0" smtClean="0">
                <a:solidFill>
                  <a:schemeClr val="bg1"/>
                </a:solidFill>
                <a:latin typeface="Lucida Console" charset="0"/>
              </a:rPr>
              <a:t>m3x2[</a:t>
            </a:r>
            <a:r>
              <a:rPr lang="de-DE" sz="2300" dirty="0" smtClean="0">
                <a:solidFill>
                  <a:srgbClr val="FF47FF"/>
                </a:solidFill>
                <a:latin typeface="Lucida Console" charset="0"/>
              </a:rPr>
              <a:t>0</a:t>
            </a:r>
            <a:r>
              <a:rPr lang="de-DE" sz="2300" dirty="0" smtClean="0">
                <a:solidFill>
                  <a:schemeClr val="bg1"/>
                </a:solidFill>
                <a:latin typeface="Lucida Console" charset="0"/>
              </a:rPr>
              <a:t>][</a:t>
            </a:r>
            <a:r>
              <a:rPr lang="de-DE" sz="2300" dirty="0" smtClean="0">
                <a:solidFill>
                  <a:srgbClr val="FF47FF"/>
                </a:solidFill>
                <a:latin typeface="Lucida Console" charset="0"/>
              </a:rPr>
              <a:t>0</a:t>
            </a:r>
            <a:r>
              <a:rPr lang="de-DE" sz="2300" dirty="0">
                <a:solidFill>
                  <a:schemeClr val="bg1"/>
                </a:solidFill>
                <a:latin typeface="Lucida Console" charset="0"/>
              </a:rPr>
              <a:t>] </a:t>
            </a:r>
            <a:r>
              <a:rPr lang="de-DE" sz="2300" dirty="0">
                <a:solidFill>
                  <a:srgbClr val="00B0F0"/>
                </a:solidFill>
                <a:latin typeface="Lucida Console" charset="0"/>
              </a:rPr>
              <a:t>==</a:t>
            </a:r>
            <a:r>
              <a:rPr lang="de-DE" sz="2300" dirty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de-DE" sz="2300" dirty="0" smtClean="0">
                <a:solidFill>
                  <a:schemeClr val="bg1"/>
                </a:solidFill>
                <a:latin typeface="Lucida Console" charset="0"/>
              </a:rPr>
              <a:t>1</a:t>
            </a:r>
          </a:p>
          <a:p>
            <a:pPr lvl="1"/>
            <a:r>
              <a:rPr lang="de-DE" sz="2300" dirty="0" smtClean="0">
                <a:solidFill>
                  <a:schemeClr val="bg1"/>
                </a:solidFill>
                <a:latin typeface="Lucida Console" charset="0"/>
              </a:rPr>
              <a:t>m3x2[</a:t>
            </a:r>
            <a:r>
              <a:rPr lang="de-DE" sz="2300" dirty="0" smtClean="0">
                <a:solidFill>
                  <a:srgbClr val="FF47FF"/>
                </a:solidFill>
                <a:latin typeface="Lucida Console" charset="0"/>
              </a:rPr>
              <a:t>1</a:t>
            </a:r>
            <a:r>
              <a:rPr lang="de-DE" sz="2300" dirty="0" smtClean="0">
                <a:solidFill>
                  <a:schemeClr val="bg1"/>
                </a:solidFill>
                <a:latin typeface="Lucida Console" charset="0"/>
              </a:rPr>
              <a:t>][</a:t>
            </a:r>
            <a:r>
              <a:rPr lang="de-DE" sz="2300" dirty="0" smtClean="0">
                <a:solidFill>
                  <a:srgbClr val="FF47FF"/>
                </a:solidFill>
                <a:latin typeface="Lucida Console" charset="0"/>
              </a:rPr>
              <a:t>1</a:t>
            </a:r>
            <a:r>
              <a:rPr lang="de-DE" sz="2300" dirty="0" smtClean="0">
                <a:solidFill>
                  <a:schemeClr val="bg1"/>
                </a:solidFill>
                <a:latin typeface="Lucida Console" charset="0"/>
              </a:rPr>
              <a:t>] </a:t>
            </a:r>
            <a:r>
              <a:rPr lang="de-DE" sz="2300" dirty="0">
                <a:solidFill>
                  <a:srgbClr val="00B0F0"/>
                </a:solidFill>
                <a:latin typeface="Lucida Console" charset="0"/>
              </a:rPr>
              <a:t>==</a:t>
            </a:r>
            <a:r>
              <a:rPr lang="de-DE" sz="2300" dirty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de-DE" sz="2300" dirty="0" smtClean="0">
                <a:solidFill>
                  <a:schemeClr val="bg1"/>
                </a:solidFill>
                <a:latin typeface="Lucida Console" charset="0"/>
              </a:rPr>
              <a:t>4</a:t>
            </a:r>
          </a:p>
          <a:p>
            <a:pPr lvl="1"/>
            <a:r>
              <a:rPr lang="de-DE" sz="2300" dirty="0" smtClean="0">
                <a:solidFill>
                  <a:schemeClr val="bg1"/>
                </a:solidFill>
                <a:latin typeface="Lucida Console" charset="0"/>
              </a:rPr>
              <a:t>m</a:t>
            </a:r>
            <a:r>
              <a:rPr lang="en-US" sz="2300" dirty="0" smtClean="0">
                <a:solidFill>
                  <a:schemeClr val="bg1"/>
                </a:solidFill>
                <a:latin typeface="Lucida Console" charset="0"/>
              </a:rPr>
              <a:t>3x3 </a:t>
            </a:r>
            <a:r>
              <a:rPr lang="en-US" sz="2300" dirty="0" smtClean="0">
                <a:solidFill>
                  <a:srgbClr val="00B0F0"/>
                </a:solidFill>
                <a:latin typeface="Lucida Console" charset="0"/>
              </a:rPr>
              <a:t>=</a:t>
            </a:r>
            <a:r>
              <a:rPr lang="en-US" sz="2300" dirty="0" smtClean="0">
                <a:solidFill>
                  <a:schemeClr val="bg1"/>
                </a:solidFill>
                <a:latin typeface="Lucida Console" charset="0"/>
              </a:rPr>
              <a:t> [</a:t>
            </a:r>
          </a:p>
          <a:p>
            <a:pPr lvl="1"/>
            <a:r>
              <a:rPr lang="en-US" sz="2300" dirty="0" smtClean="0">
                <a:solidFill>
                  <a:schemeClr val="bg1"/>
                </a:solidFill>
                <a:latin typeface="Lucida Console" charset="0"/>
              </a:rPr>
              <a:t>	[1,0,0],</a:t>
            </a:r>
          </a:p>
          <a:p>
            <a:pPr lvl="1"/>
            <a:r>
              <a:rPr lang="en-US" sz="2300" dirty="0" smtClean="0">
                <a:solidFill>
                  <a:schemeClr val="bg1"/>
                </a:solidFill>
                <a:latin typeface="Lucida Console" charset="0"/>
              </a:rPr>
              <a:t>	[0,1,0],</a:t>
            </a:r>
          </a:p>
          <a:p>
            <a:pPr lvl="1"/>
            <a:r>
              <a:rPr lang="en-US" sz="2300" dirty="0" smtClean="0">
                <a:solidFill>
                  <a:schemeClr val="bg1"/>
                </a:solidFill>
                <a:latin typeface="Lucida Console" charset="0"/>
              </a:rPr>
              <a:t>	[0,0,1]</a:t>
            </a:r>
          </a:p>
          <a:p>
            <a:pPr lvl="1"/>
            <a:r>
              <a:rPr lang="en-US" sz="2300" dirty="0" smtClean="0">
                <a:solidFill>
                  <a:schemeClr val="bg1"/>
                </a:solidFill>
                <a:latin typeface="Lucida Console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031391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88758" y="128336"/>
            <a:ext cx="96776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 smtClean="0">
                <a:solidFill>
                  <a:schemeClr val="bg1"/>
                </a:solidFill>
                <a:latin typeface="consolas" charset="0"/>
              </a:rPr>
              <a:t>Por</a:t>
            </a:r>
            <a:r>
              <a:rPr lang="en-US" sz="3200" dirty="0" smtClean="0">
                <a:solidFill>
                  <a:schemeClr val="bg1"/>
                </a:solidFill>
                <a:latin typeface="consolas" charset="0"/>
              </a:rPr>
              <a:t> </a:t>
            </a:r>
            <a:r>
              <a:rPr lang="en-US" sz="3200" dirty="0" err="1" smtClean="0">
                <a:solidFill>
                  <a:schemeClr val="bg1"/>
                </a:solidFill>
                <a:latin typeface="consolas" charset="0"/>
              </a:rPr>
              <a:t>que</a:t>
            </a:r>
            <a:r>
              <a:rPr lang="en-US" sz="3200" dirty="0" smtClean="0">
                <a:solidFill>
                  <a:schemeClr val="bg1"/>
                </a:solidFill>
                <a:latin typeface="consolas" charset="0"/>
              </a:rPr>
              <a:t> </a:t>
            </a:r>
            <a:r>
              <a:rPr lang="en-US" sz="3200" dirty="0" err="1" smtClean="0">
                <a:solidFill>
                  <a:schemeClr val="bg1"/>
                </a:solidFill>
                <a:latin typeface="consolas" charset="0"/>
              </a:rPr>
              <a:t>usar</a:t>
            </a:r>
            <a:r>
              <a:rPr lang="en-US" sz="3200" dirty="0" smtClean="0">
                <a:solidFill>
                  <a:schemeClr val="bg1"/>
                </a:solidFill>
                <a:latin typeface="consolas" charset="0"/>
              </a:rPr>
              <a:t> </a:t>
            </a:r>
            <a:r>
              <a:rPr lang="en-US" sz="3200" dirty="0" err="1" smtClean="0">
                <a:solidFill>
                  <a:schemeClr val="bg1"/>
                </a:solidFill>
                <a:latin typeface="consolas" charset="0"/>
              </a:rPr>
              <a:t>uma</a:t>
            </a:r>
            <a:r>
              <a:rPr lang="en-US" sz="3200" dirty="0" smtClean="0">
                <a:solidFill>
                  <a:schemeClr val="bg1"/>
                </a:solidFill>
                <a:latin typeface="consolas" charset="0"/>
              </a:rPr>
              <a:t> </a:t>
            </a:r>
            <a:r>
              <a:rPr lang="en-US" sz="3200" dirty="0" err="1" smtClean="0">
                <a:solidFill>
                  <a:schemeClr val="bg1"/>
                </a:solidFill>
                <a:latin typeface="consolas" charset="0"/>
              </a:rPr>
              <a:t>linguagem</a:t>
            </a:r>
            <a:r>
              <a:rPr lang="en-US" sz="3200" dirty="0" smtClean="0">
                <a:solidFill>
                  <a:schemeClr val="bg1"/>
                </a:solidFill>
                <a:latin typeface="consolas" charset="0"/>
              </a:rPr>
              <a:t> de </a:t>
            </a:r>
            <a:r>
              <a:rPr lang="en-US" sz="3200" dirty="0" err="1" smtClean="0">
                <a:solidFill>
                  <a:schemeClr val="bg1"/>
                </a:solidFill>
                <a:latin typeface="consolas" charset="0"/>
              </a:rPr>
              <a:t>programação</a:t>
            </a:r>
            <a:r>
              <a:rPr lang="en-US" sz="3200" dirty="0" smtClean="0">
                <a:solidFill>
                  <a:schemeClr val="bg1"/>
                </a:solidFill>
                <a:latin typeface="consolas" charset="0"/>
              </a:rPr>
              <a:t>?</a:t>
            </a:r>
            <a:endParaRPr lang="en-US" sz="3200" dirty="0">
              <a:solidFill>
                <a:schemeClr val="bg1"/>
              </a:solidFill>
              <a:latin typeface="consolas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83136" y="1187115"/>
            <a:ext cx="11555938" cy="409073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Para </a:t>
            </a:r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dizer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ao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computador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ou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dispositivo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800" dirty="0" err="1" smtClean="0">
                <a:solidFill>
                  <a:srgbClr val="FFFF00"/>
                </a:solidFill>
                <a:latin typeface="Lucida Console" charset="0"/>
              </a:rPr>
              <a:t>como</a:t>
            </a:r>
            <a:r>
              <a:rPr lang="en-US" sz="2800" dirty="0" smtClean="0">
                <a:solidFill>
                  <a:srgbClr val="FFFF00"/>
                </a:solidFill>
                <a:latin typeface="Lucida Console" charset="0"/>
              </a:rPr>
              <a:t> </a:t>
            </a:r>
            <a:r>
              <a:rPr lang="en-US" sz="2800" dirty="0" err="1" smtClean="0">
                <a:solidFill>
                  <a:srgbClr val="FFFF00"/>
                </a:solidFill>
                <a:latin typeface="Lucida Console" charset="0"/>
              </a:rPr>
              <a:t>executar</a:t>
            </a:r>
            <a:r>
              <a:rPr lang="en-US" sz="2800" dirty="0" smtClean="0">
                <a:solidFill>
                  <a:srgbClr val="FFFF00"/>
                </a:solidFill>
                <a:latin typeface="Lucida Console" charset="0"/>
              </a:rPr>
              <a:t> </a:t>
            </a:r>
            <a:r>
              <a:rPr lang="en-US" sz="2800" dirty="0" err="1" smtClean="0">
                <a:solidFill>
                  <a:srgbClr val="FFFF00"/>
                </a:solidFill>
                <a:latin typeface="Lucida Console" charset="0"/>
              </a:rPr>
              <a:t>uma</a:t>
            </a:r>
            <a:r>
              <a:rPr lang="en-US" sz="2800" dirty="0" smtClean="0">
                <a:solidFill>
                  <a:srgbClr val="FFFF00"/>
                </a:solidFill>
                <a:latin typeface="Lucida Console" charset="0"/>
              </a:rPr>
              <a:t> </a:t>
            </a:r>
            <a:r>
              <a:rPr lang="en-US" sz="2800" dirty="0" err="1" smtClean="0">
                <a:solidFill>
                  <a:srgbClr val="FFFF00"/>
                </a:solidFill>
                <a:latin typeface="Lucida Console" charset="0"/>
              </a:rPr>
              <a:t>tarefa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.</a:t>
            </a:r>
          </a:p>
          <a:p>
            <a:endParaRPr lang="en-US" sz="2800" dirty="0">
              <a:solidFill>
                <a:schemeClr val="bg1"/>
              </a:solidFill>
              <a:latin typeface="Lucida Console" charset="0"/>
            </a:endParaRPr>
          </a:p>
          <a:p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Como </a:t>
            </a:r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fazemos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isto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?</a:t>
            </a:r>
          </a:p>
          <a:p>
            <a:endParaRPr lang="en-US" sz="2800" dirty="0">
              <a:solidFill>
                <a:schemeClr val="bg1"/>
              </a:solidFill>
              <a:latin typeface="Lucida Console" charset="0"/>
            </a:endParaRPr>
          </a:p>
          <a:p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Através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 de um </a:t>
            </a:r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programa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/software que </a:t>
            </a:r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contém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800" dirty="0" smtClean="0">
                <a:solidFill>
                  <a:srgbClr val="FFFF00"/>
                </a:solidFill>
                <a:latin typeface="Lucida Console" charset="0"/>
              </a:rPr>
              <a:t>dados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 e </a:t>
            </a:r>
            <a:r>
              <a:rPr lang="en-US" sz="2800" dirty="0" err="1" smtClean="0">
                <a:solidFill>
                  <a:srgbClr val="FFFF00"/>
                </a:solidFill>
                <a:latin typeface="Lucida Console" charset="0"/>
              </a:rPr>
              <a:t>instruções</a:t>
            </a:r>
            <a:r>
              <a:rPr lang="en-US" sz="2800" dirty="0">
                <a:solidFill>
                  <a:schemeClr val="bg1"/>
                </a:solidFill>
                <a:latin typeface="Lucida Console" charset="0"/>
              </a:rPr>
              <a:t>.</a:t>
            </a:r>
            <a:endParaRPr lang="en-US" sz="2800" dirty="0">
              <a:solidFill>
                <a:schemeClr val="bg1"/>
              </a:solidFill>
              <a:latin typeface="Lucida Consol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1250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88758" y="128336"/>
            <a:ext cx="47051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consolas" charset="0"/>
              </a:rPr>
              <a:t>Python – </a:t>
            </a:r>
            <a:r>
              <a:rPr lang="en-US" sz="3200" dirty="0" err="1" smtClean="0">
                <a:solidFill>
                  <a:schemeClr val="bg1"/>
                </a:solidFill>
                <a:latin typeface="consolas" charset="0"/>
              </a:rPr>
              <a:t>Dicionários</a:t>
            </a:r>
            <a:endParaRPr lang="en-US" sz="3200" dirty="0">
              <a:solidFill>
                <a:schemeClr val="bg1"/>
              </a:solidFill>
              <a:latin typeface="consolas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88758" y="1187115"/>
            <a:ext cx="11555938" cy="409073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Tipo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Lucida Console" charset="0"/>
              </a:rPr>
              <a:t>composto</a:t>
            </a:r>
            <a:r>
              <a:rPr lang="en-US" sz="2800" dirty="0">
                <a:solidFill>
                  <a:schemeClr val="bg1"/>
                </a:solidFill>
                <a:latin typeface="Lucida Console" charset="0"/>
              </a:rPr>
              <a:t> que </a:t>
            </a:r>
            <a:r>
              <a:rPr lang="en-US" sz="2800" dirty="0" err="1">
                <a:solidFill>
                  <a:schemeClr val="bg1"/>
                </a:solidFill>
                <a:latin typeface="Lucida Console" charset="0"/>
              </a:rPr>
              <a:t>utiliza</a:t>
            </a:r>
            <a:r>
              <a:rPr lang="en-US" sz="2800" dirty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Lucida Console" charset="0"/>
              </a:rPr>
              <a:t>qualquer</a:t>
            </a:r>
            <a:r>
              <a:rPr lang="en-US" sz="2800" dirty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Lucida Console" charset="0"/>
              </a:rPr>
              <a:t>tipo</a:t>
            </a:r>
            <a:r>
              <a:rPr lang="en-US" sz="2800" dirty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como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índice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.</a:t>
            </a:r>
          </a:p>
          <a:p>
            <a:pPr lvl="1"/>
            <a:endParaRPr lang="en-US" sz="2800" dirty="0">
              <a:solidFill>
                <a:schemeClr val="bg1"/>
              </a:solidFill>
              <a:latin typeface="Lucida Console" charset="0"/>
            </a:endParaRPr>
          </a:p>
          <a:p>
            <a:pPr lvl="1"/>
            <a:endParaRPr lang="en-US" sz="2800" dirty="0">
              <a:solidFill>
                <a:schemeClr val="bg1"/>
              </a:solidFill>
              <a:latin typeface="Lucida Consol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833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88758" y="128336"/>
            <a:ext cx="47051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consolas" charset="0"/>
              </a:rPr>
              <a:t>Python – </a:t>
            </a:r>
            <a:r>
              <a:rPr lang="en-US" sz="3200" dirty="0" err="1" smtClean="0">
                <a:solidFill>
                  <a:schemeClr val="bg1"/>
                </a:solidFill>
                <a:latin typeface="consolas" charset="0"/>
              </a:rPr>
              <a:t>Dicionários</a:t>
            </a:r>
            <a:endParaRPr lang="en-US" sz="3200" dirty="0">
              <a:solidFill>
                <a:schemeClr val="bg1"/>
              </a:solidFill>
              <a:latin typeface="consolas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88758" y="1187115"/>
            <a:ext cx="11555938" cy="409073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# </a:t>
            </a:r>
            <a:r>
              <a:rPr lang="en-US" sz="2800" dirty="0" err="1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Criando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Lucida Console" charset="0"/>
            </a:endParaRPr>
          </a:p>
          <a:p>
            <a:endParaRPr lang="en-US" sz="2800" dirty="0">
              <a:solidFill>
                <a:schemeClr val="bg1"/>
              </a:solidFill>
              <a:latin typeface="Lucida Console" charset="0"/>
            </a:endParaRPr>
          </a:p>
          <a:p>
            <a:pPr lvl="1"/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# </a:t>
            </a:r>
            <a:r>
              <a:rPr lang="en-US" sz="2800" dirty="0" err="1" smtClean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vazio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Lucida Console" charset="0"/>
            </a:endParaRPr>
          </a:p>
          <a:p>
            <a:pPr lvl="1"/>
            <a:r>
              <a:rPr lang="en-US" sz="2800" dirty="0">
                <a:solidFill>
                  <a:schemeClr val="bg1"/>
                </a:solidFill>
                <a:latin typeface="Lucida Console" charset="0"/>
              </a:rPr>
              <a:t>d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800" dirty="0" smtClean="0">
                <a:solidFill>
                  <a:srgbClr val="00B0F0"/>
                </a:solidFill>
                <a:latin typeface="Lucida Console" charset="0"/>
              </a:rPr>
              <a:t>=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Lucida Console" charset="0"/>
              </a:rPr>
              <a:t>dict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()</a:t>
            </a:r>
          </a:p>
          <a:p>
            <a:pPr lvl="1"/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d </a:t>
            </a:r>
            <a:r>
              <a:rPr lang="en-US" sz="2800" dirty="0" smtClean="0">
                <a:solidFill>
                  <a:srgbClr val="00B0F0"/>
                </a:solidFill>
                <a:latin typeface="Lucida Console" charset="0"/>
              </a:rPr>
              <a:t>=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 {}</a:t>
            </a:r>
          </a:p>
          <a:p>
            <a:pPr lvl="1"/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# </a:t>
            </a:r>
            <a:r>
              <a:rPr lang="en-US" sz="2800" dirty="0" err="1" smtClean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contendo</a:t>
            </a:r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 </a:t>
            </a:r>
            <a:r>
              <a:rPr lang="en-US" sz="2800" dirty="0" err="1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propriedades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Lucida Console" charset="0"/>
            </a:endParaRPr>
          </a:p>
          <a:p>
            <a:pPr lvl="1"/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d </a:t>
            </a:r>
            <a:r>
              <a:rPr lang="en-US" sz="2800" dirty="0">
                <a:solidFill>
                  <a:srgbClr val="00B0F0"/>
                </a:solidFill>
                <a:latin typeface="Lucida Console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Lucida Console" charset="0"/>
              </a:rPr>
              <a:t> {</a:t>
            </a:r>
            <a:r>
              <a:rPr lang="en-US" sz="2800" dirty="0">
                <a:solidFill>
                  <a:srgbClr val="FFC000"/>
                </a:solidFill>
                <a:latin typeface="Lucida Console" charset="0"/>
              </a:rPr>
              <a:t>'name'</a:t>
            </a:r>
            <a:r>
              <a:rPr lang="en-US" sz="2800" dirty="0">
                <a:solidFill>
                  <a:schemeClr val="bg1"/>
                </a:solidFill>
                <a:latin typeface="Lucida Console" charset="0"/>
              </a:rPr>
              <a:t>: </a:t>
            </a:r>
            <a:r>
              <a:rPr lang="en-US" sz="2800" dirty="0">
                <a:solidFill>
                  <a:srgbClr val="FFC000"/>
                </a:solidFill>
                <a:latin typeface="Lucida Console" charset="0"/>
              </a:rPr>
              <a:t>'value'</a:t>
            </a:r>
            <a:r>
              <a:rPr lang="en-US" sz="2800" dirty="0">
                <a:solidFill>
                  <a:schemeClr val="bg1"/>
                </a:solidFill>
                <a:latin typeface="Lucida Console" charset="0"/>
              </a:rPr>
              <a:t>}</a:t>
            </a:r>
          </a:p>
          <a:p>
            <a:pPr lvl="1"/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d </a:t>
            </a:r>
            <a:r>
              <a:rPr lang="en-US" sz="2800" dirty="0">
                <a:solidFill>
                  <a:srgbClr val="00B0F0"/>
                </a:solidFill>
                <a:latin typeface="Lucida Console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Lucida Console" charset="0"/>
              </a:rPr>
              <a:t> {</a:t>
            </a:r>
            <a:r>
              <a:rPr lang="en-US" sz="2800" dirty="0">
                <a:solidFill>
                  <a:srgbClr val="FFC000"/>
                </a:solidFill>
                <a:latin typeface="Lucida Console" charset="0"/>
              </a:rPr>
              <a:t>'x'</a:t>
            </a:r>
            <a:r>
              <a:rPr lang="en-US" sz="2800" dirty="0">
                <a:solidFill>
                  <a:schemeClr val="bg1"/>
                </a:solidFill>
                <a:latin typeface="Lucida Console" charset="0"/>
              </a:rPr>
              <a:t>: 1, </a:t>
            </a:r>
            <a:r>
              <a:rPr lang="en-US" sz="2800" dirty="0">
                <a:solidFill>
                  <a:srgbClr val="FFC000"/>
                </a:solidFill>
                <a:latin typeface="Lucida Console" charset="0"/>
              </a:rPr>
              <a:t>'y'</a:t>
            </a:r>
            <a:r>
              <a:rPr lang="en-US" sz="2800" dirty="0">
                <a:solidFill>
                  <a:schemeClr val="bg1"/>
                </a:solidFill>
                <a:latin typeface="Lucida Console" charset="0"/>
              </a:rPr>
              <a:t>: 2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}</a:t>
            </a:r>
            <a:endParaRPr lang="en-US" sz="2800" dirty="0">
              <a:solidFill>
                <a:schemeClr val="bg1"/>
              </a:solidFill>
              <a:latin typeface="Lucida Console" charset="0"/>
            </a:endParaRPr>
          </a:p>
          <a:p>
            <a:pPr lvl="1"/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# </a:t>
            </a:r>
            <a:r>
              <a:rPr lang="en-US" sz="2800" dirty="0" err="1" smtClean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usando</a:t>
            </a:r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 </a:t>
            </a:r>
            <a:r>
              <a:rPr lang="en-US" sz="2800" dirty="0" err="1" smtClean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uma</a:t>
            </a:r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 </a:t>
            </a:r>
            <a:r>
              <a:rPr lang="en-US" sz="2800" dirty="0" err="1" smtClean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lista</a:t>
            </a:r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 de tuples</a:t>
            </a:r>
          </a:p>
          <a:p>
            <a:pPr lvl="1"/>
            <a:r>
              <a:rPr lang="es-ES_tradnl" sz="2800" dirty="0" smtClean="0">
                <a:solidFill>
                  <a:schemeClr val="bg1"/>
                </a:solidFill>
                <a:latin typeface="Lucida Console" charset="0"/>
              </a:rPr>
              <a:t>d </a:t>
            </a:r>
            <a:r>
              <a:rPr lang="es-ES_tradnl" sz="2800" dirty="0" smtClean="0">
                <a:solidFill>
                  <a:srgbClr val="00B0F0"/>
                </a:solidFill>
                <a:latin typeface="Lucida Console" charset="0"/>
              </a:rPr>
              <a:t>=</a:t>
            </a:r>
            <a:r>
              <a:rPr lang="es-ES_tradnl" sz="28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s-ES_tradnl" sz="2800" dirty="0" err="1" smtClean="0">
                <a:solidFill>
                  <a:schemeClr val="bg1"/>
                </a:solidFill>
                <a:latin typeface="Lucida Console" charset="0"/>
              </a:rPr>
              <a:t>dict</a:t>
            </a:r>
            <a:r>
              <a:rPr lang="es-ES_tradnl" sz="2800" dirty="0" smtClean="0">
                <a:solidFill>
                  <a:schemeClr val="bg1"/>
                </a:solidFill>
                <a:latin typeface="Lucida Console" charset="0"/>
              </a:rPr>
              <a:t>([(</a:t>
            </a:r>
            <a:r>
              <a:rPr lang="en-US" sz="2800" dirty="0" smtClean="0">
                <a:solidFill>
                  <a:srgbClr val="FFC000"/>
                </a:solidFill>
                <a:latin typeface="Lucida Console" charset="0"/>
              </a:rPr>
              <a:t>'</a:t>
            </a:r>
            <a:r>
              <a:rPr lang="es-ES_tradnl" sz="2800" dirty="0" smtClean="0">
                <a:solidFill>
                  <a:srgbClr val="FFC000"/>
                </a:solidFill>
                <a:latin typeface="Lucida Console" charset="0"/>
              </a:rPr>
              <a:t>x</a:t>
            </a:r>
            <a:r>
              <a:rPr lang="en-US" sz="2800" dirty="0" smtClean="0">
                <a:solidFill>
                  <a:srgbClr val="FFC000"/>
                </a:solidFill>
                <a:latin typeface="Lucida Console" charset="0"/>
              </a:rPr>
              <a:t>'</a:t>
            </a:r>
            <a:r>
              <a:rPr lang="es-ES_tradnl" sz="2800" dirty="0" smtClean="0">
                <a:solidFill>
                  <a:schemeClr val="bg1"/>
                </a:solidFill>
                <a:latin typeface="Lucida Console" charset="0"/>
              </a:rPr>
              <a:t>, 1), (</a:t>
            </a:r>
            <a:r>
              <a:rPr lang="en-US" sz="2800" dirty="0" smtClean="0">
                <a:solidFill>
                  <a:srgbClr val="FFC000"/>
                </a:solidFill>
                <a:latin typeface="Lucida Console" charset="0"/>
              </a:rPr>
              <a:t>'</a:t>
            </a:r>
            <a:r>
              <a:rPr lang="es-ES_tradnl" sz="2800" dirty="0" smtClean="0">
                <a:solidFill>
                  <a:srgbClr val="FFC000"/>
                </a:solidFill>
                <a:latin typeface="Lucida Console" charset="0"/>
              </a:rPr>
              <a:t>y</a:t>
            </a:r>
            <a:r>
              <a:rPr lang="en-US" sz="2800" dirty="0" smtClean="0">
                <a:solidFill>
                  <a:srgbClr val="FFC000"/>
                </a:solidFill>
                <a:latin typeface="Lucida Console" charset="0"/>
              </a:rPr>
              <a:t>'</a:t>
            </a:r>
            <a:r>
              <a:rPr lang="es-ES_tradnl" sz="2800" dirty="0">
                <a:solidFill>
                  <a:schemeClr val="bg1"/>
                </a:solidFill>
                <a:latin typeface="Lucida Console" charset="0"/>
              </a:rPr>
              <a:t>, </a:t>
            </a:r>
            <a:r>
              <a:rPr lang="es-ES_tradnl" sz="2800" dirty="0" smtClean="0">
                <a:solidFill>
                  <a:schemeClr val="bg1"/>
                </a:solidFill>
                <a:latin typeface="Lucida Console" charset="0"/>
              </a:rPr>
              <a:t>2)])</a:t>
            </a:r>
            <a:endParaRPr lang="en-US" sz="2800" dirty="0" smtClean="0">
              <a:solidFill>
                <a:schemeClr val="bg1"/>
              </a:solidFill>
              <a:latin typeface="Lucida Console" charset="0"/>
            </a:endParaRPr>
          </a:p>
          <a:p>
            <a:pPr lvl="1"/>
            <a:endParaRPr lang="en-US" sz="2800" dirty="0">
              <a:solidFill>
                <a:schemeClr val="bg1"/>
              </a:solidFill>
              <a:latin typeface="Lucida Console" charset="0"/>
            </a:endParaRPr>
          </a:p>
          <a:p>
            <a:pPr lvl="1"/>
            <a:endParaRPr lang="en-US" sz="2800" dirty="0">
              <a:solidFill>
                <a:schemeClr val="bg1"/>
              </a:solidFill>
              <a:latin typeface="Lucida Consol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2897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88758" y="128336"/>
            <a:ext cx="47051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consolas" charset="0"/>
              </a:rPr>
              <a:t>Python – </a:t>
            </a:r>
            <a:r>
              <a:rPr lang="en-US" sz="3200" dirty="0" err="1" smtClean="0">
                <a:solidFill>
                  <a:schemeClr val="bg1"/>
                </a:solidFill>
                <a:latin typeface="consolas" charset="0"/>
              </a:rPr>
              <a:t>Dicionários</a:t>
            </a:r>
            <a:endParaRPr lang="en-US" sz="3200" dirty="0">
              <a:solidFill>
                <a:schemeClr val="bg1"/>
              </a:solidFill>
              <a:latin typeface="consolas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88758" y="1187115"/>
            <a:ext cx="11555938" cy="409073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# </a:t>
            </a:r>
            <a:r>
              <a:rPr lang="en-US" sz="2800" dirty="0" err="1" smtClean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Imprimindo</a:t>
            </a:r>
            <a:endParaRPr lang="en-US" sz="2800" dirty="0" smtClean="0">
              <a:solidFill>
                <a:schemeClr val="bg1">
                  <a:lumMod val="65000"/>
                </a:schemeClr>
              </a:solidFill>
              <a:latin typeface="Lucida Console" charset="0"/>
            </a:endParaRPr>
          </a:p>
          <a:p>
            <a:endParaRPr lang="en-US" sz="2800" dirty="0" smtClean="0">
              <a:solidFill>
                <a:schemeClr val="bg1"/>
              </a:solidFill>
              <a:latin typeface="Lucida Console" charset="0"/>
            </a:endParaRPr>
          </a:p>
          <a:p>
            <a:pPr lvl="1"/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print(d)</a:t>
            </a:r>
          </a:p>
          <a:p>
            <a:pPr lvl="1"/>
            <a:endParaRPr lang="en-US" sz="2800" dirty="0">
              <a:solidFill>
                <a:schemeClr val="bg1"/>
              </a:solidFill>
              <a:latin typeface="Lucida Console" charset="0"/>
            </a:endParaRPr>
          </a:p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# </a:t>
            </a:r>
            <a:r>
              <a:rPr lang="en-US" sz="2800" dirty="0" err="1" smtClean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Clonando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Lucida Console" charset="0"/>
            </a:endParaRPr>
          </a:p>
          <a:p>
            <a:endParaRPr lang="en-US" sz="2800" dirty="0">
              <a:solidFill>
                <a:schemeClr val="bg1"/>
              </a:solidFill>
              <a:latin typeface="Lucida Console" charset="0"/>
            </a:endParaRPr>
          </a:p>
          <a:p>
            <a:pPr lvl="1"/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d2 </a:t>
            </a:r>
            <a:r>
              <a:rPr lang="en-US" sz="2800" dirty="0" smtClean="0">
                <a:solidFill>
                  <a:srgbClr val="00B0F0"/>
                </a:solidFill>
                <a:latin typeface="Lucida Console" charset="0"/>
              </a:rPr>
              <a:t>=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d.copy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() </a:t>
            </a:r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# shallow copy</a:t>
            </a:r>
          </a:p>
          <a:p>
            <a:pPr lvl="1"/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d3 </a:t>
            </a:r>
            <a:r>
              <a:rPr lang="en-US" sz="2800" dirty="0" smtClean="0">
                <a:solidFill>
                  <a:srgbClr val="00B0F0"/>
                </a:solidFill>
                <a:latin typeface="Lucida Console" charset="0"/>
              </a:rPr>
              <a:t>=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copy.deepcopy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(d)</a:t>
            </a:r>
          </a:p>
          <a:p>
            <a:pPr lvl="1"/>
            <a:endParaRPr lang="en-US" sz="2800" dirty="0">
              <a:solidFill>
                <a:schemeClr val="bg1"/>
              </a:solidFill>
              <a:latin typeface="Lucida Consol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2585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88758" y="128336"/>
            <a:ext cx="47051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consolas" charset="0"/>
              </a:rPr>
              <a:t>Python – </a:t>
            </a:r>
            <a:r>
              <a:rPr lang="en-US" sz="3200" dirty="0" err="1" smtClean="0">
                <a:solidFill>
                  <a:schemeClr val="bg1"/>
                </a:solidFill>
                <a:latin typeface="consolas" charset="0"/>
              </a:rPr>
              <a:t>Dicionários</a:t>
            </a:r>
            <a:endParaRPr lang="en-US" sz="3200" dirty="0">
              <a:solidFill>
                <a:schemeClr val="bg1"/>
              </a:solidFill>
              <a:latin typeface="consolas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88758" y="1187115"/>
            <a:ext cx="11555938" cy="409073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# </a:t>
            </a:r>
            <a:r>
              <a:rPr lang="en-US" sz="2800" dirty="0" err="1" smtClean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Adicionando</a:t>
            </a:r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 </a:t>
            </a:r>
            <a:r>
              <a:rPr lang="en-US" sz="2800" dirty="0" err="1" smtClean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propriedades</a:t>
            </a:r>
            <a:endParaRPr lang="en-US" sz="2800" dirty="0" smtClean="0">
              <a:solidFill>
                <a:schemeClr val="bg1">
                  <a:lumMod val="65000"/>
                </a:schemeClr>
              </a:solidFill>
              <a:latin typeface="Lucida Console" charset="0"/>
            </a:endParaRPr>
          </a:p>
          <a:p>
            <a:endParaRPr lang="en-US" sz="2800" dirty="0" smtClean="0">
              <a:solidFill>
                <a:schemeClr val="bg1"/>
              </a:solidFill>
              <a:latin typeface="Lucida Console" charset="0"/>
            </a:endParaRPr>
          </a:p>
          <a:p>
            <a:pPr lvl="1"/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d[</a:t>
            </a:r>
            <a:r>
              <a:rPr lang="en-US" sz="2800" dirty="0">
                <a:solidFill>
                  <a:srgbClr val="FFC000"/>
                </a:solidFill>
                <a:latin typeface="Lucida Console" charset="0"/>
              </a:rPr>
              <a:t>'</a:t>
            </a:r>
            <a:r>
              <a:rPr lang="es-ES_tradnl" sz="2800" dirty="0" err="1" smtClean="0">
                <a:solidFill>
                  <a:srgbClr val="FFC000"/>
                </a:solidFill>
                <a:latin typeface="Lucida Console" charset="0"/>
              </a:rPr>
              <a:t>nome</a:t>
            </a:r>
            <a:r>
              <a:rPr lang="en-US" sz="2800" dirty="0" smtClean="0">
                <a:solidFill>
                  <a:srgbClr val="FFC000"/>
                </a:solidFill>
                <a:latin typeface="Lucida Console" charset="0"/>
              </a:rPr>
              <a:t>'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] </a:t>
            </a:r>
            <a:r>
              <a:rPr lang="en-US" sz="2800" dirty="0">
                <a:solidFill>
                  <a:srgbClr val="00B0F0"/>
                </a:solidFill>
                <a:latin typeface="Lucida Console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800" dirty="0" smtClean="0">
                <a:solidFill>
                  <a:srgbClr val="FFC000"/>
                </a:solidFill>
                <a:latin typeface="Lucida Console" charset="0"/>
              </a:rPr>
              <a:t>'</a:t>
            </a:r>
            <a:r>
              <a:rPr lang="es-ES_tradnl" sz="2800" dirty="0" smtClean="0">
                <a:solidFill>
                  <a:srgbClr val="FFC000"/>
                </a:solidFill>
                <a:latin typeface="Lucida Console" charset="0"/>
              </a:rPr>
              <a:t>Bruce Lee</a:t>
            </a:r>
            <a:r>
              <a:rPr lang="en-US" sz="2800" dirty="0" smtClean="0">
                <a:solidFill>
                  <a:srgbClr val="FFC000"/>
                </a:solidFill>
                <a:latin typeface="Lucida Console" charset="0"/>
              </a:rPr>
              <a:t>'</a:t>
            </a:r>
            <a:endParaRPr lang="en-US" sz="2800" dirty="0">
              <a:solidFill>
                <a:schemeClr val="bg1"/>
              </a:solidFill>
              <a:latin typeface="Lucida Console" charset="0"/>
            </a:endParaRPr>
          </a:p>
          <a:p>
            <a:pPr lvl="1"/>
            <a:r>
              <a:rPr lang="en-US" sz="2800" dirty="0">
                <a:solidFill>
                  <a:schemeClr val="bg1"/>
                </a:solidFill>
                <a:latin typeface="Lucida Console" charset="0"/>
              </a:rPr>
              <a:t>d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[</a:t>
            </a:r>
            <a:r>
              <a:rPr lang="en-US" sz="2800" dirty="0">
                <a:solidFill>
                  <a:srgbClr val="FFC000"/>
                </a:solidFill>
                <a:latin typeface="Lucida Console" charset="0"/>
              </a:rPr>
              <a:t>'</a:t>
            </a:r>
            <a:r>
              <a:rPr lang="es-ES_tradnl" sz="2800" dirty="0" smtClean="0">
                <a:solidFill>
                  <a:srgbClr val="FFC000"/>
                </a:solidFill>
                <a:latin typeface="Lucida Console" charset="0"/>
              </a:rPr>
              <a:t>ano</a:t>
            </a:r>
            <a:r>
              <a:rPr lang="en-US" sz="2800" dirty="0" smtClean="0">
                <a:solidFill>
                  <a:srgbClr val="FFC000"/>
                </a:solidFill>
                <a:latin typeface="Lucida Console" charset="0"/>
              </a:rPr>
              <a:t>'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] </a:t>
            </a:r>
            <a:r>
              <a:rPr lang="en-US" sz="2800" dirty="0">
                <a:solidFill>
                  <a:srgbClr val="00B0F0"/>
                </a:solidFill>
                <a:latin typeface="Lucida Console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800" dirty="0" smtClean="0">
                <a:solidFill>
                  <a:srgbClr val="FF47FF"/>
                </a:solidFill>
                <a:latin typeface="Lucida Console" charset="0"/>
              </a:rPr>
              <a:t>1940</a:t>
            </a:r>
          </a:p>
          <a:p>
            <a:pPr lvl="1"/>
            <a:endParaRPr lang="en-US" sz="2800" dirty="0">
              <a:solidFill>
                <a:schemeClr val="bg1"/>
              </a:solidFill>
              <a:latin typeface="Lucida Console" charset="0"/>
            </a:endParaRPr>
          </a:p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# </a:t>
            </a:r>
            <a:r>
              <a:rPr lang="en-US" sz="2800" dirty="0" err="1" smtClean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Removendo</a:t>
            </a:r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 </a:t>
            </a:r>
            <a:r>
              <a:rPr lang="en-US" sz="2800" dirty="0" err="1" smtClean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propriedades</a:t>
            </a:r>
            <a:endParaRPr lang="en-US" sz="2800" dirty="0" smtClean="0">
              <a:solidFill>
                <a:schemeClr val="bg1">
                  <a:lumMod val="65000"/>
                </a:schemeClr>
              </a:solidFill>
              <a:latin typeface="Lucida Console" charset="0"/>
            </a:endParaRPr>
          </a:p>
          <a:p>
            <a:endParaRPr lang="en-US" sz="2800" dirty="0" smtClean="0">
              <a:solidFill>
                <a:schemeClr val="bg1"/>
              </a:solidFill>
              <a:latin typeface="Lucida Console" charset="0"/>
            </a:endParaRPr>
          </a:p>
          <a:p>
            <a:pPr lvl="1"/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del d[</a:t>
            </a:r>
            <a:r>
              <a:rPr lang="en-US" sz="2800" dirty="0">
                <a:solidFill>
                  <a:srgbClr val="FFC000"/>
                </a:solidFill>
                <a:latin typeface="Lucida Console" charset="0"/>
              </a:rPr>
              <a:t>'</a:t>
            </a:r>
            <a:r>
              <a:rPr lang="es-ES_tradnl" sz="2800" dirty="0" err="1" smtClean="0">
                <a:solidFill>
                  <a:srgbClr val="FFC000"/>
                </a:solidFill>
                <a:latin typeface="Lucida Console" charset="0"/>
              </a:rPr>
              <a:t>nome</a:t>
            </a:r>
            <a:r>
              <a:rPr lang="en-US" sz="2800" dirty="0" smtClean="0">
                <a:solidFill>
                  <a:srgbClr val="FFC000"/>
                </a:solidFill>
                <a:latin typeface="Lucida Console" charset="0"/>
              </a:rPr>
              <a:t>'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]</a:t>
            </a:r>
          </a:p>
          <a:p>
            <a:pPr lvl="1"/>
            <a:endParaRPr lang="en-US" sz="2800" dirty="0" smtClean="0">
              <a:solidFill>
                <a:schemeClr val="bg1"/>
              </a:solidFill>
              <a:latin typeface="Lucida Consol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1340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88758" y="128336"/>
            <a:ext cx="47051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consolas" charset="0"/>
              </a:rPr>
              <a:t>Python – </a:t>
            </a:r>
            <a:r>
              <a:rPr lang="en-US" sz="3200" dirty="0" err="1" smtClean="0">
                <a:solidFill>
                  <a:schemeClr val="bg1"/>
                </a:solidFill>
                <a:latin typeface="consolas" charset="0"/>
              </a:rPr>
              <a:t>Dicionários</a:t>
            </a:r>
            <a:endParaRPr lang="en-US" sz="3200" dirty="0">
              <a:solidFill>
                <a:schemeClr val="bg1"/>
              </a:solidFill>
              <a:latin typeface="consolas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88758" y="1187115"/>
            <a:ext cx="11555938" cy="409073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500" dirty="0" err="1" smtClean="0">
                <a:solidFill>
                  <a:schemeClr val="bg1"/>
                </a:solidFill>
                <a:latin typeface="Lucida Console" charset="0"/>
              </a:rPr>
              <a:t>Outras</a:t>
            </a:r>
            <a:r>
              <a:rPr lang="en-US" sz="25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500" dirty="0" err="1" smtClean="0">
                <a:solidFill>
                  <a:schemeClr val="bg1"/>
                </a:solidFill>
                <a:latin typeface="Lucida Console" charset="0"/>
              </a:rPr>
              <a:t>operações</a:t>
            </a:r>
            <a:r>
              <a:rPr lang="en-US" sz="2500" dirty="0" smtClean="0">
                <a:solidFill>
                  <a:schemeClr val="bg1"/>
                </a:solidFill>
                <a:latin typeface="Lucida Console" charset="0"/>
              </a:rPr>
              <a:t>:</a:t>
            </a:r>
          </a:p>
          <a:p>
            <a:endParaRPr lang="en-US" sz="2500" dirty="0">
              <a:solidFill>
                <a:schemeClr val="bg1"/>
              </a:solidFill>
              <a:latin typeface="Lucida Console" charset="0"/>
            </a:endParaRPr>
          </a:p>
          <a:p>
            <a:r>
              <a:rPr lang="en-US" sz="2500" dirty="0" err="1">
                <a:solidFill>
                  <a:schemeClr val="bg1"/>
                </a:solidFill>
                <a:latin typeface="Lucida Console" charset="0"/>
              </a:rPr>
              <a:t>l</a:t>
            </a:r>
            <a:r>
              <a:rPr lang="en-US" sz="2500" dirty="0" err="1" smtClean="0">
                <a:solidFill>
                  <a:schemeClr val="bg1"/>
                </a:solidFill>
                <a:latin typeface="Lucida Console" charset="0"/>
              </a:rPr>
              <a:t>en</a:t>
            </a:r>
            <a:r>
              <a:rPr lang="en-US" sz="2500" dirty="0" smtClean="0">
                <a:solidFill>
                  <a:schemeClr val="bg1"/>
                </a:solidFill>
                <a:latin typeface="Lucida Console" charset="0"/>
              </a:rPr>
              <a:t>(d)			</a:t>
            </a:r>
            <a:r>
              <a:rPr lang="en-US" sz="2500" dirty="0" smtClean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# </a:t>
            </a:r>
            <a:r>
              <a:rPr lang="en-US" sz="2500" dirty="0" err="1" smtClean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Retorna</a:t>
            </a:r>
            <a:r>
              <a:rPr lang="en-US" sz="2500" dirty="0" smtClean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 </a:t>
            </a:r>
            <a:r>
              <a:rPr lang="en-US" sz="2500" dirty="0" err="1" smtClean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tamanho</a:t>
            </a:r>
            <a:r>
              <a:rPr lang="en-US" sz="2500" dirty="0" smtClean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, </a:t>
            </a:r>
            <a:r>
              <a:rPr lang="en-US" sz="2500" dirty="0" err="1" smtClean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compimento</a:t>
            </a:r>
            <a:endParaRPr lang="en-US" sz="2500" dirty="0" smtClean="0">
              <a:solidFill>
                <a:schemeClr val="bg1">
                  <a:lumMod val="65000"/>
                </a:schemeClr>
              </a:solidFill>
              <a:latin typeface="Lucida Console" charset="0"/>
            </a:endParaRPr>
          </a:p>
          <a:p>
            <a:r>
              <a:rPr lang="en-US" sz="2500" dirty="0" err="1" smtClean="0">
                <a:solidFill>
                  <a:schemeClr val="bg1"/>
                </a:solidFill>
                <a:latin typeface="Lucida Console" charset="0"/>
              </a:rPr>
              <a:t>d.keys</a:t>
            </a:r>
            <a:r>
              <a:rPr lang="en-US" sz="2500" dirty="0" smtClean="0">
                <a:solidFill>
                  <a:schemeClr val="bg1"/>
                </a:solidFill>
                <a:latin typeface="Lucida Console" charset="0"/>
              </a:rPr>
              <a:t>()			</a:t>
            </a:r>
            <a:r>
              <a:rPr lang="en-US" sz="2500" dirty="0" smtClean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# </a:t>
            </a:r>
            <a:r>
              <a:rPr lang="en-US" sz="2500" dirty="0" err="1" smtClean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Retorna</a:t>
            </a:r>
            <a:r>
              <a:rPr lang="en-US" sz="2500" dirty="0" smtClean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 </a:t>
            </a:r>
            <a:r>
              <a:rPr lang="en-US" sz="2500" dirty="0" err="1" smtClean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chaves</a:t>
            </a:r>
            <a:r>
              <a:rPr lang="en-US" sz="2500" dirty="0" smtClean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 </a:t>
            </a:r>
            <a:r>
              <a:rPr lang="en-US" sz="2500" dirty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(</a:t>
            </a:r>
            <a:r>
              <a:rPr lang="en-US" sz="2500" dirty="0" err="1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nome</a:t>
            </a:r>
            <a:r>
              <a:rPr lang="en-US" sz="2500" dirty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 das </a:t>
            </a:r>
            <a:r>
              <a:rPr lang="en-US" sz="2500" dirty="0" err="1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propriedades</a:t>
            </a:r>
            <a:r>
              <a:rPr lang="en-US" sz="2500" dirty="0" smtClean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)</a:t>
            </a:r>
            <a:endParaRPr lang="en-US" sz="2500" dirty="0">
              <a:solidFill>
                <a:schemeClr val="bg1">
                  <a:lumMod val="65000"/>
                </a:schemeClr>
              </a:solidFill>
              <a:latin typeface="Lucida Console" charset="0"/>
            </a:endParaRPr>
          </a:p>
          <a:p>
            <a:r>
              <a:rPr lang="en-US" sz="2500" dirty="0" err="1" smtClean="0">
                <a:solidFill>
                  <a:schemeClr val="bg1"/>
                </a:solidFill>
                <a:latin typeface="Lucida Console" charset="0"/>
              </a:rPr>
              <a:t>d.values</a:t>
            </a:r>
            <a:r>
              <a:rPr lang="en-US" sz="2500" dirty="0" smtClean="0">
                <a:solidFill>
                  <a:schemeClr val="bg1"/>
                </a:solidFill>
                <a:latin typeface="Lucida Console" charset="0"/>
              </a:rPr>
              <a:t>()		</a:t>
            </a:r>
            <a:r>
              <a:rPr lang="en-US" sz="2500" dirty="0" smtClean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# </a:t>
            </a:r>
            <a:r>
              <a:rPr lang="en-US" sz="2500" dirty="0" err="1" smtClean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Retorna</a:t>
            </a:r>
            <a:r>
              <a:rPr lang="en-US" sz="2500" dirty="0" smtClean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 </a:t>
            </a:r>
            <a:r>
              <a:rPr lang="en-US" sz="2500" dirty="0" err="1" smtClean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valores</a:t>
            </a:r>
            <a:r>
              <a:rPr lang="en-US" sz="2500" dirty="0" smtClean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 (das </a:t>
            </a:r>
            <a:r>
              <a:rPr lang="en-US" sz="2500" dirty="0" err="1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propriedades</a:t>
            </a:r>
            <a:r>
              <a:rPr lang="en-US" sz="2500" dirty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)</a:t>
            </a:r>
          </a:p>
          <a:p>
            <a:r>
              <a:rPr lang="en-US" sz="2500" dirty="0" err="1" smtClean="0">
                <a:solidFill>
                  <a:schemeClr val="bg1"/>
                </a:solidFill>
                <a:latin typeface="Lucida Console" charset="0"/>
              </a:rPr>
              <a:t>d.items</a:t>
            </a:r>
            <a:r>
              <a:rPr lang="en-US" sz="2500" dirty="0" smtClean="0">
                <a:solidFill>
                  <a:schemeClr val="bg1"/>
                </a:solidFill>
                <a:latin typeface="Lucida Console" charset="0"/>
              </a:rPr>
              <a:t>()			</a:t>
            </a:r>
            <a:r>
              <a:rPr lang="en-US" sz="2500" dirty="0" smtClean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# </a:t>
            </a:r>
            <a:r>
              <a:rPr lang="en-US" sz="2500" dirty="0" err="1" smtClean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Retorna</a:t>
            </a:r>
            <a:r>
              <a:rPr lang="en-US" sz="2500" dirty="0" smtClean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 </a:t>
            </a:r>
            <a:r>
              <a:rPr lang="en-US" sz="2500" dirty="0" err="1" smtClean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lista</a:t>
            </a:r>
            <a:r>
              <a:rPr lang="en-US" sz="2500" dirty="0" smtClean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 de </a:t>
            </a:r>
            <a:r>
              <a:rPr lang="en-US" sz="2500" dirty="0" err="1" smtClean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tuplas</a:t>
            </a:r>
            <a:r>
              <a:rPr lang="en-US" sz="2500" dirty="0" smtClean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 de </a:t>
            </a:r>
            <a:r>
              <a:rPr lang="en-US" sz="2500" dirty="0" err="1" smtClean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chave</a:t>
            </a:r>
            <a:r>
              <a:rPr lang="en-US" sz="2500" dirty="0" smtClean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-valor</a:t>
            </a:r>
          </a:p>
          <a:p>
            <a:r>
              <a:rPr lang="en-US" sz="2500" dirty="0">
                <a:solidFill>
                  <a:srgbClr val="FFC000"/>
                </a:solidFill>
                <a:latin typeface="Lucida Console" charset="0"/>
              </a:rPr>
              <a:t>'</a:t>
            </a:r>
            <a:r>
              <a:rPr lang="en-US" sz="2500" dirty="0" err="1">
                <a:solidFill>
                  <a:srgbClr val="FFC000"/>
                </a:solidFill>
                <a:latin typeface="Lucida Console" charset="0"/>
              </a:rPr>
              <a:t>nome</a:t>
            </a:r>
            <a:r>
              <a:rPr lang="en-US" sz="2500" dirty="0">
                <a:solidFill>
                  <a:srgbClr val="FFC000"/>
                </a:solidFill>
                <a:latin typeface="Lucida Console" charset="0"/>
              </a:rPr>
              <a:t>'</a:t>
            </a:r>
            <a:r>
              <a:rPr lang="en-US" sz="25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500" dirty="0" smtClean="0">
                <a:solidFill>
                  <a:srgbClr val="00B0F0"/>
                </a:solidFill>
                <a:latin typeface="Lucida Console" charset="0"/>
              </a:rPr>
              <a:t>in</a:t>
            </a:r>
            <a:r>
              <a:rPr lang="en-US" sz="2500" dirty="0" smtClean="0">
                <a:solidFill>
                  <a:schemeClr val="bg1"/>
                </a:solidFill>
                <a:latin typeface="Lucida Console" charset="0"/>
              </a:rPr>
              <a:t> d 	</a:t>
            </a:r>
            <a:r>
              <a:rPr lang="en-US" sz="2500" dirty="0">
                <a:solidFill>
                  <a:schemeClr val="bg1"/>
                </a:solidFill>
                <a:latin typeface="Lucida Console" charset="0"/>
              </a:rPr>
              <a:t>	</a:t>
            </a:r>
            <a:r>
              <a:rPr lang="en-US" sz="2500" dirty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# </a:t>
            </a:r>
            <a:r>
              <a:rPr lang="en-US" sz="2500" dirty="0" smtClean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A </a:t>
            </a:r>
            <a:r>
              <a:rPr lang="en-US" sz="2500" dirty="0" err="1" smtClean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propriedade</a:t>
            </a:r>
            <a:r>
              <a:rPr lang="en-US" sz="2500" dirty="0" smtClean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 </a:t>
            </a:r>
            <a:r>
              <a:rPr lang="en-US" sz="2500" dirty="0" err="1" smtClean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existe</a:t>
            </a:r>
            <a:r>
              <a:rPr lang="en-US" sz="2500" dirty="0" smtClean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? True </a:t>
            </a:r>
            <a:r>
              <a:rPr lang="en-US" sz="2500" dirty="0" err="1" smtClean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ou</a:t>
            </a:r>
            <a:r>
              <a:rPr lang="en-US" sz="2500" dirty="0" smtClean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 False</a:t>
            </a:r>
          </a:p>
          <a:p>
            <a:endParaRPr lang="en-US" sz="2500" dirty="0">
              <a:solidFill>
                <a:schemeClr val="tx1">
                  <a:lumMod val="75000"/>
                  <a:lumOff val="25000"/>
                </a:schemeClr>
              </a:solidFill>
              <a:latin typeface="Lucida Console" charset="0"/>
            </a:endParaRPr>
          </a:p>
          <a:p>
            <a:endParaRPr lang="en-US" sz="2500" dirty="0">
              <a:solidFill>
                <a:schemeClr val="tx1">
                  <a:lumMod val="75000"/>
                  <a:lumOff val="25000"/>
                </a:schemeClr>
              </a:solidFill>
              <a:latin typeface="Lucida Console" charset="0"/>
            </a:endParaRPr>
          </a:p>
          <a:p>
            <a:pPr lvl="1"/>
            <a:endParaRPr lang="en-US" sz="2500" dirty="0">
              <a:solidFill>
                <a:schemeClr val="tx1">
                  <a:lumMod val="75000"/>
                  <a:lumOff val="25000"/>
                </a:schemeClr>
              </a:solidFill>
              <a:latin typeface="Lucida Console" charset="0"/>
            </a:endParaRPr>
          </a:p>
          <a:p>
            <a:pPr lvl="1"/>
            <a:endParaRPr lang="en-US" sz="2500" dirty="0">
              <a:solidFill>
                <a:schemeClr val="bg1"/>
              </a:solidFill>
              <a:latin typeface="Lucida Console" charset="0"/>
            </a:endParaRPr>
          </a:p>
          <a:p>
            <a:pPr lvl="1"/>
            <a:endParaRPr lang="en-US" sz="2500" dirty="0">
              <a:solidFill>
                <a:schemeClr val="bg1"/>
              </a:solidFill>
              <a:latin typeface="Lucida Consol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742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88758" y="128336"/>
            <a:ext cx="35750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consolas" charset="0"/>
              </a:rPr>
              <a:t>Python – </a:t>
            </a:r>
            <a:r>
              <a:rPr lang="en-US" sz="3200" dirty="0" err="1" smtClean="0">
                <a:solidFill>
                  <a:schemeClr val="bg1"/>
                </a:solidFill>
                <a:latin typeface="consolas" charset="0"/>
              </a:rPr>
              <a:t>Tuplas</a:t>
            </a:r>
            <a:endParaRPr lang="en-US" sz="3200" dirty="0">
              <a:solidFill>
                <a:schemeClr val="bg1"/>
              </a:solidFill>
              <a:latin typeface="consolas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88758" y="1187115"/>
            <a:ext cx="11555938" cy="409073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Lista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800" dirty="0">
                <a:solidFill>
                  <a:schemeClr val="bg1"/>
                </a:solidFill>
                <a:latin typeface="Lucida Console" charset="0"/>
              </a:rPr>
              <a:t>de </a:t>
            </a:r>
            <a:r>
              <a:rPr lang="en-US" sz="2800" dirty="0" err="1">
                <a:solidFill>
                  <a:schemeClr val="bg1"/>
                </a:solidFill>
                <a:latin typeface="Lucida Console" charset="0"/>
              </a:rPr>
              <a:t>valores</a:t>
            </a:r>
            <a:r>
              <a:rPr lang="en-US" sz="2800" dirty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Lucida Console" charset="0"/>
              </a:rPr>
              <a:t>separados</a:t>
            </a:r>
            <a:r>
              <a:rPr lang="en-US" sz="2800" dirty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Lucida Console" charset="0"/>
              </a:rPr>
              <a:t>por</a:t>
            </a:r>
            <a:r>
              <a:rPr lang="en-US" sz="2800" dirty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vírgula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, similar a </a:t>
            </a:r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lista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, </a:t>
            </a:r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porém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800" i="1" u="sng" dirty="0" err="1" smtClean="0">
                <a:solidFill>
                  <a:schemeClr val="bg1"/>
                </a:solidFill>
                <a:latin typeface="Lucida Console" charset="0"/>
              </a:rPr>
              <a:t>imutável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.</a:t>
            </a:r>
            <a:endParaRPr lang="nl-NL" sz="2800" dirty="0" smtClean="0">
              <a:solidFill>
                <a:srgbClr val="FFC000"/>
              </a:solidFill>
              <a:latin typeface="Lucida Console" charset="0"/>
            </a:endParaRPr>
          </a:p>
          <a:p>
            <a:endParaRPr lang="nl-NL" sz="2800" dirty="0">
              <a:solidFill>
                <a:srgbClr val="FFC000"/>
              </a:solidFill>
              <a:latin typeface="Lucida Console" charset="0"/>
            </a:endParaRPr>
          </a:p>
          <a:p>
            <a:pPr lvl="1"/>
            <a:endParaRPr lang="en-US" sz="2800" dirty="0">
              <a:solidFill>
                <a:srgbClr val="FFC000"/>
              </a:solidFill>
              <a:latin typeface="Lucida Consol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2399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88758" y="128336"/>
            <a:ext cx="35750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consolas" charset="0"/>
              </a:rPr>
              <a:t>Python – </a:t>
            </a:r>
            <a:r>
              <a:rPr lang="en-US" sz="3200" dirty="0" err="1" smtClean="0">
                <a:solidFill>
                  <a:schemeClr val="bg1"/>
                </a:solidFill>
                <a:latin typeface="consolas" charset="0"/>
              </a:rPr>
              <a:t>Tuplas</a:t>
            </a:r>
            <a:endParaRPr lang="en-US" sz="3200" dirty="0">
              <a:solidFill>
                <a:schemeClr val="bg1"/>
              </a:solidFill>
              <a:latin typeface="consolas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88758" y="1187115"/>
            <a:ext cx="11555938" cy="409073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# </a:t>
            </a:r>
            <a:r>
              <a:rPr lang="en-US" sz="2800" dirty="0" err="1" smtClean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Criando</a:t>
            </a:r>
            <a:endParaRPr lang="nl-NL" sz="2800" dirty="0" smtClean="0">
              <a:solidFill>
                <a:schemeClr val="bg1">
                  <a:lumMod val="65000"/>
                </a:schemeClr>
              </a:solidFill>
              <a:latin typeface="Lucida Console" charset="0"/>
            </a:endParaRPr>
          </a:p>
          <a:p>
            <a:endParaRPr lang="en-US" sz="2800" dirty="0">
              <a:solidFill>
                <a:schemeClr val="bg1"/>
              </a:solidFill>
              <a:latin typeface="Lucida Console" charset="0"/>
            </a:endParaRPr>
          </a:p>
          <a:p>
            <a:pPr lvl="1"/>
            <a:r>
              <a:rPr lang="en-US" sz="2800" dirty="0">
                <a:solidFill>
                  <a:schemeClr val="bg1"/>
                </a:solidFill>
                <a:latin typeface="Lucida Console" charset="0"/>
              </a:rPr>
              <a:t>t</a:t>
            </a:r>
            <a:r>
              <a:rPr lang="nl-NL" sz="28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nl-NL" sz="2800" dirty="0" smtClean="0">
                <a:solidFill>
                  <a:srgbClr val="00B0F0"/>
                </a:solidFill>
                <a:latin typeface="Lucida Console" charset="0"/>
              </a:rPr>
              <a:t>=</a:t>
            </a:r>
            <a:r>
              <a:rPr lang="nl-NL" sz="28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nl-NL" sz="2800" dirty="0" smtClean="0">
                <a:solidFill>
                  <a:srgbClr val="FFC000"/>
                </a:solidFill>
                <a:latin typeface="Lucida Console" charset="0"/>
              </a:rPr>
              <a:t>'a</a:t>
            </a:r>
            <a:r>
              <a:rPr lang="nl-NL" sz="2800" dirty="0">
                <a:solidFill>
                  <a:srgbClr val="FFC000"/>
                </a:solidFill>
                <a:latin typeface="Lucida Console" charset="0"/>
              </a:rPr>
              <a:t>'</a:t>
            </a:r>
            <a:r>
              <a:rPr lang="nl-NL" sz="2800" dirty="0">
                <a:solidFill>
                  <a:schemeClr val="bg1"/>
                </a:solidFill>
                <a:latin typeface="Lucida Console" charset="0"/>
              </a:rPr>
              <a:t>, </a:t>
            </a:r>
            <a:r>
              <a:rPr lang="nl-NL" sz="2800" dirty="0">
                <a:solidFill>
                  <a:srgbClr val="FFC000"/>
                </a:solidFill>
                <a:latin typeface="Lucida Console" charset="0"/>
              </a:rPr>
              <a:t>'b'</a:t>
            </a:r>
            <a:r>
              <a:rPr lang="nl-NL" sz="2800" dirty="0">
                <a:solidFill>
                  <a:schemeClr val="bg1"/>
                </a:solidFill>
                <a:latin typeface="Lucida Console" charset="0"/>
              </a:rPr>
              <a:t>, </a:t>
            </a:r>
            <a:r>
              <a:rPr lang="nl-NL" sz="2800" dirty="0">
                <a:solidFill>
                  <a:srgbClr val="FFC000"/>
                </a:solidFill>
                <a:latin typeface="Lucida Console" charset="0"/>
              </a:rPr>
              <a:t>'c'</a:t>
            </a:r>
            <a:r>
              <a:rPr lang="nl-NL" sz="2800" dirty="0">
                <a:solidFill>
                  <a:schemeClr val="bg1"/>
                </a:solidFill>
                <a:latin typeface="Lucida Console" charset="0"/>
              </a:rPr>
              <a:t>, </a:t>
            </a:r>
            <a:r>
              <a:rPr lang="nl-NL" sz="2800" dirty="0">
                <a:solidFill>
                  <a:srgbClr val="FFC000"/>
                </a:solidFill>
                <a:latin typeface="Lucida Console" charset="0"/>
              </a:rPr>
              <a:t>'d'</a:t>
            </a:r>
            <a:r>
              <a:rPr lang="nl-NL" sz="2800" dirty="0">
                <a:solidFill>
                  <a:schemeClr val="bg1"/>
                </a:solidFill>
                <a:latin typeface="Lucida Console" charset="0"/>
              </a:rPr>
              <a:t>, </a:t>
            </a:r>
            <a:r>
              <a:rPr lang="nl-NL" sz="2800" dirty="0">
                <a:solidFill>
                  <a:srgbClr val="FFC000"/>
                </a:solidFill>
                <a:latin typeface="Lucida Console" charset="0"/>
              </a:rPr>
              <a:t>'e'</a:t>
            </a:r>
          </a:p>
          <a:p>
            <a:pPr lvl="1"/>
            <a:r>
              <a:rPr lang="nl-NL" sz="2800" dirty="0" smtClean="0">
                <a:solidFill>
                  <a:schemeClr val="bg1"/>
                </a:solidFill>
                <a:latin typeface="Lucida Console" charset="0"/>
              </a:rPr>
              <a:t>t </a:t>
            </a:r>
            <a:r>
              <a:rPr lang="nl-NL" sz="2800" dirty="0" smtClean="0">
                <a:solidFill>
                  <a:srgbClr val="00B0F0"/>
                </a:solidFill>
                <a:latin typeface="Lucida Console" charset="0"/>
              </a:rPr>
              <a:t>=</a:t>
            </a:r>
            <a:r>
              <a:rPr lang="nl-NL" sz="2800" dirty="0" smtClean="0">
                <a:solidFill>
                  <a:schemeClr val="bg1"/>
                </a:solidFill>
                <a:latin typeface="Lucida Console" charset="0"/>
              </a:rPr>
              <a:t> (</a:t>
            </a:r>
            <a:r>
              <a:rPr lang="nl-NL" sz="2800" dirty="0" smtClean="0">
                <a:solidFill>
                  <a:srgbClr val="FFC000"/>
                </a:solidFill>
                <a:latin typeface="Lucida Console" charset="0"/>
              </a:rPr>
              <a:t>'</a:t>
            </a:r>
            <a:r>
              <a:rPr lang="nl-NL" sz="2800" dirty="0">
                <a:solidFill>
                  <a:srgbClr val="FFC000"/>
                </a:solidFill>
                <a:latin typeface="Lucida Console" charset="0"/>
              </a:rPr>
              <a:t>a'</a:t>
            </a:r>
            <a:r>
              <a:rPr lang="nl-NL" sz="2800" dirty="0">
                <a:solidFill>
                  <a:schemeClr val="bg1"/>
                </a:solidFill>
                <a:latin typeface="Lucida Console" charset="0"/>
              </a:rPr>
              <a:t>, </a:t>
            </a:r>
            <a:r>
              <a:rPr lang="nl-NL" sz="2800" dirty="0">
                <a:solidFill>
                  <a:srgbClr val="FFC000"/>
                </a:solidFill>
                <a:latin typeface="Lucida Console" charset="0"/>
              </a:rPr>
              <a:t>'b'</a:t>
            </a:r>
            <a:r>
              <a:rPr lang="nl-NL" sz="2800" dirty="0">
                <a:solidFill>
                  <a:schemeClr val="bg1"/>
                </a:solidFill>
                <a:latin typeface="Lucida Console" charset="0"/>
              </a:rPr>
              <a:t>, </a:t>
            </a:r>
            <a:r>
              <a:rPr lang="nl-NL" sz="2800" dirty="0">
                <a:solidFill>
                  <a:srgbClr val="FFC000"/>
                </a:solidFill>
                <a:latin typeface="Lucida Console" charset="0"/>
              </a:rPr>
              <a:t>'c'</a:t>
            </a:r>
            <a:r>
              <a:rPr lang="nl-NL" sz="2800" dirty="0">
                <a:solidFill>
                  <a:schemeClr val="bg1"/>
                </a:solidFill>
                <a:latin typeface="Lucida Console" charset="0"/>
              </a:rPr>
              <a:t>, </a:t>
            </a:r>
            <a:r>
              <a:rPr lang="nl-NL" sz="2800" dirty="0">
                <a:solidFill>
                  <a:srgbClr val="FFC000"/>
                </a:solidFill>
                <a:latin typeface="Lucida Console" charset="0"/>
              </a:rPr>
              <a:t>'d'</a:t>
            </a:r>
            <a:r>
              <a:rPr lang="nl-NL" sz="2800" dirty="0">
                <a:solidFill>
                  <a:schemeClr val="bg1"/>
                </a:solidFill>
                <a:latin typeface="Lucida Console" charset="0"/>
              </a:rPr>
              <a:t>, </a:t>
            </a:r>
            <a:r>
              <a:rPr lang="nl-NL" sz="2800" dirty="0">
                <a:solidFill>
                  <a:srgbClr val="FFC000"/>
                </a:solidFill>
                <a:latin typeface="Lucida Console" charset="0"/>
              </a:rPr>
              <a:t>'e'</a:t>
            </a:r>
            <a:r>
              <a:rPr lang="nl-NL" sz="2800" dirty="0" smtClean="0">
                <a:solidFill>
                  <a:schemeClr val="bg1"/>
                </a:solidFill>
                <a:latin typeface="Lucida Console" charset="0"/>
              </a:rPr>
              <a:t>)</a:t>
            </a:r>
          </a:p>
          <a:p>
            <a:pPr lvl="1"/>
            <a:r>
              <a:rPr lang="nl-NL" sz="2800" dirty="0" smtClean="0">
                <a:solidFill>
                  <a:schemeClr val="bg1"/>
                </a:solidFill>
                <a:latin typeface="Lucida Console" charset="0"/>
              </a:rPr>
              <a:t>t </a:t>
            </a:r>
            <a:r>
              <a:rPr lang="nl-NL" sz="2800" dirty="0" smtClean="0">
                <a:solidFill>
                  <a:srgbClr val="00B0F0"/>
                </a:solidFill>
                <a:latin typeface="Lucida Console" charset="0"/>
              </a:rPr>
              <a:t>=</a:t>
            </a:r>
            <a:r>
              <a:rPr lang="nl-NL" sz="2800" dirty="0" smtClean="0">
                <a:solidFill>
                  <a:schemeClr val="bg1"/>
                </a:solidFill>
                <a:latin typeface="Lucida Console" charset="0"/>
              </a:rPr>
              <a:t> (</a:t>
            </a:r>
            <a:r>
              <a:rPr lang="nl-NL" sz="2800" dirty="0">
                <a:solidFill>
                  <a:srgbClr val="FFC000"/>
                </a:solidFill>
                <a:latin typeface="Lucida Console" charset="0"/>
              </a:rPr>
              <a:t>'a</a:t>
            </a:r>
            <a:r>
              <a:rPr lang="nl-NL" sz="2800" dirty="0" smtClean="0">
                <a:solidFill>
                  <a:srgbClr val="FFC000"/>
                </a:solidFill>
                <a:latin typeface="Lucida Console" charset="0"/>
              </a:rPr>
              <a:t>'</a:t>
            </a:r>
            <a:r>
              <a:rPr lang="nl-NL" sz="2800" dirty="0" smtClean="0">
                <a:solidFill>
                  <a:schemeClr val="bg1"/>
                </a:solidFill>
                <a:latin typeface="Lucida Console" charset="0"/>
              </a:rPr>
              <a:t>,) </a:t>
            </a:r>
            <a:r>
              <a:rPr lang="nl-NL" sz="2800" dirty="0" smtClean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# </a:t>
            </a:r>
            <a:r>
              <a:rPr lang="nl-NL" sz="2800" dirty="0" err="1" smtClean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Note</a:t>
            </a:r>
            <a:r>
              <a:rPr lang="nl-NL" sz="2800" dirty="0" smtClean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 a v</a:t>
            </a:r>
            <a:r>
              <a:rPr lang="en-US" sz="2800" dirty="0" err="1" smtClean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írgula</a:t>
            </a:r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 no final</a:t>
            </a:r>
          </a:p>
          <a:p>
            <a:pPr lvl="1"/>
            <a:endParaRPr lang="en-US" sz="2800" dirty="0">
              <a:solidFill>
                <a:schemeClr val="bg1">
                  <a:lumMod val="65000"/>
                </a:schemeClr>
              </a:solidFill>
              <a:latin typeface="Lucida Console" charset="0"/>
            </a:endParaRPr>
          </a:p>
          <a:p>
            <a:r>
              <a:rPr lang="en-US" sz="2800" dirty="0" err="1" smtClean="0">
                <a:solidFill>
                  <a:schemeClr val="bg1">
                    <a:lumMod val="95000"/>
                  </a:schemeClr>
                </a:solidFill>
                <a:latin typeface="Lucida Console" charset="0"/>
              </a:rPr>
              <a:t>Sem</a:t>
            </a:r>
            <a:r>
              <a:rPr lang="en-US" sz="2800" dirty="0" smtClean="0">
                <a:solidFill>
                  <a:schemeClr val="bg1">
                    <a:lumMod val="95000"/>
                  </a:schemeClr>
                </a:solidFill>
                <a:latin typeface="Lucida Console" charset="0"/>
              </a:rPr>
              <a:t> a </a:t>
            </a:r>
            <a:r>
              <a:rPr lang="en-US" sz="2800" dirty="0" err="1" smtClean="0">
                <a:solidFill>
                  <a:schemeClr val="bg1">
                    <a:lumMod val="95000"/>
                  </a:schemeClr>
                </a:solidFill>
                <a:latin typeface="Lucida Console" charset="0"/>
              </a:rPr>
              <a:t>vírgula</a:t>
            </a:r>
            <a:r>
              <a:rPr lang="en-US" sz="2800" dirty="0" smtClean="0">
                <a:solidFill>
                  <a:schemeClr val="bg1">
                    <a:lumMod val="95000"/>
                  </a:schemeClr>
                </a:solidFill>
                <a:latin typeface="Lucida Console" charset="0"/>
              </a:rPr>
              <a:t>, o </a:t>
            </a:r>
            <a:r>
              <a:rPr lang="en-US" sz="2800" dirty="0" err="1" smtClean="0">
                <a:solidFill>
                  <a:schemeClr val="bg1">
                    <a:lumMod val="95000"/>
                  </a:schemeClr>
                </a:solidFill>
                <a:latin typeface="Lucida Console" charset="0"/>
              </a:rPr>
              <a:t>interpretador</a:t>
            </a:r>
            <a:r>
              <a:rPr lang="en-US" sz="2800" dirty="0" smtClean="0">
                <a:solidFill>
                  <a:schemeClr val="bg1">
                    <a:lumMod val="95000"/>
                  </a:schemeClr>
                </a:solidFill>
                <a:latin typeface="Lucida Console" charset="0"/>
              </a:rPr>
              <a:t> </a:t>
            </a:r>
            <a:r>
              <a:rPr lang="en-US" sz="2800" dirty="0" err="1" smtClean="0">
                <a:solidFill>
                  <a:schemeClr val="bg1">
                    <a:lumMod val="95000"/>
                  </a:schemeClr>
                </a:solidFill>
                <a:latin typeface="Lucida Console" charset="0"/>
              </a:rPr>
              <a:t>entenderá</a:t>
            </a:r>
            <a:r>
              <a:rPr lang="en-US" sz="2800" dirty="0" smtClean="0">
                <a:solidFill>
                  <a:schemeClr val="bg1">
                    <a:lumMod val="95000"/>
                  </a:schemeClr>
                </a:solidFill>
                <a:latin typeface="Lucida Console" charset="0"/>
              </a:rPr>
              <a:t> que </a:t>
            </a:r>
            <a:r>
              <a:rPr lang="en-US" sz="2800" dirty="0" err="1" smtClean="0">
                <a:solidFill>
                  <a:schemeClr val="bg1">
                    <a:lumMod val="95000"/>
                  </a:schemeClr>
                </a:solidFill>
                <a:latin typeface="Lucida Console" charset="0"/>
              </a:rPr>
              <a:t>é</a:t>
            </a:r>
            <a:r>
              <a:rPr lang="en-US" sz="2800" dirty="0" smtClean="0">
                <a:solidFill>
                  <a:schemeClr val="bg1">
                    <a:lumMod val="95000"/>
                  </a:schemeClr>
                </a:solidFill>
                <a:latin typeface="Lucida Console" charset="0"/>
              </a:rPr>
              <a:t> </a:t>
            </a:r>
            <a:r>
              <a:rPr lang="en-US" sz="2800" dirty="0" err="1" smtClean="0">
                <a:solidFill>
                  <a:schemeClr val="bg1">
                    <a:lumMod val="95000"/>
                  </a:schemeClr>
                </a:solidFill>
                <a:latin typeface="Lucida Console" charset="0"/>
              </a:rPr>
              <a:t>apenas</a:t>
            </a:r>
            <a:r>
              <a:rPr lang="en-US" sz="2800" dirty="0" smtClean="0">
                <a:solidFill>
                  <a:schemeClr val="bg1">
                    <a:lumMod val="95000"/>
                  </a:schemeClr>
                </a:solidFill>
                <a:latin typeface="Lucida Console" charset="0"/>
              </a:rPr>
              <a:t> </a:t>
            </a:r>
            <a:r>
              <a:rPr lang="en-US" sz="2800" dirty="0" err="1" smtClean="0">
                <a:solidFill>
                  <a:schemeClr val="bg1">
                    <a:lumMod val="95000"/>
                  </a:schemeClr>
                </a:solidFill>
                <a:latin typeface="Lucida Console" charset="0"/>
              </a:rPr>
              <a:t>uma</a:t>
            </a:r>
            <a:r>
              <a:rPr lang="en-US" sz="2800" dirty="0" smtClean="0">
                <a:solidFill>
                  <a:schemeClr val="bg1">
                    <a:lumMod val="95000"/>
                  </a:schemeClr>
                </a:solidFill>
                <a:latin typeface="Lucida Console" charset="0"/>
              </a:rPr>
              <a:t> string entre </a:t>
            </a:r>
            <a:r>
              <a:rPr lang="en-US" sz="2800" dirty="0" err="1" smtClean="0">
                <a:solidFill>
                  <a:schemeClr val="bg1">
                    <a:lumMod val="95000"/>
                  </a:schemeClr>
                </a:solidFill>
                <a:latin typeface="Lucida Console" charset="0"/>
              </a:rPr>
              <a:t>parênteses</a:t>
            </a:r>
            <a:r>
              <a:rPr lang="en-US" sz="2800" dirty="0" smtClean="0">
                <a:solidFill>
                  <a:schemeClr val="bg1">
                    <a:lumMod val="95000"/>
                  </a:schemeClr>
                </a:solidFill>
                <a:latin typeface="Lucida Console" charset="0"/>
              </a:rPr>
              <a:t>.</a:t>
            </a:r>
            <a:endParaRPr lang="nl-NL" sz="2800" dirty="0">
              <a:solidFill>
                <a:schemeClr val="bg1">
                  <a:lumMod val="95000"/>
                </a:schemeClr>
              </a:solidFill>
              <a:latin typeface="Lucida Console" charset="0"/>
            </a:endParaRPr>
          </a:p>
          <a:p>
            <a:pPr lvl="1"/>
            <a:endParaRPr lang="en-US" sz="2800" dirty="0">
              <a:solidFill>
                <a:srgbClr val="FFC000"/>
              </a:solidFill>
              <a:latin typeface="Lucida Consol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0143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88758" y="128336"/>
            <a:ext cx="35750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consolas" charset="0"/>
              </a:rPr>
              <a:t>Python – </a:t>
            </a:r>
            <a:r>
              <a:rPr lang="en-US" sz="3200" dirty="0" err="1" smtClean="0">
                <a:solidFill>
                  <a:schemeClr val="bg1"/>
                </a:solidFill>
                <a:latin typeface="consolas" charset="0"/>
              </a:rPr>
              <a:t>Tuplas</a:t>
            </a:r>
            <a:endParaRPr lang="en-US" sz="3200" dirty="0">
              <a:solidFill>
                <a:schemeClr val="bg1"/>
              </a:solidFill>
              <a:latin typeface="consolas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88758" y="1187115"/>
            <a:ext cx="11555938" cy="409073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# </a:t>
            </a:r>
            <a:r>
              <a:rPr lang="en-US" sz="2800" dirty="0" err="1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Imprimindo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Lucida Console" charset="0"/>
            </a:endParaRPr>
          </a:p>
          <a:p>
            <a:endParaRPr lang="en-US" sz="2800" dirty="0">
              <a:solidFill>
                <a:schemeClr val="bg1"/>
              </a:solidFill>
              <a:latin typeface="Lucida Console" charset="0"/>
            </a:endParaRPr>
          </a:p>
          <a:p>
            <a:pPr lvl="1"/>
            <a:r>
              <a:rPr lang="en-US" sz="2800" dirty="0">
                <a:solidFill>
                  <a:schemeClr val="bg1"/>
                </a:solidFill>
                <a:latin typeface="Lucida Console" charset="0"/>
              </a:rPr>
              <a:t>print(t)</a:t>
            </a:r>
          </a:p>
          <a:p>
            <a:endParaRPr lang="en-US" sz="2800" dirty="0" smtClean="0">
              <a:solidFill>
                <a:schemeClr val="bg1">
                  <a:lumMod val="65000"/>
                </a:schemeClr>
              </a:solidFill>
              <a:latin typeface="Lucida Console" charset="0"/>
            </a:endParaRPr>
          </a:p>
          <a:p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# </a:t>
            </a:r>
            <a:r>
              <a:rPr lang="en-US" sz="2800" dirty="0" err="1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Tamanho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, </a:t>
            </a:r>
            <a:r>
              <a:rPr lang="en-US" sz="2800" dirty="0" err="1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comprimento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Lucida Console" charset="0"/>
            </a:endParaRPr>
          </a:p>
          <a:p>
            <a:endParaRPr lang="en-US" sz="2800" dirty="0">
              <a:solidFill>
                <a:schemeClr val="bg1"/>
              </a:solidFill>
              <a:latin typeface="Lucida Console" charset="0"/>
            </a:endParaRPr>
          </a:p>
          <a:p>
            <a:pPr lvl="1">
              <a:tabLst>
                <a:tab pos="5095875" algn="l"/>
              </a:tabLst>
            </a:pPr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len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(t) </a:t>
            </a:r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# </a:t>
            </a:r>
            <a:r>
              <a:rPr lang="en-US" sz="2800" dirty="0" err="1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retorna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 </a:t>
            </a:r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o 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# de </a:t>
            </a:r>
            <a:r>
              <a:rPr lang="en-US" sz="2800" dirty="0" err="1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itens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 </a:t>
            </a:r>
            <a:r>
              <a:rPr lang="en-US" sz="2800" dirty="0" err="1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na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 </a:t>
            </a:r>
            <a:r>
              <a:rPr lang="en-US" sz="2800" dirty="0" err="1" smtClean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tupla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Lucida Console" charset="0"/>
            </a:endParaRPr>
          </a:p>
          <a:p>
            <a:endParaRPr lang="en-US" sz="2800" dirty="0" smtClean="0">
              <a:solidFill>
                <a:schemeClr val="bg1">
                  <a:lumMod val="65000"/>
                </a:schemeClr>
              </a:solidFill>
              <a:latin typeface="Lucida Console" charset="0"/>
            </a:endParaRPr>
          </a:p>
          <a:p>
            <a:pPr lvl="1"/>
            <a:endParaRPr lang="en-US" sz="2800" dirty="0">
              <a:solidFill>
                <a:schemeClr val="bg1"/>
              </a:solidFill>
              <a:latin typeface="Lucida Consol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5972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88758" y="128336"/>
            <a:ext cx="35750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consolas" charset="0"/>
              </a:rPr>
              <a:t>Python – </a:t>
            </a:r>
            <a:r>
              <a:rPr lang="en-US" sz="3200" dirty="0" err="1" smtClean="0">
                <a:solidFill>
                  <a:schemeClr val="bg1"/>
                </a:solidFill>
                <a:latin typeface="consolas" charset="0"/>
              </a:rPr>
              <a:t>Tuplas</a:t>
            </a:r>
            <a:endParaRPr lang="en-US" sz="3200" dirty="0">
              <a:solidFill>
                <a:schemeClr val="bg1"/>
              </a:solidFill>
              <a:latin typeface="consolas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88758" y="1187115"/>
            <a:ext cx="11555938" cy="409073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500" dirty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# </a:t>
            </a:r>
            <a:r>
              <a:rPr lang="en-US" sz="2500" dirty="0" err="1" smtClean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Alterando</a:t>
            </a:r>
            <a:r>
              <a:rPr lang="en-US" sz="2500" dirty="0" smtClean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 </a:t>
            </a:r>
            <a:r>
              <a:rPr lang="en-US" sz="2500" dirty="0" err="1" smtClean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elementos</a:t>
            </a:r>
            <a:endParaRPr lang="en-US" sz="2500" dirty="0">
              <a:solidFill>
                <a:schemeClr val="bg1">
                  <a:lumMod val="65000"/>
                </a:schemeClr>
              </a:solidFill>
              <a:latin typeface="Lucida Console" charset="0"/>
            </a:endParaRPr>
          </a:p>
          <a:p>
            <a:endParaRPr lang="en-US" sz="2500" dirty="0">
              <a:solidFill>
                <a:schemeClr val="bg1"/>
              </a:solidFill>
              <a:latin typeface="Lucida Console" charset="0"/>
            </a:endParaRPr>
          </a:p>
          <a:p>
            <a:pPr lvl="1"/>
            <a:r>
              <a:rPr lang="en-US" sz="2500" dirty="0">
                <a:solidFill>
                  <a:schemeClr val="bg1"/>
                </a:solidFill>
                <a:latin typeface="Lucida Console" charset="0"/>
              </a:rPr>
              <a:t>t</a:t>
            </a:r>
            <a:r>
              <a:rPr lang="en-US" sz="2500" dirty="0" smtClean="0">
                <a:solidFill>
                  <a:schemeClr val="bg1"/>
                </a:solidFill>
                <a:latin typeface="Lucida Console" charset="0"/>
              </a:rPr>
              <a:t>[</a:t>
            </a:r>
            <a:r>
              <a:rPr lang="en-US" sz="2500" dirty="0" smtClean="0">
                <a:solidFill>
                  <a:srgbClr val="FF47FF"/>
                </a:solidFill>
                <a:latin typeface="Lucida Console" charset="0"/>
              </a:rPr>
              <a:t>0</a:t>
            </a:r>
            <a:r>
              <a:rPr lang="en-US" sz="2500" dirty="0" smtClean="0">
                <a:solidFill>
                  <a:schemeClr val="bg1"/>
                </a:solidFill>
                <a:latin typeface="Lucida Console" charset="0"/>
              </a:rPr>
              <a:t>] </a:t>
            </a:r>
            <a:r>
              <a:rPr lang="en-US" sz="2500" dirty="0">
                <a:solidFill>
                  <a:srgbClr val="00B0F0"/>
                </a:solidFill>
                <a:latin typeface="Lucida Console" charset="0"/>
              </a:rPr>
              <a:t>=</a:t>
            </a:r>
            <a:r>
              <a:rPr lang="en-US" sz="2500" dirty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500" dirty="0" smtClean="0">
                <a:solidFill>
                  <a:srgbClr val="FFC000"/>
                </a:solidFill>
                <a:latin typeface="Lucida Console" charset="0"/>
              </a:rPr>
              <a:t>'x'</a:t>
            </a:r>
            <a:endParaRPr lang="en-US" sz="2500" dirty="0" smtClean="0">
              <a:solidFill>
                <a:schemeClr val="bg1"/>
              </a:solidFill>
              <a:latin typeface="Lucida Console" charset="0"/>
            </a:endParaRPr>
          </a:p>
          <a:p>
            <a:pPr lvl="1"/>
            <a:r>
              <a:rPr lang="en-US" sz="2500" dirty="0" smtClean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&gt;&gt;&gt; </a:t>
            </a:r>
            <a:r>
              <a:rPr lang="en-US" sz="2500" dirty="0" err="1" smtClean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TypeError</a:t>
            </a:r>
            <a:r>
              <a:rPr lang="en-US" sz="2500" dirty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: 'tuple' object does not support item </a:t>
            </a:r>
            <a:r>
              <a:rPr lang="en-US" sz="2500" dirty="0" smtClean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assignment</a:t>
            </a:r>
          </a:p>
          <a:p>
            <a:endParaRPr lang="en-US" sz="2500" dirty="0">
              <a:solidFill>
                <a:schemeClr val="bg1">
                  <a:lumMod val="65000"/>
                </a:schemeClr>
              </a:solidFill>
              <a:latin typeface="Lucida Console" charset="0"/>
            </a:endParaRPr>
          </a:p>
          <a:p>
            <a:r>
              <a:rPr lang="en-US" sz="2500" dirty="0" smtClean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# </a:t>
            </a:r>
            <a:r>
              <a:rPr lang="en-US" sz="2500" dirty="0" err="1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Removendo</a:t>
            </a:r>
            <a:r>
              <a:rPr lang="en-US" sz="2500" dirty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 </a:t>
            </a:r>
            <a:r>
              <a:rPr lang="en-US" sz="2500" dirty="0" err="1" smtClean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elementos</a:t>
            </a:r>
            <a:endParaRPr lang="en-US" sz="2500" dirty="0">
              <a:solidFill>
                <a:schemeClr val="bg1">
                  <a:lumMod val="65000"/>
                </a:schemeClr>
              </a:solidFill>
              <a:latin typeface="Lucida Console" charset="0"/>
            </a:endParaRPr>
          </a:p>
          <a:p>
            <a:endParaRPr lang="en-US" sz="2500" dirty="0">
              <a:solidFill>
                <a:schemeClr val="bg1"/>
              </a:solidFill>
              <a:latin typeface="Lucida Console" charset="0"/>
            </a:endParaRPr>
          </a:p>
          <a:p>
            <a:pPr lvl="1"/>
            <a:r>
              <a:rPr lang="en-US" sz="2500" dirty="0">
                <a:solidFill>
                  <a:schemeClr val="bg1"/>
                </a:solidFill>
                <a:latin typeface="Lucida Console" charset="0"/>
              </a:rPr>
              <a:t>del </a:t>
            </a:r>
            <a:r>
              <a:rPr lang="en-US" sz="2500" dirty="0" smtClean="0">
                <a:solidFill>
                  <a:schemeClr val="bg1"/>
                </a:solidFill>
                <a:latin typeface="Lucida Console" charset="0"/>
              </a:rPr>
              <a:t>t[</a:t>
            </a:r>
            <a:r>
              <a:rPr lang="en-US" sz="2500" dirty="0" smtClean="0">
                <a:solidFill>
                  <a:srgbClr val="FF47FF"/>
                </a:solidFill>
                <a:latin typeface="Lucida Console" charset="0"/>
              </a:rPr>
              <a:t>0</a:t>
            </a:r>
            <a:r>
              <a:rPr lang="en-US" sz="2500" dirty="0" smtClean="0">
                <a:solidFill>
                  <a:schemeClr val="bg1"/>
                </a:solidFill>
                <a:latin typeface="Lucida Console" charset="0"/>
              </a:rPr>
              <a:t>]</a:t>
            </a:r>
          </a:p>
          <a:p>
            <a:pPr lvl="1"/>
            <a:r>
              <a:rPr lang="en-US" sz="2500" dirty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&gt;&gt;&gt; </a:t>
            </a:r>
            <a:r>
              <a:rPr lang="en-US" sz="2500" dirty="0" err="1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TypeError</a:t>
            </a:r>
            <a:r>
              <a:rPr lang="en-US" sz="2500" dirty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: 'tuple' object does not support item </a:t>
            </a:r>
            <a:r>
              <a:rPr lang="en-US" sz="2500" dirty="0" smtClean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deletion</a:t>
            </a:r>
            <a:endParaRPr lang="en-US" sz="2500" dirty="0" smtClean="0">
              <a:solidFill>
                <a:schemeClr val="bg1"/>
              </a:solidFill>
              <a:latin typeface="Lucida Console" charset="0"/>
            </a:endParaRPr>
          </a:p>
          <a:p>
            <a:pPr lvl="1"/>
            <a:endParaRPr lang="en-US" sz="2500" dirty="0" smtClean="0">
              <a:solidFill>
                <a:schemeClr val="bg1">
                  <a:lumMod val="65000"/>
                </a:schemeClr>
              </a:solidFill>
              <a:latin typeface="Lucida Consol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9442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88758" y="128336"/>
            <a:ext cx="35750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consolas" charset="0"/>
              </a:rPr>
              <a:t>Python – </a:t>
            </a:r>
            <a:r>
              <a:rPr lang="en-US" sz="3200" dirty="0" err="1" smtClean="0">
                <a:solidFill>
                  <a:schemeClr val="bg1"/>
                </a:solidFill>
                <a:latin typeface="consolas" charset="0"/>
              </a:rPr>
              <a:t>Tuplas</a:t>
            </a:r>
            <a:endParaRPr lang="en-US" sz="3200" dirty="0">
              <a:solidFill>
                <a:schemeClr val="bg1"/>
              </a:solidFill>
              <a:latin typeface="consolas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88758" y="1187115"/>
            <a:ext cx="11555938" cy="409073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# </a:t>
            </a:r>
            <a:r>
              <a:rPr lang="en-US" sz="2800" dirty="0" err="1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Testando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 </a:t>
            </a:r>
            <a:r>
              <a:rPr lang="en-US" sz="2800" dirty="0" err="1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existência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 do item</a:t>
            </a:r>
          </a:p>
          <a:p>
            <a:endParaRPr lang="en-US" sz="2800" dirty="0">
              <a:solidFill>
                <a:schemeClr val="bg1"/>
              </a:solidFill>
              <a:latin typeface="Lucida Console" charset="0"/>
            </a:endParaRPr>
          </a:p>
          <a:p>
            <a:pPr lvl="1">
              <a:tabLst>
                <a:tab pos="5095875" algn="l"/>
              </a:tabLst>
            </a:pPr>
            <a:r>
              <a:rPr lang="en-US" sz="2800" dirty="0" smtClean="0">
                <a:solidFill>
                  <a:srgbClr val="FFC000"/>
                </a:solidFill>
                <a:latin typeface="Lucida Console" charset="0"/>
              </a:rPr>
              <a:t>'a' </a:t>
            </a:r>
            <a:r>
              <a:rPr lang="en-US" sz="2800" dirty="0" smtClean="0">
                <a:solidFill>
                  <a:srgbClr val="00B0F0"/>
                </a:solidFill>
                <a:latin typeface="Lucida Console" charset="0"/>
              </a:rPr>
              <a:t>in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 t </a:t>
            </a:r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# </a:t>
            </a:r>
            <a:r>
              <a:rPr lang="en-US" sz="2800" dirty="0" err="1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retorna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 True </a:t>
            </a:r>
            <a:r>
              <a:rPr lang="en-US" sz="2800" dirty="0" err="1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ou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 False</a:t>
            </a:r>
          </a:p>
          <a:p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latin typeface="Lucida Console" charset="0"/>
            </a:endParaRPr>
          </a:p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# </a:t>
            </a:r>
            <a:r>
              <a:rPr lang="en-US" sz="2800" dirty="0" err="1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Repartindo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Lucida Console" charset="0"/>
            </a:endParaRPr>
          </a:p>
          <a:p>
            <a:endParaRPr lang="en-US" sz="2800" dirty="0">
              <a:solidFill>
                <a:schemeClr val="bg1"/>
              </a:solidFill>
              <a:latin typeface="Lucida Console" charset="0"/>
            </a:endParaRPr>
          </a:p>
          <a:p>
            <a:pPr lvl="1"/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t[</a:t>
            </a:r>
            <a:r>
              <a:rPr lang="en-US" sz="2800" dirty="0" err="1" smtClean="0">
                <a:solidFill>
                  <a:srgbClr val="FF47FF"/>
                </a:solidFill>
                <a:latin typeface="Lucida Console" charset="0"/>
              </a:rPr>
              <a:t>start</a:t>
            </a:r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:</a:t>
            </a:r>
            <a:r>
              <a:rPr lang="en-US" sz="2800" dirty="0" err="1" smtClean="0">
                <a:solidFill>
                  <a:srgbClr val="FF47FF"/>
                </a:solidFill>
                <a:latin typeface="Lucida Console" charset="0"/>
              </a:rPr>
              <a:t>end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] </a:t>
            </a:r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# 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items de start </a:t>
            </a:r>
            <a:r>
              <a:rPr lang="en-US" sz="2800" dirty="0" err="1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até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 end-1</a:t>
            </a:r>
          </a:p>
          <a:p>
            <a:pPr lvl="1"/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t[</a:t>
            </a:r>
            <a:r>
              <a:rPr lang="en-US" sz="2800" dirty="0" smtClean="0">
                <a:solidFill>
                  <a:srgbClr val="FF47FF"/>
                </a:solidFill>
                <a:latin typeface="Lucida Console" charset="0"/>
              </a:rPr>
              <a:t>start</a:t>
            </a:r>
            <a:r>
              <a:rPr lang="en-US" sz="2800" dirty="0">
                <a:solidFill>
                  <a:schemeClr val="bg1"/>
                </a:solidFill>
                <a:latin typeface="Lucida Console" charset="0"/>
              </a:rPr>
              <a:t>:]    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# items de start </a:t>
            </a:r>
            <a:r>
              <a:rPr lang="en-US" sz="2800" dirty="0" err="1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até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 o </a:t>
            </a:r>
            <a:r>
              <a:rPr lang="en-US" sz="2800" dirty="0" err="1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fim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Lucida Console" charset="0"/>
            </a:endParaRPr>
          </a:p>
          <a:p>
            <a:pPr lvl="1"/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t[:</a:t>
            </a:r>
            <a:r>
              <a:rPr lang="en-US" sz="2800" dirty="0">
                <a:solidFill>
                  <a:srgbClr val="FF47FF"/>
                </a:solidFill>
                <a:latin typeface="Lucida Console" charset="0"/>
              </a:rPr>
              <a:t>end</a:t>
            </a:r>
            <a:r>
              <a:rPr lang="en-US" sz="2800" dirty="0">
                <a:solidFill>
                  <a:schemeClr val="bg1"/>
                </a:solidFill>
                <a:latin typeface="Lucida Console" charset="0"/>
              </a:rPr>
              <a:t>]      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# items do </a:t>
            </a:r>
            <a:r>
              <a:rPr lang="en-US" sz="2800" dirty="0" err="1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início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 </a:t>
            </a:r>
            <a:r>
              <a:rPr lang="en-US" sz="2800" dirty="0" err="1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até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 end-1</a:t>
            </a:r>
          </a:p>
          <a:p>
            <a:pPr lvl="1"/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t[:]         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# </a:t>
            </a:r>
            <a:r>
              <a:rPr lang="en-US" sz="2800" dirty="0" err="1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uma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 </a:t>
            </a:r>
            <a:r>
              <a:rPr lang="en-US" sz="2800" dirty="0" err="1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cópia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 da </a:t>
            </a:r>
            <a:r>
              <a:rPr lang="en-US" sz="2800" dirty="0" err="1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lista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 </a:t>
            </a:r>
            <a:r>
              <a:rPr lang="en-US" sz="2800" dirty="0" err="1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inteira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Lucida Console" charset="0"/>
            </a:endParaRPr>
          </a:p>
          <a:p>
            <a:pPr lvl="1">
              <a:tabLst>
                <a:tab pos="5095875" algn="l"/>
              </a:tabLst>
            </a:pP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latin typeface="Lucida Console" charset="0"/>
            </a:endParaRPr>
          </a:p>
          <a:p>
            <a:pPr lvl="1"/>
            <a:endParaRPr lang="en-US" sz="2500" dirty="0">
              <a:solidFill>
                <a:schemeClr val="bg1">
                  <a:lumMod val="65000"/>
                </a:schemeClr>
              </a:solidFill>
              <a:latin typeface="Lucida Console" charset="0"/>
            </a:endParaRPr>
          </a:p>
          <a:p>
            <a:pPr lvl="1"/>
            <a:endParaRPr lang="en-US" sz="2500" dirty="0">
              <a:solidFill>
                <a:schemeClr val="bg1"/>
              </a:solidFill>
              <a:latin typeface="Lucida Consol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8311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88758" y="128336"/>
            <a:ext cx="87735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consolas" charset="0"/>
              </a:rPr>
              <a:t>Como </a:t>
            </a:r>
            <a:r>
              <a:rPr lang="en-US" sz="3200" dirty="0" smtClean="0">
                <a:solidFill>
                  <a:schemeClr val="bg1"/>
                </a:solidFill>
                <a:latin typeface="consolas" charset="0"/>
              </a:rPr>
              <a:t>o </a:t>
            </a:r>
            <a:r>
              <a:rPr lang="en-US" sz="3200" dirty="0" err="1" smtClean="0">
                <a:solidFill>
                  <a:schemeClr val="bg1"/>
                </a:solidFill>
                <a:latin typeface="consolas" charset="0"/>
              </a:rPr>
              <a:t>computador</a:t>
            </a:r>
            <a:r>
              <a:rPr lang="en-US" sz="3200" dirty="0" smtClean="0">
                <a:solidFill>
                  <a:schemeClr val="bg1"/>
                </a:solidFill>
                <a:latin typeface="consolas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consolas" charset="0"/>
              </a:rPr>
              <a:t>entende</a:t>
            </a:r>
            <a:r>
              <a:rPr lang="en-US" sz="3200" dirty="0">
                <a:solidFill>
                  <a:schemeClr val="bg1"/>
                </a:solidFill>
                <a:latin typeface="consolas" charset="0"/>
              </a:rPr>
              <a:t> a </a:t>
            </a:r>
            <a:r>
              <a:rPr lang="en-US" sz="3200" dirty="0" err="1">
                <a:solidFill>
                  <a:schemeClr val="bg1"/>
                </a:solidFill>
                <a:latin typeface="consolas" charset="0"/>
              </a:rPr>
              <a:t>linguagem</a:t>
            </a:r>
            <a:r>
              <a:rPr lang="en-US" sz="3200" dirty="0">
                <a:solidFill>
                  <a:schemeClr val="bg1"/>
                </a:solidFill>
                <a:latin typeface="consolas" charset="0"/>
              </a:rPr>
              <a:t>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83136" y="1187115"/>
            <a:ext cx="11555938" cy="409073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$ 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python </a:t>
            </a:r>
            <a:r>
              <a:rPr lang="en-US" sz="2800" dirty="0" err="1" smtClean="0">
                <a:solidFill>
                  <a:srgbClr val="92D050"/>
                </a:solidFill>
                <a:latin typeface="Lucida Console" charset="0"/>
              </a:rPr>
              <a:t>programa.py</a:t>
            </a:r>
            <a:endParaRPr lang="en-US" sz="2800" dirty="0" smtClean="0">
              <a:solidFill>
                <a:srgbClr val="92D050"/>
              </a:solidFill>
              <a:latin typeface="Lucida Console" charset="0"/>
            </a:endParaRPr>
          </a:p>
          <a:p>
            <a:endParaRPr lang="en-US" sz="2800" dirty="0" smtClean="0">
              <a:solidFill>
                <a:schemeClr val="bg1"/>
              </a:solidFill>
              <a:latin typeface="Lucida Console" charset="0"/>
            </a:endParaRPr>
          </a:p>
          <a:p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Executa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 o </a:t>
            </a:r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interpretador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 Python que </a:t>
            </a:r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lê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todas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instruções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 do </a:t>
            </a:r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arquivo</a:t>
            </a:r>
            <a:r>
              <a:rPr lang="en-US" sz="2800" dirty="0">
                <a:solidFill>
                  <a:schemeClr val="bg1"/>
                </a:solidFill>
                <a:latin typeface="Lucida Console" charset="0"/>
              </a:rPr>
              <a:t> (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script) </a:t>
            </a:r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passado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por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parâmetro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, </a:t>
            </a:r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compila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 e </a:t>
            </a:r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gera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800" dirty="0">
                <a:solidFill>
                  <a:schemeClr val="bg1"/>
                </a:solidFill>
                <a:latin typeface="Lucida Console" charset="0"/>
              </a:rPr>
              <a:t>um </a:t>
            </a:r>
            <a:r>
              <a:rPr lang="en-US" sz="2800" dirty="0" err="1">
                <a:solidFill>
                  <a:schemeClr val="bg1"/>
                </a:solidFill>
                <a:latin typeface="Lucida Console" charset="0"/>
              </a:rPr>
              <a:t>arquivo</a:t>
            </a:r>
            <a:r>
              <a:rPr lang="en-US" sz="2800" dirty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800" dirty="0">
                <a:solidFill>
                  <a:srgbClr val="92D050"/>
                </a:solidFill>
                <a:latin typeface="Lucida Console" charset="0"/>
              </a:rPr>
              <a:t>.</a:t>
            </a:r>
            <a:r>
              <a:rPr lang="en-US" sz="2800" dirty="0" err="1">
                <a:solidFill>
                  <a:srgbClr val="92D050"/>
                </a:solidFill>
                <a:latin typeface="Lucida Console" charset="0"/>
              </a:rPr>
              <a:t>pyc</a:t>
            </a:r>
            <a:r>
              <a:rPr lang="en-US" sz="2800" dirty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Lucida Console" charset="0"/>
              </a:rPr>
              <a:t>ou</a:t>
            </a:r>
            <a:r>
              <a:rPr lang="en-US" sz="2800" dirty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800" dirty="0">
                <a:solidFill>
                  <a:srgbClr val="92D050"/>
                </a:solidFill>
                <a:latin typeface="Lucida Console" charset="0"/>
              </a:rPr>
              <a:t>.</a:t>
            </a:r>
            <a:r>
              <a:rPr lang="en-US" sz="2800" dirty="0" err="1">
                <a:solidFill>
                  <a:srgbClr val="92D050"/>
                </a:solidFill>
                <a:latin typeface="Lucida Console" charset="0"/>
              </a:rPr>
              <a:t>pyo</a:t>
            </a:r>
            <a:r>
              <a:rPr lang="en-US" sz="2800" dirty="0">
                <a:solidFill>
                  <a:schemeClr val="bg1"/>
                </a:solidFill>
                <a:latin typeface="Lucida Console" charset="0"/>
              </a:rPr>
              <a:t> (</a:t>
            </a:r>
            <a:r>
              <a:rPr lang="en-US" sz="2800" dirty="0" err="1">
                <a:solidFill>
                  <a:schemeClr val="bg1"/>
                </a:solidFill>
                <a:latin typeface="Lucida Console" charset="0"/>
              </a:rPr>
              <a:t>otimizado</a:t>
            </a:r>
            <a:r>
              <a:rPr lang="en-US" sz="2800" dirty="0">
                <a:solidFill>
                  <a:schemeClr val="bg1"/>
                </a:solidFill>
                <a:latin typeface="Lucida Console" charset="0"/>
              </a:rPr>
              <a:t>), e </a:t>
            </a:r>
            <a:r>
              <a:rPr lang="en-US" sz="2800" dirty="0" err="1">
                <a:solidFill>
                  <a:schemeClr val="bg1"/>
                </a:solidFill>
                <a:latin typeface="Lucida Console" charset="0"/>
              </a:rPr>
              <a:t>executa</a:t>
            </a:r>
            <a:r>
              <a:rPr lang="en-US" sz="2800" dirty="0">
                <a:solidFill>
                  <a:schemeClr val="bg1"/>
                </a:solidFill>
                <a:latin typeface="Lucida Console" charset="0"/>
              </a:rPr>
              <a:t> o </a:t>
            </a:r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programa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.</a:t>
            </a:r>
          </a:p>
          <a:p>
            <a:endParaRPr lang="en-US" sz="2800" dirty="0">
              <a:solidFill>
                <a:schemeClr val="bg1"/>
              </a:solidFill>
              <a:latin typeface="Lucida Console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Lucida Console" charset="0"/>
              </a:rPr>
              <a:t>O </a:t>
            </a:r>
            <a:r>
              <a:rPr lang="en-US" sz="2800" dirty="0" err="1">
                <a:solidFill>
                  <a:schemeClr val="bg1"/>
                </a:solidFill>
                <a:latin typeface="Lucida Console" charset="0"/>
              </a:rPr>
              <a:t>programa</a:t>
            </a:r>
            <a:r>
              <a:rPr lang="en-US" sz="2800" dirty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Lucida Console" charset="0"/>
              </a:rPr>
              <a:t>é</a:t>
            </a:r>
            <a:r>
              <a:rPr lang="en-US" sz="2800" dirty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executado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em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ordem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 (</a:t>
            </a:r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fluxo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 de </a:t>
            </a:r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execução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), de </a:t>
            </a:r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cima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 para </a:t>
            </a:r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baixo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, </a:t>
            </a:r>
            <a:r>
              <a:rPr lang="en-US" sz="2800" dirty="0" err="1">
                <a:solidFill>
                  <a:schemeClr val="bg1"/>
                </a:solidFill>
                <a:latin typeface="Lucida Console" charset="0"/>
              </a:rPr>
              <a:t>linha</a:t>
            </a:r>
            <a:r>
              <a:rPr lang="en-US" sz="2800" dirty="0">
                <a:solidFill>
                  <a:schemeClr val="bg1"/>
                </a:solidFill>
                <a:latin typeface="Lucida Console" charset="0"/>
              </a:rPr>
              <a:t> a </a:t>
            </a:r>
            <a:r>
              <a:rPr lang="en-US" sz="2800" dirty="0" err="1">
                <a:solidFill>
                  <a:schemeClr val="bg1"/>
                </a:solidFill>
                <a:latin typeface="Lucida Console" charset="0"/>
              </a:rPr>
              <a:t>linha</a:t>
            </a:r>
            <a:r>
              <a:rPr lang="en-US" sz="2800" dirty="0">
                <a:solidFill>
                  <a:schemeClr val="bg1"/>
                </a:solidFill>
                <a:latin typeface="Lucida Console" charset="0"/>
              </a:rPr>
              <a:t>, </a:t>
            </a:r>
            <a:r>
              <a:rPr lang="en-US" sz="2800" dirty="0" err="1">
                <a:solidFill>
                  <a:schemeClr val="bg1"/>
                </a:solidFill>
                <a:latin typeface="Lucida Console" charset="0"/>
              </a:rPr>
              <a:t>instrução</a:t>
            </a:r>
            <a:r>
              <a:rPr lang="en-US" sz="2800" dirty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Lucida Console" charset="0"/>
              </a:rPr>
              <a:t>por</a:t>
            </a:r>
            <a:r>
              <a:rPr lang="en-US" sz="2800" dirty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instrução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.</a:t>
            </a:r>
            <a:endParaRPr lang="en-US" sz="2800" dirty="0">
              <a:solidFill>
                <a:schemeClr val="bg1"/>
              </a:solidFill>
              <a:latin typeface="Lucida Consol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055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88758" y="128336"/>
            <a:ext cx="35750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consolas" charset="0"/>
              </a:rPr>
              <a:t>Python – </a:t>
            </a:r>
            <a:r>
              <a:rPr lang="en-US" sz="3200" dirty="0" err="1" smtClean="0">
                <a:solidFill>
                  <a:schemeClr val="bg1"/>
                </a:solidFill>
                <a:latin typeface="consolas" charset="0"/>
              </a:rPr>
              <a:t>Tuplas</a:t>
            </a:r>
            <a:endParaRPr lang="en-US" sz="3200" dirty="0">
              <a:solidFill>
                <a:schemeClr val="bg1"/>
              </a:solidFill>
              <a:latin typeface="consolas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88758" y="1187115"/>
            <a:ext cx="11555938" cy="409073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# </a:t>
            </a:r>
            <a:r>
              <a:rPr lang="en-US" sz="2800" dirty="0" err="1" smtClean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Trocando</a:t>
            </a:r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 </a:t>
            </a:r>
            <a:r>
              <a:rPr lang="en-US" sz="2800" dirty="0" err="1" smtClean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valores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 </a:t>
            </a:r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(</a:t>
            </a:r>
            <a:r>
              <a:rPr lang="en-US" sz="2800" dirty="0" err="1" smtClean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sem</a:t>
            </a:r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 </a:t>
            </a:r>
            <a:r>
              <a:rPr lang="en-US" sz="2800" dirty="0" err="1" smtClean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tupla</a:t>
            </a:r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)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Lucida Console" charset="0"/>
            </a:endParaRPr>
          </a:p>
          <a:p>
            <a:pPr marL="0" lvl="1"/>
            <a:endParaRPr lang="en-US" sz="2800" dirty="0">
              <a:solidFill>
                <a:schemeClr val="bg1"/>
              </a:solidFill>
              <a:latin typeface="Lucida Console" charset="0"/>
            </a:endParaRPr>
          </a:p>
          <a:p>
            <a:pPr lvl="1">
              <a:tabLst>
                <a:tab pos="5095875" algn="l"/>
              </a:tabLst>
            </a:pP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temp </a:t>
            </a:r>
            <a:r>
              <a:rPr lang="en-US" sz="2800" dirty="0" smtClean="0">
                <a:solidFill>
                  <a:srgbClr val="00B0F0"/>
                </a:solidFill>
                <a:latin typeface="Lucida Console" charset="0"/>
              </a:rPr>
              <a:t>=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 a</a:t>
            </a:r>
          </a:p>
          <a:p>
            <a:pPr lvl="1">
              <a:tabLst>
                <a:tab pos="5095875" algn="l"/>
              </a:tabLst>
            </a:pP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a </a:t>
            </a:r>
            <a:r>
              <a:rPr lang="en-US" sz="2800" dirty="0" smtClean="0">
                <a:solidFill>
                  <a:srgbClr val="00B0F0"/>
                </a:solidFill>
                <a:latin typeface="Lucida Console" charset="0"/>
              </a:rPr>
              <a:t>=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 b</a:t>
            </a:r>
          </a:p>
          <a:p>
            <a:pPr lvl="1">
              <a:tabLst>
                <a:tab pos="5095875" algn="l"/>
              </a:tabLst>
            </a:pP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b </a:t>
            </a:r>
            <a:r>
              <a:rPr lang="en-US" sz="2800" dirty="0" smtClean="0">
                <a:solidFill>
                  <a:srgbClr val="00B0F0"/>
                </a:solidFill>
                <a:latin typeface="Lucida Console" charset="0"/>
              </a:rPr>
              <a:t>=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 temp</a:t>
            </a:r>
          </a:p>
          <a:p>
            <a:pPr lvl="1">
              <a:tabLst>
                <a:tab pos="5095875" algn="l"/>
              </a:tabLst>
            </a:pPr>
            <a:endParaRPr lang="en-US" sz="2800" dirty="0" smtClean="0">
              <a:solidFill>
                <a:schemeClr val="bg1"/>
              </a:solidFill>
              <a:latin typeface="Lucida Console" charset="0"/>
            </a:endParaRPr>
          </a:p>
          <a:p>
            <a:pPr>
              <a:tabLst>
                <a:tab pos="5095875" algn="l"/>
              </a:tabLst>
            </a:pPr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# </a:t>
            </a:r>
            <a:r>
              <a:rPr lang="en-US" sz="2800" dirty="0" err="1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Trocando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 </a:t>
            </a:r>
            <a:r>
              <a:rPr lang="en-US" sz="2800" dirty="0" err="1" smtClean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valores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 </a:t>
            </a:r>
            <a:r>
              <a:rPr lang="en-US" sz="2800" dirty="0" err="1" smtClean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usando</a:t>
            </a:r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 </a:t>
            </a:r>
            <a:r>
              <a:rPr lang="en-US" sz="2800" dirty="0" err="1" smtClean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atribuição</a:t>
            </a:r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 de </a:t>
            </a:r>
            <a:r>
              <a:rPr lang="en-US" sz="2800" dirty="0" err="1" smtClean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tupla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Lucida Console" charset="0"/>
            </a:endParaRPr>
          </a:p>
          <a:p>
            <a:pPr lvl="1">
              <a:tabLst>
                <a:tab pos="5095875" algn="l"/>
              </a:tabLst>
            </a:pPr>
            <a:endParaRPr lang="en-US" sz="2800" dirty="0" smtClean="0">
              <a:solidFill>
                <a:schemeClr val="bg1"/>
              </a:solidFill>
              <a:latin typeface="Lucida Console" charset="0"/>
            </a:endParaRPr>
          </a:p>
          <a:p>
            <a:pPr lvl="1">
              <a:tabLst>
                <a:tab pos="5095875" algn="l"/>
              </a:tabLst>
            </a:pPr>
            <a:r>
              <a:rPr lang="en-US" sz="2800" dirty="0">
                <a:solidFill>
                  <a:schemeClr val="bg1"/>
                </a:solidFill>
                <a:latin typeface="Lucida Console" charset="0"/>
              </a:rPr>
              <a:t>a, b </a:t>
            </a:r>
            <a:r>
              <a:rPr lang="en-US" sz="2800" dirty="0">
                <a:solidFill>
                  <a:srgbClr val="00B0F0"/>
                </a:solidFill>
                <a:latin typeface="Lucida Console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Lucida Console" charset="0"/>
              </a:rPr>
              <a:t> b, a</a:t>
            </a:r>
          </a:p>
          <a:p>
            <a:pPr lvl="1">
              <a:tabLst>
                <a:tab pos="5095875" algn="l"/>
              </a:tabLst>
            </a:pPr>
            <a:endParaRPr lang="en-US" sz="2800" dirty="0">
              <a:solidFill>
                <a:schemeClr val="bg1"/>
              </a:solidFill>
              <a:latin typeface="Lucida Console" charset="0"/>
            </a:endParaRPr>
          </a:p>
          <a:p>
            <a:pPr lvl="1">
              <a:tabLst>
                <a:tab pos="5095875" algn="l"/>
              </a:tabLst>
            </a:pP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latin typeface="Lucida Console" charset="0"/>
            </a:endParaRPr>
          </a:p>
          <a:p>
            <a:pPr lvl="1"/>
            <a:endParaRPr lang="en-US" sz="2500" dirty="0">
              <a:solidFill>
                <a:schemeClr val="bg1">
                  <a:lumMod val="65000"/>
                </a:schemeClr>
              </a:solidFill>
              <a:latin typeface="Lucida Console" charset="0"/>
            </a:endParaRPr>
          </a:p>
          <a:p>
            <a:pPr lvl="1"/>
            <a:endParaRPr lang="en-US" sz="2500" dirty="0">
              <a:solidFill>
                <a:schemeClr val="bg1"/>
              </a:solidFill>
              <a:latin typeface="Lucida Consol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6229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88758" y="128336"/>
            <a:ext cx="76434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consolas" charset="0"/>
              </a:rPr>
              <a:t>Python – </a:t>
            </a:r>
            <a:r>
              <a:rPr lang="en-US" sz="3200" dirty="0" err="1" smtClean="0">
                <a:solidFill>
                  <a:schemeClr val="bg1"/>
                </a:solidFill>
                <a:latin typeface="consolas" charset="0"/>
              </a:rPr>
              <a:t>Condições</a:t>
            </a:r>
            <a:r>
              <a:rPr lang="en-US" sz="3200" dirty="0" smtClean="0">
                <a:solidFill>
                  <a:schemeClr val="bg1"/>
                </a:solidFill>
                <a:latin typeface="consolas" charset="0"/>
              </a:rPr>
              <a:t> e </a:t>
            </a:r>
            <a:r>
              <a:rPr lang="en-US" sz="3200" dirty="0" err="1" smtClean="0">
                <a:solidFill>
                  <a:schemeClr val="bg1"/>
                </a:solidFill>
                <a:latin typeface="consolas" charset="0"/>
              </a:rPr>
              <a:t>condicionais</a:t>
            </a:r>
            <a:endParaRPr lang="en-US" sz="3200" dirty="0">
              <a:solidFill>
                <a:schemeClr val="bg1"/>
              </a:solidFill>
              <a:latin typeface="consolas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88758" y="1187115"/>
            <a:ext cx="11555938" cy="409073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Condições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podem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ser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verdadeiras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ou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 falsas. </a:t>
            </a:r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Por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exemplo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:</a:t>
            </a:r>
          </a:p>
          <a:p>
            <a:endParaRPr lang="en-US" sz="2800" dirty="0">
              <a:solidFill>
                <a:schemeClr val="bg1"/>
              </a:solidFill>
              <a:latin typeface="Lucida Console" charset="0"/>
            </a:endParaRPr>
          </a:p>
          <a:p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A </a:t>
            </a:r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expressão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800" dirty="0" smtClean="0">
                <a:solidFill>
                  <a:srgbClr val="FFFF00"/>
                </a:solidFill>
                <a:latin typeface="Lucida Console" charset="0"/>
              </a:rPr>
              <a:t>x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800" dirty="0" smtClean="0">
                <a:solidFill>
                  <a:srgbClr val="00B0F0"/>
                </a:solidFill>
                <a:latin typeface="Lucida Console" charset="0"/>
              </a:rPr>
              <a:t>&gt;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800" dirty="0" smtClean="0">
                <a:solidFill>
                  <a:srgbClr val="FF47FF"/>
                </a:solidFill>
                <a:latin typeface="Lucida Console" charset="0"/>
              </a:rPr>
              <a:t>10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é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verdadeira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 se o valor da </a:t>
            </a:r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variável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800" dirty="0" smtClean="0">
                <a:solidFill>
                  <a:srgbClr val="FFFF00"/>
                </a:solidFill>
                <a:latin typeface="Lucida Console" charset="0"/>
              </a:rPr>
              <a:t>x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 for </a:t>
            </a:r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maior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 que 10, </a:t>
            </a:r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caso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contrário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 a </a:t>
            </a:r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expressão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é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 falsa.</a:t>
            </a:r>
          </a:p>
          <a:p>
            <a:endParaRPr lang="en-US" sz="2800" dirty="0" smtClean="0">
              <a:solidFill>
                <a:srgbClr val="FF47FF"/>
              </a:solidFill>
              <a:latin typeface="Lucida Consol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5829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88758" y="128336"/>
            <a:ext cx="76434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consolas" charset="0"/>
              </a:rPr>
              <a:t>Python – </a:t>
            </a:r>
            <a:r>
              <a:rPr lang="en-US" sz="3200" dirty="0" err="1" smtClean="0">
                <a:solidFill>
                  <a:schemeClr val="bg1"/>
                </a:solidFill>
                <a:latin typeface="consolas" charset="0"/>
              </a:rPr>
              <a:t>Condições</a:t>
            </a:r>
            <a:r>
              <a:rPr lang="en-US" sz="3200" dirty="0" smtClean="0">
                <a:solidFill>
                  <a:schemeClr val="bg1"/>
                </a:solidFill>
                <a:latin typeface="consolas" charset="0"/>
              </a:rPr>
              <a:t> e </a:t>
            </a:r>
            <a:r>
              <a:rPr lang="en-US" sz="3200" dirty="0" err="1" smtClean="0">
                <a:solidFill>
                  <a:schemeClr val="bg1"/>
                </a:solidFill>
                <a:latin typeface="consolas" charset="0"/>
              </a:rPr>
              <a:t>condicionais</a:t>
            </a:r>
            <a:endParaRPr lang="en-US" sz="3200" dirty="0">
              <a:solidFill>
                <a:schemeClr val="bg1"/>
              </a:solidFill>
              <a:latin typeface="consolas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88758" y="1187115"/>
            <a:ext cx="11555938" cy="409073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Condicionais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dependem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 de </a:t>
            </a:r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condições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, </a:t>
            </a:r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portanto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elas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permitem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 que </a:t>
            </a:r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você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faça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uma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coisa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ou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outra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, </a:t>
            </a:r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dependendo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 do </a:t>
            </a:r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resultado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 da </a:t>
            </a:r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condição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. A </a:t>
            </a:r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condicional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mais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comum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é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 a </a:t>
            </a:r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palavra-chave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800" dirty="0" smtClean="0">
                <a:solidFill>
                  <a:srgbClr val="FFFF00"/>
                </a:solidFill>
                <a:latin typeface="Lucida Console" charset="0"/>
              </a:rPr>
              <a:t>if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. </a:t>
            </a:r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Por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exemplo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:</a:t>
            </a:r>
          </a:p>
          <a:p>
            <a:endParaRPr lang="en-US" sz="2800" dirty="0">
              <a:solidFill>
                <a:schemeClr val="bg1"/>
              </a:solidFill>
              <a:latin typeface="Lucida Console" charset="0"/>
            </a:endParaRPr>
          </a:p>
          <a:p>
            <a:pPr lvl="1"/>
            <a:r>
              <a:rPr lang="en-US" sz="2800" dirty="0" smtClean="0">
                <a:solidFill>
                  <a:srgbClr val="FFFF00"/>
                </a:solidFill>
                <a:latin typeface="Lucida Console" charset="0"/>
              </a:rPr>
              <a:t>if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 x </a:t>
            </a:r>
            <a:r>
              <a:rPr lang="en-US" sz="2800" dirty="0" smtClean="0">
                <a:solidFill>
                  <a:srgbClr val="00B0F0"/>
                </a:solidFill>
                <a:latin typeface="Lucida Console" charset="0"/>
              </a:rPr>
              <a:t>&gt;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800" dirty="0" smtClean="0">
                <a:solidFill>
                  <a:srgbClr val="FF47FF"/>
                </a:solidFill>
                <a:latin typeface="Lucida Console" charset="0"/>
              </a:rPr>
              <a:t>10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:</a:t>
            </a:r>
          </a:p>
          <a:p>
            <a:pPr lvl="1"/>
            <a:r>
              <a:rPr lang="en-US" sz="2800" dirty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   print(</a:t>
            </a:r>
            <a:r>
              <a:rPr lang="en-US" sz="2800" dirty="0" smtClean="0">
                <a:solidFill>
                  <a:srgbClr val="FFC000"/>
                </a:solidFill>
                <a:latin typeface="Lucida Console" charset="0"/>
              </a:rPr>
              <a:t>'</a:t>
            </a:r>
            <a:r>
              <a:rPr lang="en-US" sz="2800" dirty="0" err="1" smtClean="0">
                <a:solidFill>
                  <a:srgbClr val="FFC000"/>
                </a:solidFill>
                <a:latin typeface="Lucida Console" charset="0"/>
              </a:rPr>
              <a:t>maior</a:t>
            </a:r>
            <a:r>
              <a:rPr lang="en-US" sz="2800" dirty="0" smtClean="0">
                <a:solidFill>
                  <a:srgbClr val="FFC000"/>
                </a:solidFill>
                <a:latin typeface="Lucida Console" charset="0"/>
              </a:rPr>
              <a:t> que 10'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)</a:t>
            </a:r>
          </a:p>
          <a:p>
            <a:endParaRPr lang="en-US" sz="2800" dirty="0" smtClean="0">
              <a:solidFill>
                <a:srgbClr val="FF47FF"/>
              </a:solidFill>
              <a:latin typeface="Lucida Consol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0535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88758" y="128336"/>
            <a:ext cx="76434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consolas" charset="0"/>
              </a:rPr>
              <a:t>Python – </a:t>
            </a:r>
            <a:r>
              <a:rPr lang="en-US" sz="3200" dirty="0" err="1" smtClean="0">
                <a:solidFill>
                  <a:schemeClr val="bg1"/>
                </a:solidFill>
                <a:latin typeface="consolas" charset="0"/>
              </a:rPr>
              <a:t>Condições</a:t>
            </a:r>
            <a:r>
              <a:rPr lang="en-US" sz="3200" dirty="0" smtClean="0">
                <a:solidFill>
                  <a:schemeClr val="bg1"/>
                </a:solidFill>
                <a:latin typeface="consolas" charset="0"/>
              </a:rPr>
              <a:t> e </a:t>
            </a:r>
            <a:r>
              <a:rPr lang="en-US" sz="3200" dirty="0" err="1" smtClean="0">
                <a:solidFill>
                  <a:schemeClr val="bg1"/>
                </a:solidFill>
                <a:latin typeface="consolas" charset="0"/>
              </a:rPr>
              <a:t>condicionais</a:t>
            </a:r>
            <a:endParaRPr lang="en-US" sz="3200" dirty="0">
              <a:solidFill>
                <a:schemeClr val="bg1"/>
              </a:solidFill>
              <a:latin typeface="consolas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88758" y="1187115"/>
            <a:ext cx="11555938" cy="409073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As </a:t>
            </a:r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vezes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você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quer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fazer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uma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coisa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quando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 a </a:t>
            </a:r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condição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é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verdadeira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, e </a:t>
            </a:r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outra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coisa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quando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ela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é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 falsa. A </a:t>
            </a:r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palavra-chave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800" dirty="0" smtClean="0">
                <a:solidFill>
                  <a:srgbClr val="FFFF00"/>
                </a:solidFill>
                <a:latin typeface="Lucida Console" charset="0"/>
              </a:rPr>
              <a:t>else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permite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 que </a:t>
            </a:r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você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faça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isto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. </a:t>
            </a:r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Exemplo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:</a:t>
            </a:r>
          </a:p>
          <a:p>
            <a:endParaRPr lang="en-US" sz="2800" dirty="0" smtClean="0">
              <a:solidFill>
                <a:schemeClr val="bg1"/>
              </a:solidFill>
              <a:latin typeface="Lucida Console" charset="0"/>
            </a:endParaRPr>
          </a:p>
          <a:p>
            <a:pPr lvl="1"/>
            <a:r>
              <a:rPr lang="en-US" sz="2800" dirty="0" smtClean="0">
                <a:solidFill>
                  <a:srgbClr val="FFFF00"/>
                </a:solidFill>
                <a:latin typeface="Lucida Console" charset="0"/>
              </a:rPr>
              <a:t>if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 x </a:t>
            </a:r>
            <a:r>
              <a:rPr lang="en-US" sz="2800" dirty="0" smtClean="0">
                <a:solidFill>
                  <a:srgbClr val="00B0F0"/>
                </a:solidFill>
                <a:latin typeface="Lucida Console" charset="0"/>
              </a:rPr>
              <a:t>&gt;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800" dirty="0" smtClean="0">
                <a:solidFill>
                  <a:srgbClr val="FF47FF"/>
                </a:solidFill>
                <a:latin typeface="Lucida Console" charset="0"/>
              </a:rPr>
              <a:t>10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:</a:t>
            </a:r>
          </a:p>
          <a:p>
            <a:pPr lvl="1"/>
            <a:r>
              <a:rPr lang="en-US" sz="2800" dirty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   print(</a:t>
            </a:r>
            <a:r>
              <a:rPr lang="en-US" sz="2800" dirty="0" smtClean="0">
                <a:solidFill>
                  <a:srgbClr val="FFC000"/>
                </a:solidFill>
                <a:latin typeface="Lucida Console" charset="0"/>
              </a:rPr>
              <a:t>'</a:t>
            </a:r>
            <a:r>
              <a:rPr lang="en-US" sz="2800" dirty="0" err="1" smtClean="0">
                <a:solidFill>
                  <a:srgbClr val="FFC000"/>
                </a:solidFill>
                <a:latin typeface="Lucida Console" charset="0"/>
              </a:rPr>
              <a:t>maior</a:t>
            </a:r>
            <a:r>
              <a:rPr lang="en-US" sz="2800" dirty="0" smtClean="0">
                <a:solidFill>
                  <a:srgbClr val="FFC000"/>
                </a:solidFill>
                <a:latin typeface="Lucida Console" charset="0"/>
              </a:rPr>
              <a:t> que 10'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)</a:t>
            </a:r>
          </a:p>
          <a:p>
            <a:pPr lvl="1"/>
            <a:r>
              <a:rPr lang="en-US" sz="2800" dirty="0" smtClean="0">
                <a:solidFill>
                  <a:srgbClr val="FFFF00"/>
                </a:solidFill>
                <a:latin typeface="Lucida Console" charset="0"/>
              </a:rPr>
              <a:t>else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:</a:t>
            </a:r>
          </a:p>
          <a:p>
            <a:pPr lvl="1"/>
            <a:r>
              <a:rPr lang="en-US" sz="2800" dirty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   print</a:t>
            </a:r>
            <a:r>
              <a:rPr lang="en-US" sz="2800" dirty="0">
                <a:solidFill>
                  <a:schemeClr val="bg1"/>
                </a:solidFill>
                <a:latin typeface="Lucida Console" charset="0"/>
              </a:rPr>
              <a:t>(</a:t>
            </a:r>
            <a:r>
              <a:rPr lang="en-US" sz="2800" dirty="0" smtClean="0">
                <a:solidFill>
                  <a:srgbClr val="FFC000"/>
                </a:solidFill>
                <a:latin typeface="Lucida Console" charset="0"/>
              </a:rPr>
              <a:t>'</a:t>
            </a:r>
            <a:r>
              <a:rPr lang="en-US" sz="2800" dirty="0" err="1" smtClean="0">
                <a:solidFill>
                  <a:srgbClr val="FFC000"/>
                </a:solidFill>
                <a:latin typeface="Lucida Console" charset="0"/>
              </a:rPr>
              <a:t>menor</a:t>
            </a:r>
            <a:r>
              <a:rPr lang="en-US" sz="2800" dirty="0" smtClean="0">
                <a:solidFill>
                  <a:srgbClr val="FFC000"/>
                </a:solidFill>
                <a:latin typeface="Lucida Console" charset="0"/>
              </a:rPr>
              <a:t> que </a:t>
            </a:r>
            <a:r>
              <a:rPr lang="en-US" sz="2800" dirty="0">
                <a:solidFill>
                  <a:srgbClr val="FFC000"/>
                </a:solidFill>
                <a:latin typeface="Lucida Console" charset="0"/>
              </a:rPr>
              <a:t>10</a:t>
            </a:r>
            <a:r>
              <a:rPr lang="en-US" sz="2800" dirty="0" smtClean="0">
                <a:solidFill>
                  <a:srgbClr val="FFC000"/>
                </a:solidFill>
                <a:latin typeface="Lucida Console" charset="0"/>
              </a:rPr>
              <a:t>'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)</a:t>
            </a:r>
          </a:p>
          <a:p>
            <a:endParaRPr lang="en-US" sz="2800" dirty="0" smtClean="0">
              <a:solidFill>
                <a:srgbClr val="FF47FF"/>
              </a:solidFill>
              <a:latin typeface="Lucida Consol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787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88758" y="128336"/>
            <a:ext cx="76434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consolas" charset="0"/>
              </a:rPr>
              <a:t>Python – </a:t>
            </a:r>
            <a:r>
              <a:rPr lang="en-US" sz="3200" dirty="0" err="1" smtClean="0">
                <a:solidFill>
                  <a:schemeClr val="bg1"/>
                </a:solidFill>
                <a:latin typeface="consolas" charset="0"/>
              </a:rPr>
              <a:t>Condições</a:t>
            </a:r>
            <a:r>
              <a:rPr lang="en-US" sz="3200" dirty="0" smtClean="0">
                <a:solidFill>
                  <a:schemeClr val="bg1"/>
                </a:solidFill>
                <a:latin typeface="consolas" charset="0"/>
              </a:rPr>
              <a:t> e </a:t>
            </a:r>
            <a:r>
              <a:rPr lang="en-US" sz="3200" dirty="0" err="1" smtClean="0">
                <a:solidFill>
                  <a:schemeClr val="bg1"/>
                </a:solidFill>
                <a:latin typeface="consolas" charset="0"/>
              </a:rPr>
              <a:t>condicionais</a:t>
            </a:r>
            <a:endParaRPr lang="en-US" sz="3200" dirty="0">
              <a:solidFill>
                <a:schemeClr val="bg1"/>
              </a:solidFill>
              <a:latin typeface="consolas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88758" y="1187115"/>
            <a:ext cx="11555938" cy="409073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Condicionais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aninhados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:</a:t>
            </a:r>
          </a:p>
          <a:p>
            <a:endParaRPr lang="en-US" sz="2800" dirty="0" smtClean="0">
              <a:solidFill>
                <a:schemeClr val="bg1"/>
              </a:solidFill>
              <a:latin typeface="Lucida Console" charset="0"/>
            </a:endParaRPr>
          </a:p>
          <a:p>
            <a:pPr lvl="1"/>
            <a:r>
              <a:rPr lang="pt-BR" sz="2800" dirty="0" err="1">
                <a:solidFill>
                  <a:srgbClr val="FFFF00"/>
                </a:solidFill>
                <a:latin typeface="Lucida Console" charset="0"/>
              </a:rPr>
              <a:t>if</a:t>
            </a:r>
            <a:r>
              <a:rPr lang="pt-BR" sz="2800" dirty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pt-BR" sz="2800" dirty="0" err="1">
                <a:solidFill>
                  <a:schemeClr val="bg1"/>
                </a:solidFill>
                <a:latin typeface="Lucida Console" charset="0"/>
              </a:rPr>
              <a:t>x</a:t>
            </a:r>
            <a:r>
              <a:rPr lang="pt-BR" sz="2800" dirty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pt-BR" sz="2800" dirty="0">
                <a:solidFill>
                  <a:srgbClr val="00B0F0"/>
                </a:solidFill>
                <a:latin typeface="Lucida Console" charset="0"/>
              </a:rPr>
              <a:t>==</a:t>
            </a:r>
            <a:r>
              <a:rPr lang="pt-BR" sz="2800" dirty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pt-BR" sz="2800" dirty="0" err="1">
                <a:solidFill>
                  <a:schemeClr val="bg1"/>
                </a:solidFill>
                <a:latin typeface="Lucida Console" charset="0"/>
              </a:rPr>
              <a:t>y</a:t>
            </a:r>
            <a:r>
              <a:rPr lang="pt-BR" sz="2800" dirty="0" smtClean="0">
                <a:solidFill>
                  <a:schemeClr val="bg1"/>
                </a:solidFill>
                <a:latin typeface="Lucida Console" charset="0"/>
              </a:rPr>
              <a:t>:</a:t>
            </a:r>
          </a:p>
          <a:p>
            <a:pPr lvl="1"/>
            <a:r>
              <a:rPr lang="pt-BR" sz="2800" dirty="0" smtClean="0">
                <a:solidFill>
                  <a:schemeClr val="bg1"/>
                </a:solidFill>
                <a:latin typeface="Lucida Console" charset="0"/>
              </a:rPr>
              <a:t>    </a:t>
            </a:r>
            <a:r>
              <a:rPr lang="pt-BR" sz="2800" dirty="0" err="1" smtClean="0">
                <a:solidFill>
                  <a:schemeClr val="bg1"/>
                </a:solidFill>
                <a:latin typeface="Lucida Console" charset="0"/>
              </a:rPr>
              <a:t>print</a:t>
            </a:r>
            <a:r>
              <a:rPr lang="pt-BR" sz="2800" dirty="0" smtClean="0">
                <a:solidFill>
                  <a:schemeClr val="bg1"/>
                </a:solidFill>
                <a:latin typeface="Lucida Console" charset="0"/>
              </a:rPr>
              <a:t>(</a:t>
            </a:r>
            <a:r>
              <a:rPr lang="pt-BR" sz="2800" dirty="0" err="1" smtClean="0">
                <a:solidFill>
                  <a:schemeClr val="bg1"/>
                </a:solidFill>
                <a:latin typeface="Lucida Console" charset="0"/>
              </a:rPr>
              <a:t>x</a:t>
            </a:r>
            <a:r>
              <a:rPr lang="pt-BR" sz="2800" dirty="0">
                <a:solidFill>
                  <a:schemeClr val="bg1"/>
                </a:solidFill>
                <a:latin typeface="Lucida Console" charset="0"/>
              </a:rPr>
              <a:t>, </a:t>
            </a:r>
            <a:r>
              <a:rPr lang="en-US" sz="2800" dirty="0">
                <a:solidFill>
                  <a:srgbClr val="FFC000"/>
                </a:solidFill>
                <a:latin typeface="Lucida Console" charset="0"/>
              </a:rPr>
              <a:t>'</a:t>
            </a:r>
            <a:r>
              <a:rPr lang="pt-BR" sz="2800" dirty="0" smtClean="0">
                <a:solidFill>
                  <a:srgbClr val="FFC000"/>
                </a:solidFill>
                <a:latin typeface="Lucida Console" charset="0"/>
              </a:rPr>
              <a:t>e</a:t>
            </a:r>
            <a:r>
              <a:rPr lang="en-US" sz="2800" dirty="0">
                <a:solidFill>
                  <a:srgbClr val="FFC000"/>
                </a:solidFill>
                <a:latin typeface="Lucida Console" charset="0"/>
              </a:rPr>
              <a:t>'</a:t>
            </a:r>
            <a:r>
              <a:rPr lang="pt-BR" sz="2800" dirty="0" smtClean="0">
                <a:solidFill>
                  <a:schemeClr val="bg1"/>
                </a:solidFill>
                <a:latin typeface="Lucida Console" charset="0"/>
              </a:rPr>
              <a:t>, </a:t>
            </a:r>
            <a:r>
              <a:rPr lang="pt-BR" sz="2800" dirty="0" err="1">
                <a:solidFill>
                  <a:schemeClr val="bg1"/>
                </a:solidFill>
                <a:latin typeface="Lucida Console" charset="0"/>
              </a:rPr>
              <a:t>y</a:t>
            </a:r>
            <a:r>
              <a:rPr lang="pt-BR" sz="2800" dirty="0">
                <a:solidFill>
                  <a:schemeClr val="bg1"/>
                </a:solidFill>
                <a:latin typeface="Lucida Console" charset="0"/>
              </a:rPr>
              <a:t>, </a:t>
            </a:r>
            <a:r>
              <a:rPr lang="en-US" sz="2800" dirty="0">
                <a:solidFill>
                  <a:srgbClr val="FFC000"/>
                </a:solidFill>
                <a:latin typeface="Lucida Console" charset="0"/>
              </a:rPr>
              <a:t>'</a:t>
            </a:r>
            <a:r>
              <a:rPr lang="pt-BR" sz="2800" dirty="0" err="1" smtClean="0">
                <a:solidFill>
                  <a:srgbClr val="FFC000"/>
                </a:solidFill>
                <a:latin typeface="Lucida Console" charset="0"/>
              </a:rPr>
              <a:t>s</a:t>
            </a:r>
            <a:r>
              <a:rPr lang="en-US" sz="2800" dirty="0" err="1" smtClean="0">
                <a:solidFill>
                  <a:srgbClr val="FFC000"/>
                </a:solidFill>
                <a:latin typeface="Lucida Console" charset="0"/>
              </a:rPr>
              <a:t>ão</a:t>
            </a:r>
            <a:r>
              <a:rPr lang="en-US" sz="2800" dirty="0" smtClean="0">
                <a:solidFill>
                  <a:srgbClr val="FFC000"/>
                </a:solidFill>
                <a:latin typeface="Lucida Console" charset="0"/>
              </a:rPr>
              <a:t> </a:t>
            </a:r>
            <a:r>
              <a:rPr lang="en-US" sz="2800" dirty="0" err="1" smtClean="0">
                <a:solidFill>
                  <a:srgbClr val="FFC000"/>
                </a:solidFill>
                <a:latin typeface="Lucida Console" charset="0"/>
              </a:rPr>
              <a:t>iguais</a:t>
            </a:r>
            <a:r>
              <a:rPr lang="en-US" sz="2800" dirty="0">
                <a:solidFill>
                  <a:srgbClr val="FFC000"/>
                </a:solidFill>
                <a:latin typeface="Lucida Console" charset="0"/>
              </a:rPr>
              <a:t>'</a:t>
            </a:r>
            <a:r>
              <a:rPr lang="pt-BR" sz="2800" dirty="0" smtClean="0">
                <a:solidFill>
                  <a:schemeClr val="bg1"/>
                </a:solidFill>
                <a:latin typeface="Lucida Console" charset="0"/>
              </a:rPr>
              <a:t>)</a:t>
            </a:r>
          </a:p>
          <a:p>
            <a:pPr lvl="1"/>
            <a:r>
              <a:rPr lang="pt-BR" sz="2800" dirty="0" err="1" smtClean="0">
                <a:solidFill>
                  <a:srgbClr val="FFFF00"/>
                </a:solidFill>
                <a:latin typeface="Lucida Console" charset="0"/>
              </a:rPr>
              <a:t>else</a:t>
            </a:r>
            <a:r>
              <a:rPr lang="pt-BR" sz="2800" dirty="0" smtClean="0">
                <a:solidFill>
                  <a:schemeClr val="bg1"/>
                </a:solidFill>
                <a:latin typeface="Lucida Console" charset="0"/>
              </a:rPr>
              <a:t>:</a:t>
            </a:r>
          </a:p>
          <a:p>
            <a:pPr lvl="1"/>
            <a:r>
              <a:rPr lang="pt-BR" sz="2800" dirty="0" smtClean="0">
                <a:solidFill>
                  <a:schemeClr val="bg1"/>
                </a:solidFill>
                <a:latin typeface="Lucida Console" charset="0"/>
              </a:rPr>
              <a:t>    </a:t>
            </a:r>
            <a:r>
              <a:rPr lang="pt-BR" sz="2800" dirty="0" err="1" smtClean="0">
                <a:solidFill>
                  <a:srgbClr val="FFFF00"/>
                </a:solidFill>
                <a:latin typeface="Lucida Console" charset="0"/>
              </a:rPr>
              <a:t>if</a:t>
            </a:r>
            <a:r>
              <a:rPr lang="pt-BR" sz="28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pt-BR" sz="2800" dirty="0" err="1">
                <a:solidFill>
                  <a:schemeClr val="bg1"/>
                </a:solidFill>
                <a:latin typeface="Lucida Console" charset="0"/>
              </a:rPr>
              <a:t>x</a:t>
            </a:r>
            <a:r>
              <a:rPr lang="pt-BR" sz="2800" dirty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pt-BR" sz="2800" dirty="0">
                <a:solidFill>
                  <a:srgbClr val="00B0F0"/>
                </a:solidFill>
                <a:latin typeface="Lucida Console" charset="0"/>
              </a:rPr>
              <a:t>&lt;</a:t>
            </a:r>
            <a:r>
              <a:rPr lang="pt-BR" sz="2800" dirty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pt-BR" sz="2800" dirty="0" err="1">
                <a:solidFill>
                  <a:schemeClr val="bg1"/>
                </a:solidFill>
                <a:latin typeface="Lucida Console" charset="0"/>
              </a:rPr>
              <a:t>y</a:t>
            </a:r>
            <a:r>
              <a:rPr lang="pt-BR" sz="2800" dirty="0" smtClean="0">
                <a:solidFill>
                  <a:schemeClr val="bg1"/>
                </a:solidFill>
                <a:latin typeface="Lucida Console" charset="0"/>
              </a:rPr>
              <a:t>:</a:t>
            </a:r>
          </a:p>
          <a:p>
            <a:pPr lvl="1"/>
            <a:r>
              <a:rPr lang="pt-BR" sz="2800" dirty="0" smtClean="0">
                <a:solidFill>
                  <a:schemeClr val="bg1"/>
                </a:solidFill>
                <a:latin typeface="Lucida Console" charset="0"/>
              </a:rPr>
              <a:t>        </a:t>
            </a:r>
            <a:r>
              <a:rPr lang="pt-BR" sz="2800" dirty="0" err="1" smtClean="0">
                <a:solidFill>
                  <a:schemeClr val="bg1"/>
                </a:solidFill>
                <a:latin typeface="Lucida Console" charset="0"/>
              </a:rPr>
              <a:t>print</a:t>
            </a:r>
            <a:r>
              <a:rPr lang="pt-BR" sz="2800" dirty="0" smtClean="0">
                <a:solidFill>
                  <a:schemeClr val="bg1"/>
                </a:solidFill>
                <a:latin typeface="Lucida Console" charset="0"/>
              </a:rPr>
              <a:t>(</a:t>
            </a:r>
            <a:r>
              <a:rPr lang="pt-BR" sz="2800" dirty="0" err="1" smtClean="0">
                <a:solidFill>
                  <a:schemeClr val="bg1"/>
                </a:solidFill>
                <a:latin typeface="Lucida Console" charset="0"/>
              </a:rPr>
              <a:t>x</a:t>
            </a:r>
            <a:r>
              <a:rPr lang="pt-BR" sz="2800" dirty="0">
                <a:solidFill>
                  <a:schemeClr val="bg1"/>
                </a:solidFill>
                <a:latin typeface="Lucida Console" charset="0"/>
              </a:rPr>
              <a:t>, </a:t>
            </a:r>
            <a:r>
              <a:rPr lang="en-US" sz="2800" dirty="0">
                <a:solidFill>
                  <a:srgbClr val="FFC000"/>
                </a:solidFill>
                <a:latin typeface="Lucida Console" charset="0"/>
              </a:rPr>
              <a:t>'</a:t>
            </a:r>
            <a:r>
              <a:rPr lang="pt-BR" sz="2800" dirty="0" smtClean="0">
                <a:solidFill>
                  <a:srgbClr val="FFC000"/>
                </a:solidFill>
                <a:latin typeface="Lucida Console" charset="0"/>
              </a:rPr>
              <a:t>é </a:t>
            </a:r>
            <a:r>
              <a:rPr lang="pt-BR" sz="2800" dirty="0">
                <a:solidFill>
                  <a:srgbClr val="FFC000"/>
                </a:solidFill>
                <a:latin typeface="Lucida Console" charset="0"/>
              </a:rPr>
              <a:t>menor </a:t>
            </a:r>
            <a:r>
              <a:rPr lang="pt-BR" sz="2800" dirty="0" smtClean="0">
                <a:solidFill>
                  <a:srgbClr val="FFC000"/>
                </a:solidFill>
                <a:latin typeface="Lucida Console" charset="0"/>
              </a:rPr>
              <a:t>que</a:t>
            </a:r>
            <a:r>
              <a:rPr lang="en-US" sz="2800" dirty="0">
                <a:solidFill>
                  <a:srgbClr val="FFC000"/>
                </a:solidFill>
                <a:latin typeface="Lucida Console" charset="0"/>
              </a:rPr>
              <a:t>'</a:t>
            </a:r>
            <a:r>
              <a:rPr lang="pt-BR" sz="2800" dirty="0" smtClean="0">
                <a:solidFill>
                  <a:schemeClr val="bg1"/>
                </a:solidFill>
                <a:latin typeface="Lucida Console" charset="0"/>
              </a:rPr>
              <a:t>, </a:t>
            </a:r>
            <a:r>
              <a:rPr lang="pt-BR" sz="2800" dirty="0" err="1" smtClean="0">
                <a:solidFill>
                  <a:schemeClr val="bg1"/>
                </a:solidFill>
                <a:latin typeface="Lucida Console" charset="0"/>
              </a:rPr>
              <a:t>y</a:t>
            </a:r>
            <a:r>
              <a:rPr lang="pt-BR" sz="2800" dirty="0" smtClean="0">
                <a:solidFill>
                  <a:schemeClr val="bg1"/>
                </a:solidFill>
                <a:latin typeface="Lucida Console" charset="0"/>
              </a:rPr>
              <a:t>)</a:t>
            </a:r>
          </a:p>
          <a:p>
            <a:pPr lvl="1"/>
            <a:r>
              <a:rPr lang="pt-BR" sz="2800" dirty="0" smtClean="0">
                <a:solidFill>
                  <a:schemeClr val="bg1"/>
                </a:solidFill>
                <a:latin typeface="Lucida Console" charset="0"/>
              </a:rPr>
              <a:t>    </a:t>
            </a:r>
            <a:r>
              <a:rPr lang="pt-BR" sz="2800" dirty="0" err="1">
                <a:solidFill>
                  <a:srgbClr val="FFFF00"/>
                </a:solidFill>
                <a:latin typeface="Lucida Console" charset="0"/>
              </a:rPr>
              <a:t>else</a:t>
            </a:r>
            <a:r>
              <a:rPr lang="pt-BR" sz="2800" dirty="0" smtClean="0">
                <a:solidFill>
                  <a:schemeClr val="bg1"/>
                </a:solidFill>
                <a:latin typeface="Lucida Console" charset="0"/>
              </a:rPr>
              <a:t>:</a:t>
            </a:r>
          </a:p>
          <a:p>
            <a:pPr lvl="1"/>
            <a:r>
              <a:rPr lang="pt-BR" sz="2800" dirty="0" smtClean="0">
                <a:solidFill>
                  <a:schemeClr val="bg1"/>
                </a:solidFill>
                <a:latin typeface="Lucida Console" charset="0"/>
              </a:rPr>
              <a:t>        </a:t>
            </a:r>
            <a:r>
              <a:rPr lang="pt-BR" sz="2800" dirty="0" err="1" smtClean="0">
                <a:solidFill>
                  <a:schemeClr val="bg1"/>
                </a:solidFill>
                <a:latin typeface="Lucida Console" charset="0"/>
              </a:rPr>
              <a:t>print</a:t>
            </a:r>
            <a:r>
              <a:rPr lang="pt-BR" sz="2800" dirty="0" smtClean="0">
                <a:solidFill>
                  <a:schemeClr val="bg1"/>
                </a:solidFill>
                <a:latin typeface="Lucida Console" charset="0"/>
              </a:rPr>
              <a:t>(</a:t>
            </a:r>
            <a:r>
              <a:rPr lang="pt-BR" sz="2800" dirty="0" err="1" smtClean="0">
                <a:solidFill>
                  <a:schemeClr val="bg1"/>
                </a:solidFill>
                <a:latin typeface="Lucida Console" charset="0"/>
              </a:rPr>
              <a:t>x</a:t>
            </a:r>
            <a:r>
              <a:rPr lang="pt-BR" sz="2800" dirty="0">
                <a:solidFill>
                  <a:schemeClr val="bg1"/>
                </a:solidFill>
                <a:latin typeface="Lucida Console" charset="0"/>
              </a:rPr>
              <a:t>, </a:t>
            </a:r>
            <a:r>
              <a:rPr lang="en-US" sz="2800" dirty="0">
                <a:solidFill>
                  <a:srgbClr val="FFC000"/>
                </a:solidFill>
                <a:latin typeface="Lucida Console" charset="0"/>
              </a:rPr>
              <a:t>'</a:t>
            </a:r>
            <a:r>
              <a:rPr lang="pt-BR" sz="2800" dirty="0" smtClean="0">
                <a:solidFill>
                  <a:srgbClr val="FFC000"/>
                </a:solidFill>
                <a:latin typeface="Lucida Console" charset="0"/>
              </a:rPr>
              <a:t>é maior que</a:t>
            </a:r>
            <a:r>
              <a:rPr lang="en-US" sz="2800" dirty="0">
                <a:solidFill>
                  <a:srgbClr val="FFC000"/>
                </a:solidFill>
                <a:latin typeface="Lucida Console" charset="0"/>
              </a:rPr>
              <a:t>'</a:t>
            </a:r>
            <a:r>
              <a:rPr lang="pt-BR" sz="2800" dirty="0" smtClean="0">
                <a:solidFill>
                  <a:schemeClr val="bg1"/>
                </a:solidFill>
                <a:latin typeface="Lucida Console" charset="0"/>
              </a:rPr>
              <a:t>, </a:t>
            </a:r>
            <a:r>
              <a:rPr lang="pt-BR" sz="2800" dirty="0" err="1" smtClean="0">
                <a:solidFill>
                  <a:schemeClr val="bg1"/>
                </a:solidFill>
                <a:latin typeface="Lucida Console" charset="0"/>
              </a:rPr>
              <a:t>y</a:t>
            </a:r>
            <a:r>
              <a:rPr lang="pt-BR" sz="2800" dirty="0" smtClean="0">
                <a:solidFill>
                  <a:schemeClr val="bg1"/>
                </a:solidFill>
                <a:latin typeface="Lucida Console" charset="0"/>
              </a:rPr>
              <a:t>)</a:t>
            </a:r>
            <a:endParaRPr lang="en-US" sz="2800" dirty="0">
              <a:solidFill>
                <a:schemeClr val="bg1"/>
              </a:solidFill>
              <a:latin typeface="Lucida Console" charset="0"/>
            </a:endParaRPr>
          </a:p>
          <a:p>
            <a:endParaRPr lang="en-US" sz="2800" dirty="0">
              <a:solidFill>
                <a:srgbClr val="FFC000"/>
              </a:solidFill>
              <a:latin typeface="Lucida Consol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7214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88758" y="128336"/>
            <a:ext cx="76434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consolas" charset="0"/>
              </a:rPr>
              <a:t>Python – </a:t>
            </a:r>
            <a:r>
              <a:rPr lang="en-US" sz="3200" dirty="0" err="1" smtClean="0">
                <a:solidFill>
                  <a:schemeClr val="bg1"/>
                </a:solidFill>
                <a:latin typeface="consolas" charset="0"/>
              </a:rPr>
              <a:t>Condições</a:t>
            </a:r>
            <a:r>
              <a:rPr lang="en-US" sz="3200" dirty="0" smtClean="0">
                <a:solidFill>
                  <a:schemeClr val="bg1"/>
                </a:solidFill>
                <a:latin typeface="consolas" charset="0"/>
              </a:rPr>
              <a:t> e </a:t>
            </a:r>
            <a:r>
              <a:rPr lang="en-US" sz="3200" dirty="0" err="1" smtClean="0">
                <a:solidFill>
                  <a:schemeClr val="bg1"/>
                </a:solidFill>
                <a:latin typeface="consolas" charset="0"/>
              </a:rPr>
              <a:t>condicionais</a:t>
            </a:r>
            <a:endParaRPr lang="en-US" sz="3200" dirty="0">
              <a:solidFill>
                <a:schemeClr val="bg1"/>
              </a:solidFill>
              <a:latin typeface="consolas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88758" y="1187115"/>
            <a:ext cx="11555938" cy="409073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500" dirty="0" err="1" smtClean="0">
                <a:solidFill>
                  <a:schemeClr val="bg1"/>
                </a:solidFill>
                <a:latin typeface="Lucida Console" charset="0"/>
              </a:rPr>
              <a:t>Também</a:t>
            </a:r>
            <a:r>
              <a:rPr lang="en-US" sz="25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500" dirty="0" err="1" smtClean="0">
                <a:solidFill>
                  <a:schemeClr val="bg1"/>
                </a:solidFill>
                <a:latin typeface="Lucida Console" charset="0"/>
              </a:rPr>
              <a:t>é</a:t>
            </a:r>
            <a:r>
              <a:rPr lang="en-US" sz="25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500" dirty="0" err="1" smtClean="0">
                <a:solidFill>
                  <a:schemeClr val="bg1"/>
                </a:solidFill>
                <a:latin typeface="Lucida Console" charset="0"/>
              </a:rPr>
              <a:t>possível</a:t>
            </a:r>
            <a:r>
              <a:rPr lang="en-US" sz="25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500" dirty="0" err="1" smtClean="0">
                <a:solidFill>
                  <a:schemeClr val="bg1"/>
                </a:solidFill>
                <a:latin typeface="Lucida Console" charset="0"/>
              </a:rPr>
              <a:t>testar</a:t>
            </a:r>
            <a:r>
              <a:rPr lang="en-US" sz="25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500" dirty="0" err="1" smtClean="0">
                <a:solidFill>
                  <a:schemeClr val="bg1"/>
                </a:solidFill>
                <a:latin typeface="Lucida Console" charset="0"/>
              </a:rPr>
              <a:t>várias</a:t>
            </a:r>
            <a:r>
              <a:rPr lang="en-US" sz="25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500" dirty="0" err="1" smtClean="0">
                <a:solidFill>
                  <a:schemeClr val="bg1"/>
                </a:solidFill>
                <a:latin typeface="Lucida Console" charset="0"/>
              </a:rPr>
              <a:t>condições</a:t>
            </a:r>
            <a:r>
              <a:rPr lang="en-US" sz="2500" dirty="0" smtClean="0">
                <a:solidFill>
                  <a:schemeClr val="bg1"/>
                </a:solidFill>
                <a:latin typeface="Lucida Console" charset="0"/>
              </a:rPr>
              <a:t>, e </a:t>
            </a:r>
            <a:r>
              <a:rPr lang="en-US" sz="2500" dirty="0" err="1" smtClean="0">
                <a:solidFill>
                  <a:schemeClr val="bg1"/>
                </a:solidFill>
                <a:latin typeface="Lucida Console" charset="0"/>
              </a:rPr>
              <a:t>fazer</a:t>
            </a:r>
            <a:r>
              <a:rPr lang="en-US" sz="25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500" dirty="0" err="1" smtClean="0">
                <a:solidFill>
                  <a:schemeClr val="bg1"/>
                </a:solidFill>
                <a:latin typeface="Lucida Console" charset="0"/>
              </a:rPr>
              <a:t>uma</a:t>
            </a:r>
            <a:r>
              <a:rPr lang="en-US" sz="25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500" dirty="0" err="1" smtClean="0">
                <a:solidFill>
                  <a:schemeClr val="bg1"/>
                </a:solidFill>
                <a:latin typeface="Lucida Console" charset="0"/>
              </a:rPr>
              <a:t>coisa</a:t>
            </a:r>
            <a:r>
              <a:rPr lang="en-US" sz="25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500" dirty="0" err="1" smtClean="0">
                <a:solidFill>
                  <a:schemeClr val="bg1"/>
                </a:solidFill>
                <a:latin typeface="Lucida Console" charset="0"/>
              </a:rPr>
              <a:t>somente</a:t>
            </a:r>
            <a:r>
              <a:rPr lang="en-US" sz="2500" dirty="0" smtClean="0">
                <a:solidFill>
                  <a:schemeClr val="bg1"/>
                </a:solidFill>
                <a:latin typeface="Lucida Console" charset="0"/>
              </a:rPr>
              <a:t> para a </a:t>
            </a:r>
            <a:r>
              <a:rPr lang="en-US" sz="2500" dirty="0" err="1" smtClean="0">
                <a:solidFill>
                  <a:schemeClr val="bg1"/>
                </a:solidFill>
                <a:latin typeface="Lucida Console" charset="0"/>
              </a:rPr>
              <a:t>primeira</a:t>
            </a:r>
            <a:r>
              <a:rPr lang="en-US" sz="25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500" dirty="0" err="1" smtClean="0">
                <a:solidFill>
                  <a:schemeClr val="bg1"/>
                </a:solidFill>
                <a:latin typeface="Lucida Console" charset="0"/>
              </a:rPr>
              <a:t>condição</a:t>
            </a:r>
            <a:r>
              <a:rPr lang="en-US" sz="2500" dirty="0" smtClean="0">
                <a:solidFill>
                  <a:schemeClr val="bg1"/>
                </a:solidFill>
                <a:latin typeface="Lucida Console" charset="0"/>
              </a:rPr>
              <a:t> que for </a:t>
            </a:r>
            <a:r>
              <a:rPr lang="en-US" sz="2500" dirty="0" err="1" smtClean="0">
                <a:solidFill>
                  <a:schemeClr val="bg1"/>
                </a:solidFill>
                <a:latin typeface="Lucida Console" charset="0"/>
              </a:rPr>
              <a:t>verdadeira</a:t>
            </a:r>
            <a:r>
              <a:rPr lang="en-US" sz="2500" dirty="0" smtClean="0">
                <a:solidFill>
                  <a:schemeClr val="bg1"/>
                </a:solidFill>
                <a:latin typeface="Lucida Console" charset="0"/>
              </a:rPr>
              <a:t>. Para </a:t>
            </a:r>
            <a:r>
              <a:rPr lang="en-US" sz="2500" dirty="0" err="1" smtClean="0">
                <a:solidFill>
                  <a:schemeClr val="bg1"/>
                </a:solidFill>
                <a:latin typeface="Lucida Console" charset="0"/>
              </a:rPr>
              <a:t>isto</a:t>
            </a:r>
            <a:r>
              <a:rPr lang="en-US" sz="25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500" dirty="0" err="1" smtClean="0">
                <a:solidFill>
                  <a:schemeClr val="bg1"/>
                </a:solidFill>
                <a:latin typeface="Lucida Console" charset="0"/>
              </a:rPr>
              <a:t>usamos</a:t>
            </a:r>
            <a:r>
              <a:rPr lang="en-US" sz="2500" dirty="0" smtClean="0">
                <a:solidFill>
                  <a:schemeClr val="bg1"/>
                </a:solidFill>
                <a:latin typeface="Lucida Console" charset="0"/>
              </a:rPr>
              <a:t> a </a:t>
            </a:r>
            <a:r>
              <a:rPr lang="en-US" sz="2500" dirty="0" err="1" smtClean="0">
                <a:solidFill>
                  <a:schemeClr val="bg1"/>
                </a:solidFill>
                <a:latin typeface="Lucida Console" charset="0"/>
              </a:rPr>
              <a:t>palavra</a:t>
            </a:r>
            <a:r>
              <a:rPr lang="en-US" sz="2500" dirty="0" err="1">
                <a:solidFill>
                  <a:schemeClr val="bg1"/>
                </a:solidFill>
                <a:latin typeface="Lucida Console" charset="0"/>
              </a:rPr>
              <a:t>-</a:t>
            </a:r>
            <a:r>
              <a:rPr lang="en-US" sz="2500" dirty="0" err="1" smtClean="0">
                <a:solidFill>
                  <a:schemeClr val="bg1"/>
                </a:solidFill>
                <a:latin typeface="Lucida Console" charset="0"/>
              </a:rPr>
              <a:t>chave</a:t>
            </a:r>
            <a:r>
              <a:rPr lang="en-US" sz="25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500" dirty="0" err="1" smtClean="0">
                <a:solidFill>
                  <a:srgbClr val="FFFF00"/>
                </a:solidFill>
                <a:latin typeface="Lucida Console" charset="0"/>
              </a:rPr>
              <a:t>elif</a:t>
            </a:r>
            <a:r>
              <a:rPr lang="en-US" sz="2500" dirty="0" smtClean="0">
                <a:solidFill>
                  <a:schemeClr val="bg1"/>
                </a:solidFill>
                <a:latin typeface="Lucida Console" charset="0"/>
              </a:rPr>
              <a:t> (</a:t>
            </a:r>
            <a:r>
              <a:rPr lang="en-US" sz="2500" dirty="0" err="1" smtClean="0">
                <a:solidFill>
                  <a:schemeClr val="bg1"/>
                </a:solidFill>
                <a:latin typeface="Lucida Console" charset="0"/>
              </a:rPr>
              <a:t>abrev</a:t>
            </a:r>
            <a:r>
              <a:rPr lang="en-US" sz="2500" dirty="0" smtClean="0">
                <a:solidFill>
                  <a:schemeClr val="bg1"/>
                </a:solidFill>
                <a:latin typeface="Lucida Console" charset="0"/>
              </a:rPr>
              <a:t> de </a:t>
            </a:r>
            <a:r>
              <a:rPr lang="en-US" sz="2500" dirty="0" smtClean="0">
                <a:solidFill>
                  <a:srgbClr val="FFFF00"/>
                </a:solidFill>
                <a:latin typeface="Lucida Console" charset="0"/>
              </a:rPr>
              <a:t>else if</a:t>
            </a:r>
            <a:r>
              <a:rPr lang="en-US" sz="2500" dirty="0" smtClean="0">
                <a:solidFill>
                  <a:schemeClr val="bg1"/>
                </a:solidFill>
                <a:latin typeface="Lucida Console" charset="0"/>
              </a:rPr>
              <a:t>). </a:t>
            </a:r>
            <a:r>
              <a:rPr lang="en-US" sz="2500" dirty="0" err="1" smtClean="0">
                <a:solidFill>
                  <a:schemeClr val="bg1"/>
                </a:solidFill>
                <a:latin typeface="Lucida Console" charset="0"/>
              </a:rPr>
              <a:t>Exemplo</a:t>
            </a:r>
            <a:r>
              <a:rPr lang="en-US" sz="2500" dirty="0" smtClean="0">
                <a:solidFill>
                  <a:schemeClr val="bg1"/>
                </a:solidFill>
                <a:latin typeface="Lucida Console" charset="0"/>
              </a:rPr>
              <a:t>:</a:t>
            </a:r>
          </a:p>
          <a:p>
            <a:endParaRPr lang="en-US" sz="2500" dirty="0" smtClean="0">
              <a:solidFill>
                <a:schemeClr val="bg1"/>
              </a:solidFill>
              <a:latin typeface="Lucida Console" charset="0"/>
            </a:endParaRPr>
          </a:p>
          <a:p>
            <a:pPr lvl="1"/>
            <a:r>
              <a:rPr lang="en-US" sz="2500" dirty="0" smtClean="0">
                <a:solidFill>
                  <a:srgbClr val="FFFF00"/>
                </a:solidFill>
                <a:latin typeface="Lucida Console" charset="0"/>
              </a:rPr>
              <a:t>if</a:t>
            </a:r>
            <a:r>
              <a:rPr lang="en-US" sz="2500" dirty="0" smtClean="0">
                <a:solidFill>
                  <a:schemeClr val="bg1"/>
                </a:solidFill>
                <a:latin typeface="Lucida Console" charset="0"/>
              </a:rPr>
              <a:t> x </a:t>
            </a:r>
            <a:r>
              <a:rPr lang="en-US" sz="2500" dirty="0" smtClean="0">
                <a:solidFill>
                  <a:srgbClr val="00B0F0"/>
                </a:solidFill>
                <a:latin typeface="Lucida Console" charset="0"/>
              </a:rPr>
              <a:t>==</a:t>
            </a:r>
            <a:r>
              <a:rPr lang="en-US" sz="2500" dirty="0" smtClean="0">
                <a:solidFill>
                  <a:schemeClr val="bg1">
                    <a:lumMod val="95000"/>
                  </a:schemeClr>
                </a:solidFill>
                <a:latin typeface="Lucida Console" charset="0"/>
              </a:rPr>
              <a:t> y</a:t>
            </a:r>
            <a:r>
              <a:rPr lang="en-US" sz="2500" dirty="0" smtClean="0">
                <a:solidFill>
                  <a:schemeClr val="bg1"/>
                </a:solidFill>
                <a:latin typeface="Lucida Console" charset="0"/>
              </a:rPr>
              <a:t>:</a:t>
            </a:r>
          </a:p>
          <a:p>
            <a:pPr lvl="1"/>
            <a:r>
              <a:rPr lang="pt-BR" sz="2500" dirty="0" smtClean="0">
                <a:solidFill>
                  <a:schemeClr val="bg1"/>
                </a:solidFill>
                <a:latin typeface="Lucida Console" charset="0"/>
              </a:rPr>
              <a:t>   </a:t>
            </a:r>
            <a:r>
              <a:rPr lang="pt-BR" sz="2500" dirty="0" err="1" smtClean="0">
                <a:solidFill>
                  <a:schemeClr val="bg1"/>
                </a:solidFill>
                <a:latin typeface="Lucida Console" charset="0"/>
              </a:rPr>
              <a:t>print</a:t>
            </a:r>
            <a:r>
              <a:rPr lang="pt-BR" sz="2500" dirty="0" smtClean="0">
                <a:solidFill>
                  <a:schemeClr val="bg1"/>
                </a:solidFill>
                <a:latin typeface="Lucida Console" charset="0"/>
              </a:rPr>
              <a:t>(</a:t>
            </a:r>
            <a:r>
              <a:rPr lang="pt-BR" sz="2500" dirty="0" err="1" smtClean="0">
                <a:solidFill>
                  <a:schemeClr val="bg1"/>
                </a:solidFill>
                <a:latin typeface="Lucida Console" charset="0"/>
              </a:rPr>
              <a:t>x</a:t>
            </a:r>
            <a:r>
              <a:rPr lang="pt-BR" sz="2500" dirty="0">
                <a:solidFill>
                  <a:schemeClr val="bg1"/>
                </a:solidFill>
                <a:latin typeface="Lucida Console" charset="0"/>
              </a:rPr>
              <a:t>, </a:t>
            </a:r>
            <a:r>
              <a:rPr lang="en-US" sz="2500" dirty="0">
                <a:solidFill>
                  <a:srgbClr val="FFC000"/>
                </a:solidFill>
                <a:latin typeface="Lucida Console" charset="0"/>
              </a:rPr>
              <a:t>'</a:t>
            </a:r>
            <a:r>
              <a:rPr lang="pt-BR" sz="2500" dirty="0">
                <a:solidFill>
                  <a:srgbClr val="FFC000"/>
                </a:solidFill>
                <a:latin typeface="Lucida Console" charset="0"/>
              </a:rPr>
              <a:t>e</a:t>
            </a:r>
            <a:r>
              <a:rPr lang="en-US" sz="2500" dirty="0">
                <a:solidFill>
                  <a:srgbClr val="FFC000"/>
                </a:solidFill>
                <a:latin typeface="Lucida Console" charset="0"/>
              </a:rPr>
              <a:t>'</a:t>
            </a:r>
            <a:r>
              <a:rPr lang="pt-BR" sz="2500" dirty="0">
                <a:solidFill>
                  <a:schemeClr val="bg1"/>
                </a:solidFill>
                <a:latin typeface="Lucida Console" charset="0"/>
              </a:rPr>
              <a:t>, </a:t>
            </a:r>
            <a:r>
              <a:rPr lang="pt-BR" sz="2500" dirty="0" err="1">
                <a:solidFill>
                  <a:schemeClr val="bg1"/>
                </a:solidFill>
                <a:latin typeface="Lucida Console" charset="0"/>
              </a:rPr>
              <a:t>y</a:t>
            </a:r>
            <a:r>
              <a:rPr lang="pt-BR" sz="2500" dirty="0">
                <a:solidFill>
                  <a:schemeClr val="bg1"/>
                </a:solidFill>
                <a:latin typeface="Lucida Console" charset="0"/>
              </a:rPr>
              <a:t>, </a:t>
            </a:r>
            <a:r>
              <a:rPr lang="en-US" sz="2500" dirty="0">
                <a:solidFill>
                  <a:srgbClr val="FFC000"/>
                </a:solidFill>
                <a:latin typeface="Lucida Console" charset="0"/>
              </a:rPr>
              <a:t>'</a:t>
            </a:r>
            <a:r>
              <a:rPr lang="pt-BR" sz="2500" dirty="0" err="1">
                <a:solidFill>
                  <a:srgbClr val="FFC000"/>
                </a:solidFill>
                <a:latin typeface="Lucida Console" charset="0"/>
              </a:rPr>
              <a:t>s</a:t>
            </a:r>
            <a:r>
              <a:rPr lang="en-US" sz="2500" dirty="0" err="1">
                <a:solidFill>
                  <a:srgbClr val="FFC000"/>
                </a:solidFill>
                <a:latin typeface="Lucida Console" charset="0"/>
              </a:rPr>
              <a:t>ão</a:t>
            </a:r>
            <a:r>
              <a:rPr lang="en-US" sz="2500" dirty="0">
                <a:solidFill>
                  <a:srgbClr val="FFC000"/>
                </a:solidFill>
                <a:latin typeface="Lucida Console" charset="0"/>
              </a:rPr>
              <a:t> </a:t>
            </a:r>
            <a:r>
              <a:rPr lang="en-US" sz="2500" dirty="0" err="1">
                <a:solidFill>
                  <a:srgbClr val="FFC000"/>
                </a:solidFill>
                <a:latin typeface="Lucida Console" charset="0"/>
              </a:rPr>
              <a:t>iguais</a:t>
            </a:r>
            <a:r>
              <a:rPr lang="en-US" sz="2500" dirty="0">
                <a:solidFill>
                  <a:srgbClr val="FFC000"/>
                </a:solidFill>
                <a:latin typeface="Lucida Console" charset="0"/>
              </a:rPr>
              <a:t>'</a:t>
            </a:r>
            <a:r>
              <a:rPr lang="pt-BR" sz="2500" dirty="0" smtClean="0">
                <a:solidFill>
                  <a:schemeClr val="bg1"/>
                </a:solidFill>
                <a:latin typeface="Lucida Console" charset="0"/>
              </a:rPr>
              <a:t>)</a:t>
            </a:r>
          </a:p>
          <a:p>
            <a:pPr lvl="1"/>
            <a:r>
              <a:rPr lang="en-US" sz="2500" dirty="0" err="1" smtClean="0">
                <a:solidFill>
                  <a:srgbClr val="FFFF00"/>
                </a:solidFill>
                <a:latin typeface="Lucida Console" charset="0"/>
              </a:rPr>
              <a:t>elif</a:t>
            </a:r>
            <a:r>
              <a:rPr lang="en-US" sz="2500" dirty="0" smtClean="0">
                <a:solidFill>
                  <a:schemeClr val="bg1"/>
                </a:solidFill>
                <a:latin typeface="Lucida Console" charset="0"/>
              </a:rPr>
              <a:t> x </a:t>
            </a:r>
            <a:r>
              <a:rPr lang="en-US" sz="2500" dirty="0" smtClean="0">
                <a:solidFill>
                  <a:srgbClr val="00B0F0"/>
                </a:solidFill>
                <a:latin typeface="Lucida Console" charset="0"/>
              </a:rPr>
              <a:t>&lt;</a:t>
            </a:r>
            <a:r>
              <a:rPr lang="en-US" sz="25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500" dirty="0" smtClean="0">
                <a:solidFill>
                  <a:schemeClr val="bg1">
                    <a:lumMod val="95000"/>
                  </a:schemeClr>
                </a:solidFill>
                <a:latin typeface="Lucida Console" charset="0"/>
              </a:rPr>
              <a:t>y</a:t>
            </a:r>
            <a:r>
              <a:rPr lang="en-US" sz="2500" dirty="0" smtClean="0">
                <a:solidFill>
                  <a:schemeClr val="bg1"/>
                </a:solidFill>
                <a:latin typeface="Lucida Console" charset="0"/>
              </a:rPr>
              <a:t>:</a:t>
            </a:r>
          </a:p>
          <a:p>
            <a:pPr lvl="1"/>
            <a:r>
              <a:rPr lang="en-US" sz="2500" dirty="0" smtClean="0">
                <a:solidFill>
                  <a:schemeClr val="bg1"/>
                </a:solidFill>
                <a:latin typeface="Lucida Console" charset="0"/>
              </a:rPr>
              <a:t>    print(x, </a:t>
            </a:r>
            <a:r>
              <a:rPr lang="en-US" sz="2500" dirty="0">
                <a:solidFill>
                  <a:srgbClr val="FFC000"/>
                </a:solidFill>
                <a:latin typeface="Lucida Console" charset="0"/>
              </a:rPr>
              <a:t>'</a:t>
            </a:r>
            <a:r>
              <a:rPr lang="en-US" sz="2500" dirty="0" err="1" smtClean="0">
                <a:solidFill>
                  <a:srgbClr val="FFC000"/>
                </a:solidFill>
                <a:latin typeface="Lucida Console" charset="0"/>
              </a:rPr>
              <a:t>é</a:t>
            </a:r>
            <a:r>
              <a:rPr lang="en-US" sz="2500" dirty="0" smtClean="0">
                <a:solidFill>
                  <a:srgbClr val="FFC000"/>
                </a:solidFill>
                <a:latin typeface="Lucida Console" charset="0"/>
              </a:rPr>
              <a:t> </a:t>
            </a:r>
            <a:r>
              <a:rPr lang="en-US" sz="2500" dirty="0" err="1" smtClean="0">
                <a:solidFill>
                  <a:srgbClr val="FFC000"/>
                </a:solidFill>
                <a:latin typeface="Lucida Console" charset="0"/>
              </a:rPr>
              <a:t>menor</a:t>
            </a:r>
            <a:r>
              <a:rPr lang="en-US" sz="2500" dirty="0" smtClean="0">
                <a:solidFill>
                  <a:srgbClr val="FFC000"/>
                </a:solidFill>
                <a:latin typeface="Lucida Console" charset="0"/>
              </a:rPr>
              <a:t> que</a:t>
            </a:r>
            <a:r>
              <a:rPr lang="en-US" sz="2500" dirty="0">
                <a:solidFill>
                  <a:srgbClr val="FFC000"/>
                </a:solidFill>
                <a:latin typeface="Lucida Console" charset="0"/>
              </a:rPr>
              <a:t>'</a:t>
            </a:r>
            <a:r>
              <a:rPr lang="en-US" sz="2500" dirty="0" smtClean="0">
                <a:solidFill>
                  <a:schemeClr val="bg1">
                    <a:lumMod val="95000"/>
                  </a:schemeClr>
                </a:solidFill>
                <a:latin typeface="Lucida Console" charset="0"/>
              </a:rPr>
              <a:t>, y</a:t>
            </a:r>
            <a:r>
              <a:rPr lang="en-US" sz="2500" dirty="0" smtClean="0">
                <a:solidFill>
                  <a:schemeClr val="bg1"/>
                </a:solidFill>
                <a:latin typeface="Lucida Console" charset="0"/>
              </a:rPr>
              <a:t>)</a:t>
            </a:r>
          </a:p>
          <a:p>
            <a:pPr lvl="1"/>
            <a:r>
              <a:rPr lang="en-US" sz="2500" dirty="0" smtClean="0">
                <a:solidFill>
                  <a:srgbClr val="FFFF00"/>
                </a:solidFill>
                <a:latin typeface="Lucida Console" charset="0"/>
              </a:rPr>
              <a:t>else</a:t>
            </a:r>
            <a:r>
              <a:rPr lang="en-US" sz="2500" dirty="0" smtClean="0">
                <a:solidFill>
                  <a:schemeClr val="bg1"/>
                </a:solidFill>
                <a:latin typeface="Lucida Console" charset="0"/>
              </a:rPr>
              <a:t>:</a:t>
            </a:r>
          </a:p>
          <a:p>
            <a:pPr lvl="1"/>
            <a:r>
              <a:rPr lang="en-US" sz="2500" dirty="0" smtClean="0">
                <a:solidFill>
                  <a:schemeClr val="bg1"/>
                </a:solidFill>
                <a:latin typeface="Lucida Console" charset="0"/>
              </a:rPr>
              <a:t>    print(x</a:t>
            </a:r>
            <a:r>
              <a:rPr lang="en-US" sz="2500" dirty="0">
                <a:solidFill>
                  <a:schemeClr val="bg1"/>
                </a:solidFill>
                <a:latin typeface="Lucida Console" charset="0"/>
              </a:rPr>
              <a:t>, </a:t>
            </a:r>
            <a:r>
              <a:rPr lang="en-US" sz="2500" dirty="0">
                <a:solidFill>
                  <a:srgbClr val="FFC000"/>
                </a:solidFill>
                <a:latin typeface="Lucida Console" charset="0"/>
              </a:rPr>
              <a:t>'</a:t>
            </a:r>
            <a:r>
              <a:rPr lang="en-US" sz="2500" dirty="0" err="1">
                <a:solidFill>
                  <a:srgbClr val="FFC000"/>
                </a:solidFill>
                <a:latin typeface="Lucida Console" charset="0"/>
              </a:rPr>
              <a:t>é</a:t>
            </a:r>
            <a:r>
              <a:rPr lang="en-US" sz="2500" dirty="0">
                <a:solidFill>
                  <a:srgbClr val="FFC000"/>
                </a:solidFill>
                <a:latin typeface="Lucida Console" charset="0"/>
              </a:rPr>
              <a:t> </a:t>
            </a:r>
            <a:r>
              <a:rPr lang="en-US" sz="2500" dirty="0" err="1" smtClean="0">
                <a:solidFill>
                  <a:srgbClr val="FFC000"/>
                </a:solidFill>
                <a:latin typeface="Lucida Console" charset="0"/>
              </a:rPr>
              <a:t>maior</a:t>
            </a:r>
            <a:r>
              <a:rPr lang="en-US" sz="2500" dirty="0" smtClean="0">
                <a:solidFill>
                  <a:srgbClr val="FFC000"/>
                </a:solidFill>
                <a:latin typeface="Lucida Console" charset="0"/>
              </a:rPr>
              <a:t> que</a:t>
            </a:r>
            <a:r>
              <a:rPr lang="en-US" sz="2500" dirty="0">
                <a:solidFill>
                  <a:srgbClr val="FFC000"/>
                </a:solidFill>
                <a:latin typeface="Lucida Console" charset="0"/>
              </a:rPr>
              <a:t>'</a:t>
            </a:r>
            <a:r>
              <a:rPr lang="en-US" sz="2500" dirty="0">
                <a:solidFill>
                  <a:schemeClr val="bg1">
                    <a:lumMod val="95000"/>
                  </a:schemeClr>
                </a:solidFill>
                <a:latin typeface="Lucida Console" charset="0"/>
              </a:rPr>
              <a:t>, y</a:t>
            </a:r>
            <a:r>
              <a:rPr lang="en-US" sz="2500" dirty="0">
                <a:solidFill>
                  <a:schemeClr val="bg1"/>
                </a:solidFill>
                <a:latin typeface="Lucida Console" charset="0"/>
              </a:rPr>
              <a:t>)</a:t>
            </a:r>
            <a:endParaRPr lang="en-US" sz="2500" dirty="0" smtClean="0">
              <a:solidFill>
                <a:srgbClr val="FF47FF"/>
              </a:solidFill>
              <a:latin typeface="Lucida Consol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8810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88758" y="128336"/>
            <a:ext cx="76434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consolas" charset="0"/>
              </a:rPr>
              <a:t>Python – </a:t>
            </a:r>
            <a:r>
              <a:rPr lang="en-US" sz="3200" dirty="0" err="1" smtClean="0">
                <a:solidFill>
                  <a:schemeClr val="bg1"/>
                </a:solidFill>
                <a:latin typeface="consolas" charset="0"/>
              </a:rPr>
              <a:t>Condições</a:t>
            </a:r>
            <a:r>
              <a:rPr lang="en-US" sz="3200" dirty="0" smtClean="0">
                <a:solidFill>
                  <a:schemeClr val="bg1"/>
                </a:solidFill>
                <a:latin typeface="consolas" charset="0"/>
              </a:rPr>
              <a:t> e </a:t>
            </a:r>
            <a:r>
              <a:rPr lang="en-US" sz="3200" dirty="0" err="1" smtClean="0">
                <a:solidFill>
                  <a:schemeClr val="bg1"/>
                </a:solidFill>
                <a:latin typeface="consolas" charset="0"/>
              </a:rPr>
              <a:t>condicionais</a:t>
            </a:r>
            <a:endParaRPr lang="en-US" sz="3200" dirty="0">
              <a:solidFill>
                <a:schemeClr val="bg1"/>
              </a:solidFill>
              <a:latin typeface="consolas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88758" y="1187115"/>
            <a:ext cx="11555938" cy="409073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Operador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ternário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 (</a:t>
            </a:r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desde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 Python 2.5)</a:t>
            </a:r>
          </a:p>
          <a:p>
            <a:endParaRPr lang="en-US" sz="2800" dirty="0" smtClean="0">
              <a:solidFill>
                <a:schemeClr val="bg1"/>
              </a:solidFill>
              <a:latin typeface="Lucida Console" charset="0"/>
            </a:endParaRPr>
          </a:p>
          <a:p>
            <a:pPr lvl="1"/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a </a:t>
            </a:r>
            <a:r>
              <a:rPr lang="en-US" sz="2800" dirty="0">
                <a:solidFill>
                  <a:srgbClr val="FFFF00"/>
                </a:solidFill>
                <a:latin typeface="Lucida Console" charset="0"/>
              </a:rPr>
              <a:t>if</a:t>
            </a:r>
            <a:r>
              <a:rPr lang="en-US" sz="2800" dirty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cond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800" dirty="0" smtClean="0">
                <a:solidFill>
                  <a:srgbClr val="FFFF00"/>
                </a:solidFill>
                <a:latin typeface="Lucida Console" charset="0"/>
              </a:rPr>
              <a:t>else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 b</a:t>
            </a:r>
            <a:endParaRPr lang="en-US" sz="2800" dirty="0">
              <a:solidFill>
                <a:schemeClr val="bg1"/>
              </a:solidFill>
              <a:latin typeface="Lucida Console" charset="0"/>
            </a:endParaRPr>
          </a:p>
          <a:p>
            <a:endParaRPr lang="en-US" sz="2800" dirty="0" smtClean="0">
              <a:solidFill>
                <a:schemeClr val="bg1"/>
              </a:solidFill>
              <a:latin typeface="Lucida Console" charset="0"/>
            </a:endParaRPr>
          </a:p>
          <a:p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Testa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 a </a:t>
            </a:r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condição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cond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, e </a:t>
            </a:r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retorna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 a </a:t>
            </a:r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ou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 b, </a:t>
            </a:r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dependendo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 do </a:t>
            </a:r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resultado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 da </a:t>
            </a:r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condição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.</a:t>
            </a:r>
          </a:p>
          <a:p>
            <a:endParaRPr lang="en-US" sz="2800" dirty="0">
              <a:solidFill>
                <a:schemeClr val="bg1"/>
              </a:solidFill>
              <a:latin typeface="Lucida Console" charset="0"/>
            </a:endParaRPr>
          </a:p>
          <a:p>
            <a:pPr lvl="1"/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resultado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 = </a:t>
            </a:r>
            <a:r>
              <a:rPr lang="en-US" sz="2800" dirty="0" smtClean="0">
                <a:solidFill>
                  <a:srgbClr val="FFC000"/>
                </a:solidFill>
                <a:latin typeface="Lucida Console" charset="0"/>
              </a:rPr>
              <a:t>'</a:t>
            </a:r>
            <a:r>
              <a:rPr lang="en-US" sz="2800" dirty="0" err="1" smtClean="0">
                <a:solidFill>
                  <a:srgbClr val="FFC000"/>
                </a:solidFill>
                <a:latin typeface="Lucida Console" charset="0"/>
              </a:rPr>
              <a:t>maior</a:t>
            </a:r>
            <a:r>
              <a:rPr lang="en-US" sz="2800" dirty="0" smtClean="0">
                <a:solidFill>
                  <a:srgbClr val="FFC000"/>
                </a:solidFill>
                <a:latin typeface="Lucida Console" charset="0"/>
              </a:rPr>
              <a:t>'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800" dirty="0">
                <a:solidFill>
                  <a:srgbClr val="FFFF00"/>
                </a:solidFill>
                <a:latin typeface="Lucida Console" charset="0"/>
              </a:rPr>
              <a:t>if</a:t>
            </a:r>
            <a:r>
              <a:rPr lang="en-US" sz="2800" dirty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x </a:t>
            </a:r>
            <a:r>
              <a:rPr lang="en-US" sz="2800" dirty="0" smtClean="0">
                <a:solidFill>
                  <a:srgbClr val="05B1E6"/>
                </a:solidFill>
                <a:latin typeface="Lucida Console" charset="0"/>
              </a:rPr>
              <a:t>&gt;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 10 </a:t>
            </a:r>
            <a:r>
              <a:rPr lang="en-US" sz="2800" dirty="0">
                <a:solidFill>
                  <a:srgbClr val="FFFF00"/>
                </a:solidFill>
                <a:latin typeface="Lucida Console" charset="0"/>
              </a:rPr>
              <a:t>else</a:t>
            </a:r>
            <a:r>
              <a:rPr lang="en-US" sz="2800" dirty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800" dirty="0" smtClean="0">
                <a:solidFill>
                  <a:srgbClr val="FFC000"/>
                </a:solidFill>
                <a:latin typeface="Lucida Console" charset="0"/>
              </a:rPr>
              <a:t>'</a:t>
            </a:r>
            <a:r>
              <a:rPr lang="en-US" sz="2800" dirty="0" err="1">
                <a:solidFill>
                  <a:srgbClr val="FFC000"/>
                </a:solidFill>
                <a:latin typeface="Lucida Console" charset="0"/>
              </a:rPr>
              <a:t>menor</a:t>
            </a:r>
            <a:r>
              <a:rPr lang="en-US" sz="2800" dirty="0">
                <a:solidFill>
                  <a:srgbClr val="FFC000"/>
                </a:solidFill>
                <a:latin typeface="Lucida Console" charset="0"/>
              </a:rPr>
              <a:t>'</a:t>
            </a:r>
            <a:endParaRPr lang="en-US" sz="2800" dirty="0" smtClean="0">
              <a:solidFill>
                <a:srgbClr val="FFC000"/>
              </a:solidFill>
              <a:latin typeface="Lucida Console" charset="0"/>
            </a:endParaRPr>
          </a:p>
          <a:p>
            <a:pPr lvl="1"/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print(</a:t>
            </a:r>
            <a:r>
              <a:rPr lang="en-US" sz="2800" dirty="0">
                <a:solidFill>
                  <a:srgbClr val="FFC000"/>
                </a:solidFill>
                <a:latin typeface="Lucida Console" charset="0"/>
              </a:rPr>
              <a:t>'</a:t>
            </a:r>
            <a:r>
              <a:rPr lang="en-US" sz="2800" dirty="0" smtClean="0">
                <a:solidFill>
                  <a:srgbClr val="FFC000"/>
                </a:solidFill>
                <a:latin typeface="Lucida Console" charset="0"/>
              </a:rPr>
              <a:t>x </a:t>
            </a:r>
            <a:r>
              <a:rPr lang="en-US" sz="2800" dirty="0" err="1" smtClean="0">
                <a:solidFill>
                  <a:srgbClr val="FFC000"/>
                </a:solidFill>
                <a:latin typeface="Lucida Console" charset="0"/>
              </a:rPr>
              <a:t>é</a:t>
            </a:r>
            <a:r>
              <a:rPr lang="en-US" sz="2800" dirty="0">
                <a:solidFill>
                  <a:srgbClr val="FFC000"/>
                </a:solidFill>
                <a:latin typeface="Lucida Console" charset="0"/>
              </a:rPr>
              <a:t> </a:t>
            </a:r>
            <a:r>
              <a:rPr lang="en-US" sz="2800" dirty="0" smtClean="0">
                <a:solidFill>
                  <a:srgbClr val="FFC000"/>
                </a:solidFill>
                <a:latin typeface="Lucida Console" charset="0"/>
              </a:rPr>
              <a:t>%s que 10</a:t>
            </a:r>
            <a:r>
              <a:rPr lang="en-US" sz="2800" dirty="0">
                <a:solidFill>
                  <a:srgbClr val="FFC000"/>
                </a:solidFill>
                <a:latin typeface="Lucida Console" charset="0"/>
              </a:rPr>
              <a:t>'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800" dirty="0" smtClean="0">
                <a:solidFill>
                  <a:srgbClr val="05B1E6"/>
                </a:solidFill>
                <a:latin typeface="Lucida Console" charset="0"/>
              </a:rPr>
              <a:t>%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resultado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)</a:t>
            </a:r>
          </a:p>
          <a:p>
            <a:endParaRPr lang="en-US" sz="2800" dirty="0">
              <a:solidFill>
                <a:schemeClr val="bg1"/>
              </a:solidFill>
              <a:latin typeface="Lucida Console" charset="0"/>
            </a:endParaRPr>
          </a:p>
          <a:p>
            <a:endParaRPr lang="en-US" sz="2800" dirty="0">
              <a:solidFill>
                <a:srgbClr val="FFC000"/>
              </a:solidFill>
              <a:latin typeface="Lucida Consol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8442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88758" y="128336"/>
            <a:ext cx="76434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consolas" charset="0"/>
              </a:rPr>
              <a:t>Python – </a:t>
            </a:r>
            <a:r>
              <a:rPr lang="en-US" sz="3200" dirty="0" err="1" smtClean="0">
                <a:solidFill>
                  <a:schemeClr val="bg1"/>
                </a:solidFill>
                <a:latin typeface="consolas" charset="0"/>
              </a:rPr>
              <a:t>Condições</a:t>
            </a:r>
            <a:r>
              <a:rPr lang="en-US" sz="3200" dirty="0" smtClean="0">
                <a:solidFill>
                  <a:schemeClr val="bg1"/>
                </a:solidFill>
                <a:latin typeface="consolas" charset="0"/>
              </a:rPr>
              <a:t> e </a:t>
            </a:r>
            <a:r>
              <a:rPr lang="en-US" sz="3200" dirty="0" err="1" smtClean="0">
                <a:solidFill>
                  <a:schemeClr val="bg1"/>
                </a:solidFill>
                <a:latin typeface="consolas" charset="0"/>
              </a:rPr>
              <a:t>condicionais</a:t>
            </a:r>
            <a:endParaRPr lang="en-US" sz="3200" dirty="0">
              <a:solidFill>
                <a:schemeClr val="bg1"/>
              </a:solidFill>
              <a:latin typeface="consolas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88758" y="1187115"/>
            <a:ext cx="11555938" cy="409073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lvl="1"/>
            <a:r>
              <a:rPr lang="en-US" sz="2400" dirty="0" smtClean="0">
                <a:solidFill>
                  <a:schemeClr val="accent2"/>
                </a:solidFill>
                <a:latin typeface="Lucida Console" charset="0"/>
              </a:rPr>
              <a:t>import</a:t>
            </a:r>
            <a:r>
              <a:rPr lang="en-US" sz="2400" dirty="0" smtClean="0">
                <a:solidFill>
                  <a:schemeClr val="bg1"/>
                </a:solidFill>
                <a:latin typeface="Lucida Console" charset="0"/>
              </a:rPr>
              <a:t> time</a:t>
            </a:r>
          </a:p>
          <a:p>
            <a:pPr lvl="1"/>
            <a:r>
              <a:rPr lang="en-US" sz="2400" dirty="0" smtClean="0">
                <a:solidFill>
                  <a:schemeClr val="bg1"/>
                </a:solidFill>
                <a:latin typeface="Lucida Console" charset="0"/>
              </a:rPr>
              <a:t>agora = </a:t>
            </a:r>
            <a:r>
              <a:rPr lang="en-US" sz="2400" dirty="0" err="1">
                <a:solidFill>
                  <a:schemeClr val="bg1"/>
                </a:solidFill>
                <a:latin typeface="Lucida Console" charset="0"/>
              </a:rPr>
              <a:t>time.localtime</a:t>
            </a:r>
            <a:r>
              <a:rPr lang="en-US" sz="2400" dirty="0" smtClean="0">
                <a:solidFill>
                  <a:schemeClr val="bg1"/>
                </a:solidFill>
                <a:latin typeface="Lucida Console" charset="0"/>
              </a:rPr>
              <a:t>()</a:t>
            </a:r>
          </a:p>
          <a:p>
            <a:pPr lvl="1"/>
            <a:r>
              <a:rPr lang="en-US" sz="2400" dirty="0" smtClean="0">
                <a:solidFill>
                  <a:schemeClr val="bg1"/>
                </a:solidFill>
                <a:latin typeface="Lucida Console" charset="0"/>
              </a:rPr>
              <a:t>hora = </a:t>
            </a:r>
            <a:r>
              <a:rPr lang="en-US" sz="2400" dirty="0" err="1">
                <a:solidFill>
                  <a:schemeClr val="bg1"/>
                </a:solidFill>
                <a:latin typeface="Lucida Console" charset="0"/>
              </a:rPr>
              <a:t>agora</a:t>
            </a:r>
            <a:r>
              <a:rPr lang="en-US" sz="2400" dirty="0" err="1" smtClean="0">
                <a:solidFill>
                  <a:schemeClr val="bg1"/>
                </a:solidFill>
                <a:latin typeface="Lucida Console" charset="0"/>
              </a:rPr>
              <a:t>.tm_hour</a:t>
            </a:r>
            <a:endParaRPr lang="en-US" sz="2400" dirty="0" smtClean="0">
              <a:solidFill>
                <a:schemeClr val="bg1"/>
              </a:solidFill>
              <a:latin typeface="Lucida Console" charset="0"/>
            </a:endParaRPr>
          </a:p>
          <a:p>
            <a:pPr lvl="1"/>
            <a:r>
              <a:rPr lang="en-US" sz="2400" dirty="0" smtClean="0">
                <a:solidFill>
                  <a:srgbClr val="FFFF00"/>
                </a:solidFill>
                <a:latin typeface="Lucida Console" charset="0"/>
              </a:rPr>
              <a:t>if</a:t>
            </a:r>
            <a:r>
              <a:rPr lang="en-US" sz="24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400" dirty="0">
                <a:solidFill>
                  <a:schemeClr val="bg1"/>
                </a:solidFill>
                <a:latin typeface="Lucida Console" charset="0"/>
              </a:rPr>
              <a:t>hora </a:t>
            </a:r>
            <a:r>
              <a:rPr lang="en-US" sz="2400" dirty="0" smtClean="0">
                <a:solidFill>
                  <a:srgbClr val="00B0F0"/>
                </a:solidFill>
                <a:latin typeface="Lucida Console" charset="0"/>
              </a:rPr>
              <a:t>&lt;</a:t>
            </a:r>
            <a:r>
              <a:rPr lang="en-US" sz="24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400" dirty="0" smtClean="0">
                <a:solidFill>
                  <a:srgbClr val="FF47FF"/>
                </a:solidFill>
                <a:latin typeface="Lucida Console" charset="0"/>
              </a:rPr>
              <a:t>7</a:t>
            </a:r>
            <a:r>
              <a:rPr lang="en-US" sz="2400" dirty="0" smtClean="0">
                <a:solidFill>
                  <a:schemeClr val="bg1"/>
                </a:solidFill>
                <a:latin typeface="Lucida Console" charset="0"/>
              </a:rPr>
              <a:t>: </a:t>
            </a:r>
            <a:r>
              <a:rPr lang="en-US" sz="2400" dirty="0">
                <a:solidFill>
                  <a:schemeClr val="bg1"/>
                </a:solidFill>
                <a:latin typeface="Lucida Console" charset="0"/>
              </a:rPr>
              <a:t>print</a:t>
            </a:r>
            <a:r>
              <a:rPr lang="en-US" sz="2400" dirty="0" smtClean="0">
                <a:solidFill>
                  <a:schemeClr val="bg1"/>
                </a:solidFill>
                <a:latin typeface="Lucida Console" charset="0"/>
              </a:rPr>
              <a:t>(</a:t>
            </a:r>
            <a:r>
              <a:rPr lang="en-US" sz="2400" dirty="0" smtClean="0">
                <a:solidFill>
                  <a:srgbClr val="FFC000"/>
                </a:solidFill>
                <a:latin typeface="Lucida Console" charset="0"/>
              </a:rPr>
              <a:t>'</a:t>
            </a:r>
            <a:r>
              <a:rPr lang="en-US" sz="2400" dirty="0" err="1" smtClean="0">
                <a:solidFill>
                  <a:srgbClr val="FFC000"/>
                </a:solidFill>
                <a:latin typeface="Lucida Console" charset="0"/>
              </a:rPr>
              <a:t>dormindo</a:t>
            </a:r>
            <a:r>
              <a:rPr lang="en-US" sz="2400" dirty="0" smtClean="0">
                <a:solidFill>
                  <a:srgbClr val="FFC000"/>
                </a:solidFill>
                <a:latin typeface="Lucida Console" charset="0"/>
              </a:rPr>
              <a:t>'</a:t>
            </a:r>
            <a:r>
              <a:rPr lang="en-US" sz="2400" dirty="0" smtClean="0">
                <a:solidFill>
                  <a:schemeClr val="bg1"/>
                </a:solidFill>
                <a:latin typeface="Lucida Console" charset="0"/>
              </a:rPr>
              <a:t>)</a:t>
            </a:r>
          </a:p>
          <a:p>
            <a:pPr lvl="1"/>
            <a:r>
              <a:rPr lang="en-US" sz="2400" dirty="0" err="1" smtClean="0">
                <a:solidFill>
                  <a:srgbClr val="FFFF00"/>
                </a:solidFill>
                <a:latin typeface="Lucida Console" charset="0"/>
              </a:rPr>
              <a:t>elif</a:t>
            </a:r>
            <a:r>
              <a:rPr lang="en-US" sz="24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400" dirty="0">
                <a:solidFill>
                  <a:schemeClr val="bg1"/>
                </a:solidFill>
                <a:latin typeface="Lucida Console" charset="0"/>
              </a:rPr>
              <a:t>hora </a:t>
            </a:r>
            <a:r>
              <a:rPr lang="en-US" sz="2400" dirty="0" smtClean="0">
                <a:solidFill>
                  <a:srgbClr val="00B0F0"/>
                </a:solidFill>
                <a:latin typeface="Lucida Console" charset="0"/>
              </a:rPr>
              <a:t>&lt;</a:t>
            </a:r>
            <a:r>
              <a:rPr lang="en-US" sz="24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400" dirty="0" smtClean="0">
                <a:solidFill>
                  <a:srgbClr val="FF47FF"/>
                </a:solidFill>
                <a:latin typeface="Lucida Console" charset="0"/>
              </a:rPr>
              <a:t>8</a:t>
            </a:r>
            <a:r>
              <a:rPr lang="en-US" sz="2400" dirty="0" smtClean="0">
                <a:solidFill>
                  <a:schemeClr val="bg1"/>
                </a:solidFill>
                <a:latin typeface="Lucida Console" charset="0"/>
              </a:rPr>
              <a:t>: </a:t>
            </a:r>
            <a:r>
              <a:rPr lang="en-US" sz="2400" dirty="0">
                <a:solidFill>
                  <a:schemeClr val="bg1"/>
                </a:solidFill>
                <a:latin typeface="Lucida Console" charset="0"/>
              </a:rPr>
              <a:t>print</a:t>
            </a:r>
            <a:r>
              <a:rPr lang="en-US" sz="2400" dirty="0" smtClean="0">
                <a:solidFill>
                  <a:schemeClr val="bg1"/>
                </a:solidFill>
                <a:latin typeface="Lucida Console" charset="0"/>
              </a:rPr>
              <a:t>(</a:t>
            </a:r>
            <a:r>
              <a:rPr lang="en-US" sz="2400" dirty="0" smtClean="0">
                <a:solidFill>
                  <a:srgbClr val="FFC000"/>
                </a:solidFill>
                <a:latin typeface="Lucida Console" charset="0"/>
              </a:rPr>
              <a:t>'indo </a:t>
            </a:r>
            <a:r>
              <a:rPr lang="en-US" sz="2400" dirty="0" err="1" smtClean="0">
                <a:solidFill>
                  <a:srgbClr val="FFC000"/>
                </a:solidFill>
                <a:latin typeface="Lucida Console" charset="0"/>
              </a:rPr>
              <a:t>trabalhar</a:t>
            </a:r>
            <a:r>
              <a:rPr lang="en-US" sz="2400" dirty="0" smtClean="0">
                <a:solidFill>
                  <a:srgbClr val="FFC000"/>
                </a:solidFill>
                <a:latin typeface="Lucida Console" charset="0"/>
              </a:rPr>
              <a:t>'</a:t>
            </a:r>
            <a:r>
              <a:rPr lang="en-US" sz="2400" dirty="0" smtClean="0">
                <a:solidFill>
                  <a:schemeClr val="bg1"/>
                </a:solidFill>
                <a:latin typeface="Lucida Console" charset="0"/>
              </a:rPr>
              <a:t>)</a:t>
            </a:r>
          </a:p>
          <a:p>
            <a:pPr lvl="1"/>
            <a:r>
              <a:rPr lang="en-US" sz="2400" dirty="0" err="1">
                <a:solidFill>
                  <a:srgbClr val="FFFF00"/>
                </a:solidFill>
                <a:latin typeface="Lucida Console" charset="0"/>
              </a:rPr>
              <a:t>elif</a:t>
            </a:r>
            <a:r>
              <a:rPr lang="en-US" sz="2400" dirty="0">
                <a:solidFill>
                  <a:schemeClr val="bg1"/>
                </a:solidFill>
                <a:latin typeface="Lucida Console" charset="0"/>
              </a:rPr>
              <a:t> hora </a:t>
            </a:r>
            <a:r>
              <a:rPr lang="en-US" sz="2400" dirty="0" smtClean="0">
                <a:solidFill>
                  <a:srgbClr val="00B0F0"/>
                </a:solidFill>
                <a:latin typeface="Lucida Console" charset="0"/>
              </a:rPr>
              <a:t>&lt; </a:t>
            </a:r>
            <a:r>
              <a:rPr lang="en-US" sz="2400" dirty="0" smtClean="0">
                <a:solidFill>
                  <a:srgbClr val="FF47FF"/>
                </a:solidFill>
                <a:latin typeface="Lucida Console" charset="0"/>
              </a:rPr>
              <a:t>13</a:t>
            </a:r>
            <a:r>
              <a:rPr lang="en-US" sz="2400" dirty="0" smtClean="0">
                <a:solidFill>
                  <a:srgbClr val="00B0F0"/>
                </a:solidFill>
                <a:latin typeface="Lucida Console" charset="0"/>
              </a:rPr>
              <a:t> and</a:t>
            </a:r>
            <a:r>
              <a:rPr lang="en-US" sz="2400" dirty="0" smtClean="0">
                <a:solidFill>
                  <a:schemeClr val="bg1">
                    <a:lumMod val="95000"/>
                  </a:schemeClr>
                </a:solidFill>
                <a:latin typeface="Lucida Console" charset="0"/>
              </a:rPr>
              <a:t> </a:t>
            </a:r>
            <a:r>
              <a:rPr lang="en-US" sz="2400" dirty="0">
                <a:solidFill>
                  <a:schemeClr val="bg1"/>
                </a:solidFill>
                <a:latin typeface="Lucida Console" charset="0"/>
              </a:rPr>
              <a:t>hora </a:t>
            </a:r>
            <a:r>
              <a:rPr lang="en-US" sz="2400" dirty="0" smtClean="0">
                <a:solidFill>
                  <a:srgbClr val="00B0F0"/>
                </a:solidFill>
                <a:latin typeface="Lucida Console" charset="0"/>
              </a:rPr>
              <a:t>&gt; </a:t>
            </a:r>
            <a:r>
              <a:rPr lang="en-US" sz="2400" dirty="0" smtClean="0">
                <a:solidFill>
                  <a:srgbClr val="FF47FF"/>
                </a:solidFill>
                <a:latin typeface="Lucida Console" charset="0"/>
              </a:rPr>
              <a:t>12</a:t>
            </a:r>
            <a:r>
              <a:rPr lang="en-US" sz="2400" dirty="0" smtClean="0">
                <a:solidFill>
                  <a:schemeClr val="bg1"/>
                </a:solidFill>
                <a:latin typeface="Lucida Console" charset="0"/>
              </a:rPr>
              <a:t>: </a:t>
            </a:r>
            <a:r>
              <a:rPr lang="en-US" sz="2400" dirty="0">
                <a:solidFill>
                  <a:schemeClr val="bg1"/>
                </a:solidFill>
                <a:latin typeface="Lucida Console" charset="0"/>
              </a:rPr>
              <a:t>print</a:t>
            </a:r>
            <a:r>
              <a:rPr lang="en-US" sz="2400" dirty="0" smtClean="0">
                <a:solidFill>
                  <a:schemeClr val="bg1"/>
                </a:solidFill>
                <a:latin typeface="Lucida Console" charset="0"/>
              </a:rPr>
              <a:t>(</a:t>
            </a:r>
            <a:r>
              <a:rPr lang="en-US" sz="2400" dirty="0">
                <a:solidFill>
                  <a:srgbClr val="FFC000"/>
                </a:solidFill>
                <a:latin typeface="Lucida Console" charset="0"/>
              </a:rPr>
              <a:t>'</a:t>
            </a:r>
            <a:r>
              <a:rPr lang="en-US" sz="2400" dirty="0" err="1" smtClean="0">
                <a:solidFill>
                  <a:srgbClr val="FFC000"/>
                </a:solidFill>
                <a:latin typeface="Lucida Console" charset="0"/>
              </a:rPr>
              <a:t>almoçando</a:t>
            </a:r>
            <a:r>
              <a:rPr lang="en-US" sz="2400" dirty="0" smtClean="0">
                <a:solidFill>
                  <a:srgbClr val="FFC000"/>
                </a:solidFill>
                <a:latin typeface="Lucida Console" charset="0"/>
              </a:rPr>
              <a:t>'</a:t>
            </a:r>
            <a:r>
              <a:rPr lang="en-US" sz="2400" dirty="0" smtClean="0">
                <a:solidFill>
                  <a:schemeClr val="bg1"/>
                </a:solidFill>
                <a:latin typeface="Lucida Console" charset="0"/>
              </a:rPr>
              <a:t>)</a:t>
            </a:r>
          </a:p>
          <a:p>
            <a:pPr lvl="1"/>
            <a:r>
              <a:rPr lang="en-US" sz="2400" dirty="0" err="1" smtClean="0">
                <a:solidFill>
                  <a:srgbClr val="FFFF00"/>
                </a:solidFill>
                <a:latin typeface="Lucida Console" charset="0"/>
              </a:rPr>
              <a:t>elif</a:t>
            </a:r>
            <a:r>
              <a:rPr lang="en-US" sz="24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400" dirty="0">
                <a:solidFill>
                  <a:schemeClr val="bg1"/>
                </a:solidFill>
                <a:latin typeface="Lucida Console" charset="0"/>
              </a:rPr>
              <a:t>hora </a:t>
            </a:r>
            <a:r>
              <a:rPr lang="en-US" sz="2400" dirty="0" smtClean="0">
                <a:solidFill>
                  <a:srgbClr val="00B0F0"/>
                </a:solidFill>
                <a:latin typeface="Lucida Console" charset="0"/>
              </a:rPr>
              <a:t>&lt;</a:t>
            </a:r>
            <a:r>
              <a:rPr lang="en-US" sz="24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400" dirty="0" smtClean="0">
                <a:solidFill>
                  <a:srgbClr val="FF47FF"/>
                </a:solidFill>
                <a:latin typeface="Lucida Console" charset="0"/>
              </a:rPr>
              <a:t>18</a:t>
            </a:r>
            <a:r>
              <a:rPr lang="en-US" sz="2400" dirty="0" smtClean="0">
                <a:solidFill>
                  <a:schemeClr val="bg1"/>
                </a:solidFill>
                <a:latin typeface="Lucida Console" charset="0"/>
              </a:rPr>
              <a:t>: print(</a:t>
            </a:r>
            <a:r>
              <a:rPr lang="en-US" sz="2400" dirty="0" smtClean="0">
                <a:solidFill>
                  <a:srgbClr val="FFC000"/>
                </a:solidFill>
                <a:latin typeface="Lucida Console" charset="0"/>
              </a:rPr>
              <a:t>'</a:t>
            </a:r>
            <a:r>
              <a:rPr lang="en-US" sz="2400" dirty="0" err="1" smtClean="0">
                <a:solidFill>
                  <a:srgbClr val="FFC000"/>
                </a:solidFill>
                <a:latin typeface="Lucida Console" charset="0"/>
              </a:rPr>
              <a:t>trabalhando</a:t>
            </a:r>
            <a:r>
              <a:rPr lang="en-US" sz="2400" dirty="0" smtClean="0">
                <a:solidFill>
                  <a:srgbClr val="FFC000"/>
                </a:solidFill>
                <a:latin typeface="Lucida Console" charset="0"/>
              </a:rPr>
              <a:t>'</a:t>
            </a:r>
            <a:r>
              <a:rPr lang="en-US" sz="2400" dirty="0" smtClean="0">
                <a:solidFill>
                  <a:schemeClr val="bg1"/>
                </a:solidFill>
                <a:latin typeface="Lucida Console" charset="0"/>
              </a:rPr>
              <a:t>)</a:t>
            </a:r>
          </a:p>
          <a:p>
            <a:pPr lvl="1"/>
            <a:r>
              <a:rPr lang="en-US" sz="2400" dirty="0" err="1" smtClean="0">
                <a:solidFill>
                  <a:srgbClr val="FFFF00"/>
                </a:solidFill>
                <a:latin typeface="Lucida Console" charset="0"/>
              </a:rPr>
              <a:t>elif</a:t>
            </a:r>
            <a:r>
              <a:rPr lang="en-US" sz="24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400" dirty="0">
                <a:solidFill>
                  <a:schemeClr val="bg1"/>
                </a:solidFill>
                <a:latin typeface="Lucida Console" charset="0"/>
              </a:rPr>
              <a:t>hora </a:t>
            </a:r>
            <a:r>
              <a:rPr lang="en-US" sz="2400" dirty="0" smtClean="0">
                <a:solidFill>
                  <a:srgbClr val="00B0F0"/>
                </a:solidFill>
                <a:latin typeface="Lucida Console" charset="0"/>
              </a:rPr>
              <a:t>&lt;</a:t>
            </a:r>
            <a:r>
              <a:rPr lang="en-US" sz="24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400" dirty="0" smtClean="0">
                <a:solidFill>
                  <a:srgbClr val="FF47FF"/>
                </a:solidFill>
                <a:latin typeface="Lucida Console" charset="0"/>
              </a:rPr>
              <a:t>19</a:t>
            </a:r>
            <a:r>
              <a:rPr lang="en-US" sz="2400" dirty="0" smtClean="0">
                <a:solidFill>
                  <a:schemeClr val="bg1"/>
                </a:solidFill>
                <a:latin typeface="Lucida Console" charset="0"/>
              </a:rPr>
              <a:t>: </a:t>
            </a:r>
            <a:r>
              <a:rPr lang="en-US" sz="2400" dirty="0">
                <a:solidFill>
                  <a:schemeClr val="bg1"/>
                </a:solidFill>
                <a:latin typeface="Lucida Console" charset="0"/>
              </a:rPr>
              <a:t>print</a:t>
            </a:r>
            <a:r>
              <a:rPr lang="en-US" sz="2400" dirty="0" smtClean="0">
                <a:solidFill>
                  <a:schemeClr val="bg1"/>
                </a:solidFill>
                <a:latin typeface="Lucida Console" charset="0"/>
              </a:rPr>
              <a:t>(</a:t>
            </a:r>
            <a:r>
              <a:rPr lang="en-US" sz="2400" dirty="0">
                <a:solidFill>
                  <a:srgbClr val="FFC000"/>
                </a:solidFill>
                <a:latin typeface="Lucida Console" charset="0"/>
              </a:rPr>
              <a:t>'</a:t>
            </a:r>
            <a:r>
              <a:rPr lang="en-US" sz="2400" dirty="0" err="1" smtClean="0">
                <a:solidFill>
                  <a:srgbClr val="FFC000"/>
                </a:solidFill>
                <a:latin typeface="Lucida Console" charset="0"/>
              </a:rPr>
              <a:t>voltando</a:t>
            </a:r>
            <a:r>
              <a:rPr lang="en-US" sz="2400" dirty="0" smtClean="0">
                <a:solidFill>
                  <a:srgbClr val="FFC000"/>
                </a:solidFill>
                <a:latin typeface="Lucida Console" charset="0"/>
              </a:rPr>
              <a:t> </a:t>
            </a:r>
            <a:r>
              <a:rPr lang="en-US" sz="2400" dirty="0" err="1" smtClean="0">
                <a:solidFill>
                  <a:srgbClr val="FFC000"/>
                </a:solidFill>
                <a:latin typeface="Lucida Console" charset="0"/>
              </a:rPr>
              <a:t>pra</a:t>
            </a:r>
            <a:r>
              <a:rPr lang="en-US" sz="2400" dirty="0" smtClean="0">
                <a:solidFill>
                  <a:srgbClr val="FFC000"/>
                </a:solidFill>
                <a:latin typeface="Lucida Console" charset="0"/>
              </a:rPr>
              <a:t> casa'</a:t>
            </a:r>
            <a:r>
              <a:rPr lang="en-US" sz="2400" dirty="0" smtClean="0">
                <a:solidFill>
                  <a:schemeClr val="bg1"/>
                </a:solidFill>
                <a:latin typeface="Lucida Console" charset="0"/>
              </a:rPr>
              <a:t>)</a:t>
            </a:r>
          </a:p>
          <a:p>
            <a:pPr lvl="1"/>
            <a:r>
              <a:rPr lang="en-US" sz="2400" dirty="0" err="1" smtClean="0">
                <a:solidFill>
                  <a:srgbClr val="FFFF00"/>
                </a:solidFill>
                <a:latin typeface="Lucida Console" charset="0"/>
              </a:rPr>
              <a:t>elif</a:t>
            </a:r>
            <a:r>
              <a:rPr lang="en-US" sz="24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400" dirty="0">
                <a:solidFill>
                  <a:schemeClr val="bg1"/>
                </a:solidFill>
                <a:latin typeface="Lucida Console" charset="0"/>
              </a:rPr>
              <a:t>hora </a:t>
            </a:r>
            <a:r>
              <a:rPr lang="en-US" sz="2400" dirty="0" smtClean="0">
                <a:solidFill>
                  <a:srgbClr val="00B0F0"/>
                </a:solidFill>
                <a:latin typeface="Lucida Console" charset="0"/>
              </a:rPr>
              <a:t>&lt;</a:t>
            </a:r>
            <a:r>
              <a:rPr lang="en-US" sz="24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400" dirty="0">
                <a:solidFill>
                  <a:srgbClr val="FF47FF"/>
                </a:solidFill>
                <a:latin typeface="Lucida Console" charset="0"/>
              </a:rPr>
              <a:t>20</a:t>
            </a:r>
            <a:r>
              <a:rPr lang="en-US" sz="2400" dirty="0">
                <a:solidFill>
                  <a:schemeClr val="bg1"/>
                </a:solidFill>
                <a:latin typeface="Lucida Console" charset="0"/>
              </a:rPr>
              <a:t>: print</a:t>
            </a:r>
            <a:r>
              <a:rPr lang="en-US" sz="2400" dirty="0" smtClean="0">
                <a:solidFill>
                  <a:schemeClr val="bg1"/>
                </a:solidFill>
                <a:latin typeface="Lucida Console" charset="0"/>
              </a:rPr>
              <a:t>(</a:t>
            </a:r>
            <a:r>
              <a:rPr lang="en-US" sz="2400" dirty="0">
                <a:solidFill>
                  <a:srgbClr val="FFC000"/>
                </a:solidFill>
                <a:latin typeface="Lucida Console" charset="0"/>
              </a:rPr>
              <a:t>'</a:t>
            </a:r>
            <a:r>
              <a:rPr lang="en-US" sz="2400" dirty="0" err="1" smtClean="0">
                <a:solidFill>
                  <a:srgbClr val="FFC000"/>
                </a:solidFill>
                <a:latin typeface="Lucida Console" charset="0"/>
              </a:rPr>
              <a:t>jantando</a:t>
            </a:r>
            <a:r>
              <a:rPr lang="en-US" sz="2400" dirty="0" smtClean="0">
                <a:solidFill>
                  <a:srgbClr val="FFC000"/>
                </a:solidFill>
                <a:latin typeface="Lucida Console" charset="0"/>
              </a:rPr>
              <a:t>'</a:t>
            </a:r>
            <a:r>
              <a:rPr lang="en-US" sz="2400" dirty="0" smtClean="0">
                <a:solidFill>
                  <a:schemeClr val="bg1"/>
                </a:solidFill>
                <a:latin typeface="Lucida Console" charset="0"/>
              </a:rPr>
              <a:t>)</a:t>
            </a:r>
          </a:p>
          <a:p>
            <a:pPr lvl="1"/>
            <a:r>
              <a:rPr lang="en-US" sz="2400" dirty="0" err="1" smtClean="0">
                <a:solidFill>
                  <a:srgbClr val="FFFF00"/>
                </a:solidFill>
                <a:latin typeface="Lucida Console" charset="0"/>
              </a:rPr>
              <a:t>elif</a:t>
            </a:r>
            <a:r>
              <a:rPr lang="en-US" sz="24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400" dirty="0">
                <a:solidFill>
                  <a:schemeClr val="bg1"/>
                </a:solidFill>
                <a:latin typeface="Lucida Console" charset="0"/>
              </a:rPr>
              <a:t>hora </a:t>
            </a:r>
            <a:r>
              <a:rPr lang="en-US" sz="2400" dirty="0" smtClean="0">
                <a:solidFill>
                  <a:srgbClr val="00B0F0"/>
                </a:solidFill>
                <a:latin typeface="Lucida Console" charset="0"/>
              </a:rPr>
              <a:t>&lt;</a:t>
            </a:r>
            <a:r>
              <a:rPr lang="en-US" sz="24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400" dirty="0" smtClean="0">
                <a:solidFill>
                  <a:srgbClr val="FF47FF"/>
                </a:solidFill>
                <a:latin typeface="Lucida Console" charset="0"/>
              </a:rPr>
              <a:t>22</a:t>
            </a:r>
            <a:r>
              <a:rPr lang="en-US" sz="2400" dirty="0" smtClean="0">
                <a:solidFill>
                  <a:schemeClr val="bg1"/>
                </a:solidFill>
                <a:latin typeface="Lucida Console" charset="0"/>
              </a:rPr>
              <a:t>: </a:t>
            </a:r>
            <a:r>
              <a:rPr lang="en-US" sz="2400" dirty="0">
                <a:solidFill>
                  <a:schemeClr val="bg1"/>
                </a:solidFill>
                <a:latin typeface="Lucida Console" charset="0"/>
              </a:rPr>
              <a:t>print</a:t>
            </a:r>
            <a:r>
              <a:rPr lang="en-US" sz="2400" dirty="0" smtClean="0">
                <a:solidFill>
                  <a:schemeClr val="bg1"/>
                </a:solidFill>
                <a:latin typeface="Lucida Console" charset="0"/>
              </a:rPr>
              <a:t>(</a:t>
            </a:r>
            <a:r>
              <a:rPr lang="en-US" sz="2400" dirty="0">
                <a:solidFill>
                  <a:srgbClr val="FFC000"/>
                </a:solidFill>
                <a:latin typeface="Lucida Console" charset="0"/>
              </a:rPr>
              <a:t>'</a:t>
            </a:r>
            <a:r>
              <a:rPr lang="en-US" sz="2400" dirty="0" err="1" smtClean="0">
                <a:solidFill>
                  <a:srgbClr val="FFC000"/>
                </a:solidFill>
                <a:latin typeface="Lucida Console" charset="0"/>
              </a:rPr>
              <a:t>descansando</a:t>
            </a:r>
            <a:r>
              <a:rPr lang="en-US" sz="2400" dirty="0" smtClean="0">
                <a:solidFill>
                  <a:srgbClr val="FFC000"/>
                </a:solidFill>
                <a:latin typeface="Lucida Console" charset="0"/>
              </a:rPr>
              <a:t>'</a:t>
            </a:r>
            <a:r>
              <a:rPr lang="en-US" sz="2400" dirty="0" smtClean="0">
                <a:solidFill>
                  <a:schemeClr val="bg1"/>
                </a:solidFill>
                <a:latin typeface="Lucida Console" charset="0"/>
              </a:rPr>
              <a:t>)</a:t>
            </a:r>
          </a:p>
          <a:p>
            <a:pPr lvl="1"/>
            <a:r>
              <a:rPr lang="en-US" sz="2400" dirty="0" smtClean="0">
                <a:solidFill>
                  <a:srgbClr val="FFFF00"/>
                </a:solidFill>
                <a:latin typeface="Lucida Console" charset="0"/>
              </a:rPr>
              <a:t>else</a:t>
            </a:r>
            <a:r>
              <a:rPr lang="en-US" sz="2400" dirty="0">
                <a:solidFill>
                  <a:schemeClr val="bg1"/>
                </a:solidFill>
                <a:latin typeface="Lucida Console" charset="0"/>
              </a:rPr>
              <a:t>: print</a:t>
            </a:r>
            <a:r>
              <a:rPr lang="en-US" sz="2400" dirty="0" smtClean="0">
                <a:solidFill>
                  <a:schemeClr val="bg1"/>
                </a:solidFill>
                <a:latin typeface="Lucida Console" charset="0"/>
              </a:rPr>
              <a:t>(</a:t>
            </a:r>
            <a:r>
              <a:rPr lang="en-US" sz="2400" dirty="0" smtClean="0">
                <a:solidFill>
                  <a:srgbClr val="FFC000"/>
                </a:solidFill>
                <a:latin typeface="Lucida Console" charset="0"/>
              </a:rPr>
              <a:t>'</a:t>
            </a:r>
            <a:r>
              <a:rPr lang="en-US" sz="2400" dirty="0" err="1" smtClean="0">
                <a:solidFill>
                  <a:srgbClr val="FFC000"/>
                </a:solidFill>
                <a:latin typeface="Lucida Console" charset="0"/>
              </a:rPr>
              <a:t>dormindo</a:t>
            </a:r>
            <a:r>
              <a:rPr lang="en-US" sz="2400" dirty="0">
                <a:solidFill>
                  <a:srgbClr val="FFC000"/>
                </a:solidFill>
                <a:latin typeface="Lucida Console" charset="0"/>
              </a:rPr>
              <a:t>'</a:t>
            </a:r>
            <a:r>
              <a:rPr lang="en-US" sz="2400" dirty="0" smtClean="0">
                <a:solidFill>
                  <a:schemeClr val="bg1"/>
                </a:solidFill>
                <a:latin typeface="Lucida Console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888112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88758" y="128336"/>
            <a:ext cx="51571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consolas" charset="0"/>
              </a:rPr>
              <a:t>Python – Loops (</a:t>
            </a:r>
            <a:r>
              <a:rPr lang="en-US" sz="3200" dirty="0" err="1" smtClean="0">
                <a:solidFill>
                  <a:schemeClr val="bg1"/>
                </a:solidFill>
                <a:latin typeface="consolas" charset="0"/>
              </a:rPr>
              <a:t>laços</a:t>
            </a:r>
            <a:r>
              <a:rPr lang="en-US" sz="3200" dirty="0" smtClean="0">
                <a:solidFill>
                  <a:schemeClr val="bg1"/>
                </a:solidFill>
                <a:latin typeface="consolas" charset="0"/>
              </a:rPr>
              <a:t>)</a:t>
            </a:r>
            <a:endParaRPr lang="en-US" sz="3200" dirty="0">
              <a:solidFill>
                <a:schemeClr val="bg1"/>
              </a:solidFill>
              <a:latin typeface="consolas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88758" y="1187115"/>
            <a:ext cx="11555938" cy="409073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É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comum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 a </a:t>
            </a:r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necessidade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 de </a:t>
            </a:r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repetir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uma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ou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mais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instruções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 um </a:t>
            </a:r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determinado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número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 de </a:t>
            </a:r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vezes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. Para </a:t>
            </a:r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isto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, </a:t>
            </a:r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podemos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usar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 a </a:t>
            </a:r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palavra</a:t>
            </a:r>
            <a:r>
              <a:rPr lang="en-US" sz="2800" dirty="0" err="1">
                <a:solidFill>
                  <a:schemeClr val="bg1"/>
                </a:solidFill>
                <a:latin typeface="Lucida Console" charset="0"/>
              </a:rPr>
              <a:t>-</a:t>
            </a:r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chave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800" dirty="0" smtClean="0">
                <a:solidFill>
                  <a:srgbClr val="FFFF00"/>
                </a:solidFill>
                <a:latin typeface="Lucida Console" charset="0"/>
              </a:rPr>
              <a:t>while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. </a:t>
            </a:r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Exemplo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:</a:t>
            </a:r>
          </a:p>
          <a:p>
            <a:endParaRPr lang="en-US" sz="2800" dirty="0">
              <a:solidFill>
                <a:schemeClr val="bg1"/>
              </a:solidFill>
              <a:latin typeface="Lucida Console" charset="0"/>
            </a:endParaRPr>
          </a:p>
          <a:p>
            <a:pPr lvl="1"/>
            <a:r>
              <a:rPr lang="en-US" sz="2800" dirty="0" err="1">
                <a:solidFill>
                  <a:schemeClr val="bg1"/>
                </a:solidFill>
                <a:latin typeface="Lucida Console" charset="0"/>
              </a:rPr>
              <a:t>lista</a:t>
            </a:r>
            <a:r>
              <a:rPr lang="en-US" sz="2800" dirty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800" dirty="0">
                <a:solidFill>
                  <a:srgbClr val="00B0F0"/>
                </a:solidFill>
                <a:latin typeface="Lucida Console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Lucida Console" charset="0"/>
              </a:rPr>
              <a:t> [</a:t>
            </a:r>
            <a:r>
              <a:rPr lang="en-US" sz="2800" dirty="0">
                <a:solidFill>
                  <a:srgbClr val="FF47FF"/>
                </a:solidFill>
                <a:latin typeface="Lucida Console" charset="0"/>
              </a:rPr>
              <a:t>0</a:t>
            </a:r>
            <a:r>
              <a:rPr lang="en-US" sz="2800" dirty="0">
                <a:solidFill>
                  <a:schemeClr val="bg1"/>
                </a:solidFill>
                <a:latin typeface="Lucida Console" charset="0"/>
              </a:rPr>
              <a:t>,</a:t>
            </a:r>
            <a:r>
              <a:rPr lang="en-US" sz="2800" dirty="0">
                <a:solidFill>
                  <a:srgbClr val="FF47FF"/>
                </a:solidFill>
                <a:latin typeface="Lucida Console" charset="0"/>
              </a:rPr>
              <a:t>10</a:t>
            </a:r>
            <a:r>
              <a:rPr lang="en-US" sz="2800" dirty="0">
                <a:solidFill>
                  <a:schemeClr val="bg1"/>
                </a:solidFill>
                <a:latin typeface="Lucida Console" charset="0"/>
              </a:rPr>
              <a:t>,</a:t>
            </a:r>
            <a:r>
              <a:rPr lang="en-US" sz="2800" dirty="0">
                <a:solidFill>
                  <a:srgbClr val="FF47FF"/>
                </a:solidFill>
                <a:latin typeface="Lucida Console" charset="0"/>
              </a:rPr>
              <a:t>20</a:t>
            </a:r>
            <a:r>
              <a:rPr lang="en-US" sz="2800" dirty="0">
                <a:solidFill>
                  <a:schemeClr val="bg1"/>
                </a:solidFill>
                <a:latin typeface="Lucida Console" charset="0"/>
              </a:rPr>
              <a:t>,</a:t>
            </a:r>
            <a:r>
              <a:rPr lang="en-US" sz="2800" dirty="0">
                <a:solidFill>
                  <a:srgbClr val="FF47FF"/>
                </a:solidFill>
                <a:latin typeface="Lucida Console" charset="0"/>
              </a:rPr>
              <a:t>30</a:t>
            </a:r>
            <a:r>
              <a:rPr lang="en-US" sz="2800" dirty="0">
                <a:solidFill>
                  <a:schemeClr val="bg1"/>
                </a:solidFill>
                <a:latin typeface="Lucida Console" charset="0"/>
              </a:rPr>
              <a:t>,</a:t>
            </a:r>
            <a:r>
              <a:rPr lang="en-US" sz="2800" dirty="0">
                <a:solidFill>
                  <a:srgbClr val="FF47FF"/>
                </a:solidFill>
                <a:latin typeface="Lucida Console" charset="0"/>
              </a:rPr>
              <a:t>40</a:t>
            </a:r>
            <a:r>
              <a:rPr lang="en-US" sz="2800" dirty="0">
                <a:solidFill>
                  <a:schemeClr val="bg1"/>
                </a:solidFill>
                <a:latin typeface="Lucida Console" charset="0"/>
              </a:rPr>
              <a:t>,</a:t>
            </a:r>
            <a:r>
              <a:rPr lang="en-US" sz="2800" dirty="0">
                <a:solidFill>
                  <a:srgbClr val="FF47FF"/>
                </a:solidFill>
                <a:latin typeface="Lucida Console" charset="0"/>
              </a:rPr>
              <a:t>50</a:t>
            </a:r>
            <a:r>
              <a:rPr lang="en-US" sz="2800" dirty="0">
                <a:solidFill>
                  <a:schemeClr val="bg1"/>
                </a:solidFill>
                <a:latin typeface="Lucida Console" charset="0"/>
              </a:rPr>
              <a:t>]</a:t>
            </a:r>
          </a:p>
          <a:p>
            <a:pPr lvl="1"/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indice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 = 0</a:t>
            </a:r>
          </a:p>
          <a:p>
            <a:pPr lvl="1"/>
            <a:r>
              <a:rPr lang="en-US" sz="2800" dirty="0">
                <a:solidFill>
                  <a:srgbClr val="FFFF00"/>
                </a:solidFill>
                <a:latin typeface="Lucida Console" charset="0"/>
              </a:rPr>
              <a:t>w</a:t>
            </a:r>
            <a:r>
              <a:rPr lang="en-US" sz="2800" dirty="0" smtClean="0">
                <a:solidFill>
                  <a:srgbClr val="FFFF00"/>
                </a:solidFill>
                <a:latin typeface="Lucida Console" charset="0"/>
              </a:rPr>
              <a:t>hile </a:t>
            </a:r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indice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800" dirty="0" smtClean="0">
                <a:solidFill>
                  <a:srgbClr val="00B0F0"/>
                </a:solidFill>
                <a:latin typeface="Lucida Console" charset="0"/>
              </a:rPr>
              <a:t>&lt;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len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(</a:t>
            </a:r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lista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):</a:t>
            </a:r>
          </a:p>
          <a:p>
            <a:pPr lvl="1"/>
            <a:r>
              <a:rPr lang="en-US" sz="2800" dirty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   print(</a:t>
            </a:r>
            <a:r>
              <a:rPr lang="en-US" sz="2800" dirty="0">
                <a:solidFill>
                  <a:srgbClr val="FFC000"/>
                </a:solidFill>
                <a:latin typeface="Lucida Console" charset="0"/>
              </a:rPr>
              <a:t>'</a:t>
            </a:r>
            <a:r>
              <a:rPr lang="en-US" sz="2800" dirty="0" err="1" smtClean="0">
                <a:solidFill>
                  <a:srgbClr val="FFC000"/>
                </a:solidFill>
                <a:latin typeface="Lucida Console" charset="0"/>
              </a:rPr>
              <a:t>num</a:t>
            </a:r>
            <a:r>
              <a:rPr lang="en-US" sz="2800" dirty="0" smtClean="0">
                <a:solidFill>
                  <a:srgbClr val="FFC000"/>
                </a:solidFill>
                <a:latin typeface="Lucida Console" charset="0"/>
              </a:rPr>
              <a:t> = %d'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 % </a:t>
            </a:r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lista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[</a:t>
            </a:r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indice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])</a:t>
            </a:r>
          </a:p>
          <a:p>
            <a:pPr lvl="1"/>
            <a:r>
              <a:rPr lang="en-US" sz="2800" dirty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   </a:t>
            </a:r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indice</a:t>
            </a:r>
            <a:r>
              <a:rPr lang="en-US" sz="2800" dirty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800" dirty="0" smtClean="0">
                <a:solidFill>
                  <a:srgbClr val="00B0F0"/>
                </a:solidFill>
                <a:latin typeface="Lucida Console" charset="0"/>
              </a:rPr>
              <a:t>+=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 1</a:t>
            </a:r>
          </a:p>
          <a:p>
            <a:endParaRPr lang="en-US" sz="2800" dirty="0" smtClean="0">
              <a:solidFill>
                <a:schemeClr val="bg1"/>
              </a:solidFill>
              <a:latin typeface="Lucida Consol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7865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88758" y="128336"/>
            <a:ext cx="51571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consolas" charset="0"/>
              </a:rPr>
              <a:t>Python – Loops (</a:t>
            </a:r>
            <a:r>
              <a:rPr lang="en-US" sz="3200" dirty="0" err="1" smtClean="0">
                <a:solidFill>
                  <a:schemeClr val="bg1"/>
                </a:solidFill>
                <a:latin typeface="consolas" charset="0"/>
              </a:rPr>
              <a:t>laços</a:t>
            </a:r>
            <a:r>
              <a:rPr lang="en-US" sz="3200" dirty="0" smtClean="0">
                <a:solidFill>
                  <a:schemeClr val="bg1"/>
                </a:solidFill>
                <a:latin typeface="consolas" charset="0"/>
              </a:rPr>
              <a:t>)</a:t>
            </a:r>
            <a:endParaRPr lang="en-US" sz="3200" dirty="0">
              <a:solidFill>
                <a:schemeClr val="bg1"/>
              </a:solidFill>
              <a:latin typeface="consolas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88758" y="1187115"/>
            <a:ext cx="11555938" cy="409073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600" dirty="0" err="1" smtClean="0">
                <a:solidFill>
                  <a:schemeClr val="bg1"/>
                </a:solidFill>
                <a:latin typeface="Lucida Console" charset="0"/>
              </a:rPr>
              <a:t>Utilizar</a:t>
            </a:r>
            <a:r>
              <a:rPr lang="en-US" sz="2600" dirty="0" smtClean="0">
                <a:solidFill>
                  <a:schemeClr val="bg1"/>
                </a:solidFill>
                <a:latin typeface="Lucida Console" charset="0"/>
              </a:rPr>
              <a:t> um </a:t>
            </a:r>
            <a:r>
              <a:rPr lang="en-US" sz="2600" dirty="0" err="1" smtClean="0">
                <a:solidFill>
                  <a:schemeClr val="bg1"/>
                </a:solidFill>
                <a:latin typeface="Lucida Console" charset="0"/>
              </a:rPr>
              <a:t>índice</a:t>
            </a:r>
            <a:r>
              <a:rPr lang="en-US" sz="2600" dirty="0" smtClean="0">
                <a:solidFill>
                  <a:schemeClr val="bg1"/>
                </a:solidFill>
                <a:latin typeface="Lucida Console" charset="0"/>
              </a:rPr>
              <a:t> para </a:t>
            </a:r>
            <a:r>
              <a:rPr lang="en-US" sz="2600" dirty="0" err="1" smtClean="0">
                <a:solidFill>
                  <a:schemeClr val="bg1"/>
                </a:solidFill>
                <a:latin typeface="Lucida Console" charset="0"/>
              </a:rPr>
              <a:t>percorrer</a:t>
            </a:r>
            <a:r>
              <a:rPr lang="en-US" sz="2600" dirty="0" smtClean="0">
                <a:solidFill>
                  <a:schemeClr val="bg1"/>
                </a:solidFill>
                <a:latin typeface="Lucida Console" charset="0"/>
              </a:rPr>
              <a:t> um </a:t>
            </a:r>
            <a:r>
              <a:rPr lang="en-US" sz="2600" dirty="0" err="1" smtClean="0">
                <a:solidFill>
                  <a:schemeClr val="bg1"/>
                </a:solidFill>
                <a:latin typeface="Lucida Console" charset="0"/>
              </a:rPr>
              <a:t>conjunto</a:t>
            </a:r>
            <a:r>
              <a:rPr lang="en-US" sz="2600" dirty="0" smtClean="0">
                <a:solidFill>
                  <a:schemeClr val="bg1"/>
                </a:solidFill>
                <a:latin typeface="Lucida Console" charset="0"/>
              </a:rPr>
              <a:t> de </a:t>
            </a:r>
            <a:r>
              <a:rPr lang="en-US" sz="2600" dirty="0" err="1" smtClean="0">
                <a:solidFill>
                  <a:schemeClr val="bg1"/>
                </a:solidFill>
                <a:latin typeface="Lucida Console" charset="0"/>
              </a:rPr>
              <a:t>valores</a:t>
            </a:r>
            <a:r>
              <a:rPr lang="en-US" sz="26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Lucida Console" charset="0"/>
              </a:rPr>
              <a:t>é</a:t>
            </a:r>
            <a:r>
              <a:rPr lang="en-US" sz="26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Lucida Console" charset="0"/>
              </a:rPr>
              <a:t>tão</a:t>
            </a:r>
            <a:r>
              <a:rPr lang="en-US" sz="26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Lucida Console" charset="0"/>
              </a:rPr>
              <a:t>comum</a:t>
            </a:r>
            <a:r>
              <a:rPr lang="en-US" sz="2600" dirty="0" smtClean="0">
                <a:solidFill>
                  <a:schemeClr val="bg1"/>
                </a:solidFill>
                <a:latin typeface="Lucida Console" charset="0"/>
              </a:rPr>
              <a:t> que o Python </a:t>
            </a:r>
            <a:r>
              <a:rPr lang="en-US" sz="2600" dirty="0" err="1" smtClean="0">
                <a:solidFill>
                  <a:schemeClr val="bg1"/>
                </a:solidFill>
                <a:latin typeface="Lucida Console" charset="0"/>
              </a:rPr>
              <a:t>oferece</a:t>
            </a:r>
            <a:r>
              <a:rPr lang="en-US" sz="26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Lucida Console" charset="0"/>
              </a:rPr>
              <a:t>uma</a:t>
            </a:r>
            <a:r>
              <a:rPr lang="en-US" sz="26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Lucida Console" charset="0"/>
              </a:rPr>
              <a:t>alternativa</a:t>
            </a:r>
            <a:r>
              <a:rPr lang="en-US" sz="26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Lucida Console" charset="0"/>
              </a:rPr>
              <a:t>simplificada</a:t>
            </a:r>
            <a:r>
              <a:rPr lang="en-US" sz="2600" dirty="0" smtClean="0">
                <a:solidFill>
                  <a:schemeClr val="bg1"/>
                </a:solidFill>
                <a:latin typeface="Lucida Console" charset="0"/>
              </a:rPr>
              <a:t>, as </a:t>
            </a:r>
            <a:r>
              <a:rPr lang="en-US" sz="2600" dirty="0" err="1" smtClean="0">
                <a:solidFill>
                  <a:schemeClr val="bg1"/>
                </a:solidFill>
                <a:latin typeface="Lucida Console" charset="0"/>
              </a:rPr>
              <a:t>palavras-chave</a:t>
            </a:r>
            <a:r>
              <a:rPr lang="en-US" sz="26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600" dirty="0" smtClean="0">
                <a:solidFill>
                  <a:srgbClr val="FFFF00"/>
                </a:solidFill>
                <a:latin typeface="Lucida Console" charset="0"/>
              </a:rPr>
              <a:t>for-in</a:t>
            </a:r>
            <a:r>
              <a:rPr lang="en-US" sz="2600" dirty="0" smtClean="0">
                <a:solidFill>
                  <a:schemeClr val="bg1"/>
                </a:solidFill>
                <a:latin typeface="Lucida Console" charset="0"/>
              </a:rPr>
              <a:t>. </a:t>
            </a:r>
            <a:r>
              <a:rPr lang="en-US" sz="2600" dirty="0" err="1" smtClean="0">
                <a:solidFill>
                  <a:schemeClr val="bg1"/>
                </a:solidFill>
                <a:latin typeface="Lucida Console" charset="0"/>
              </a:rPr>
              <a:t>Exemplo</a:t>
            </a:r>
            <a:r>
              <a:rPr lang="en-US" sz="2600" dirty="0" smtClean="0">
                <a:solidFill>
                  <a:schemeClr val="bg1"/>
                </a:solidFill>
                <a:latin typeface="Lucida Console" charset="0"/>
              </a:rPr>
              <a:t>:</a:t>
            </a:r>
          </a:p>
          <a:p>
            <a:endParaRPr lang="en-US" sz="2600" dirty="0">
              <a:solidFill>
                <a:schemeClr val="bg1"/>
              </a:solidFill>
              <a:latin typeface="Lucida Console" charset="0"/>
            </a:endParaRPr>
          </a:p>
          <a:p>
            <a:pPr lvl="1"/>
            <a:r>
              <a:rPr lang="en-US" sz="2600" dirty="0" err="1">
                <a:solidFill>
                  <a:schemeClr val="bg1"/>
                </a:solidFill>
                <a:latin typeface="Lucida Console" charset="0"/>
              </a:rPr>
              <a:t>l</a:t>
            </a:r>
            <a:r>
              <a:rPr lang="en-US" sz="2600" dirty="0" err="1" smtClean="0">
                <a:solidFill>
                  <a:schemeClr val="bg1"/>
                </a:solidFill>
                <a:latin typeface="Lucida Console" charset="0"/>
              </a:rPr>
              <a:t>ista</a:t>
            </a:r>
            <a:r>
              <a:rPr lang="en-US" sz="26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600" dirty="0" smtClean="0">
                <a:solidFill>
                  <a:srgbClr val="00B0F0"/>
                </a:solidFill>
                <a:latin typeface="Lucida Console" charset="0"/>
              </a:rPr>
              <a:t>=</a:t>
            </a:r>
            <a:r>
              <a:rPr lang="en-US" sz="2600" dirty="0" smtClean="0">
                <a:solidFill>
                  <a:schemeClr val="bg1"/>
                </a:solidFill>
                <a:latin typeface="Lucida Console" charset="0"/>
              </a:rPr>
              <a:t> [</a:t>
            </a:r>
            <a:r>
              <a:rPr lang="en-US" sz="2600" dirty="0" smtClean="0">
                <a:solidFill>
                  <a:srgbClr val="FF47FF"/>
                </a:solidFill>
                <a:latin typeface="Lucida Console" charset="0"/>
              </a:rPr>
              <a:t>0</a:t>
            </a:r>
            <a:r>
              <a:rPr lang="en-US" sz="2600" dirty="0" smtClean="0">
                <a:solidFill>
                  <a:schemeClr val="bg1"/>
                </a:solidFill>
                <a:latin typeface="Lucida Console" charset="0"/>
              </a:rPr>
              <a:t>,</a:t>
            </a:r>
            <a:r>
              <a:rPr lang="en-US" sz="2600" dirty="0" smtClean="0">
                <a:solidFill>
                  <a:srgbClr val="FF47FF"/>
                </a:solidFill>
                <a:latin typeface="Lucida Console" charset="0"/>
              </a:rPr>
              <a:t>10</a:t>
            </a:r>
            <a:r>
              <a:rPr lang="en-US" sz="2600" dirty="0" smtClean="0">
                <a:solidFill>
                  <a:schemeClr val="bg1"/>
                </a:solidFill>
                <a:latin typeface="Lucida Console" charset="0"/>
              </a:rPr>
              <a:t>,</a:t>
            </a:r>
            <a:r>
              <a:rPr lang="en-US" sz="2600" dirty="0" smtClean="0">
                <a:solidFill>
                  <a:srgbClr val="FF47FF"/>
                </a:solidFill>
                <a:latin typeface="Lucida Console" charset="0"/>
              </a:rPr>
              <a:t>20</a:t>
            </a:r>
            <a:r>
              <a:rPr lang="en-US" sz="2600" dirty="0" smtClean="0">
                <a:solidFill>
                  <a:schemeClr val="bg1"/>
                </a:solidFill>
                <a:latin typeface="Lucida Console" charset="0"/>
              </a:rPr>
              <a:t>,</a:t>
            </a:r>
            <a:r>
              <a:rPr lang="en-US" sz="2600" dirty="0" smtClean="0">
                <a:solidFill>
                  <a:srgbClr val="FF47FF"/>
                </a:solidFill>
                <a:latin typeface="Lucida Console" charset="0"/>
              </a:rPr>
              <a:t>30</a:t>
            </a:r>
            <a:r>
              <a:rPr lang="en-US" sz="2600" dirty="0" smtClean="0">
                <a:solidFill>
                  <a:schemeClr val="bg1"/>
                </a:solidFill>
                <a:latin typeface="Lucida Console" charset="0"/>
              </a:rPr>
              <a:t>,</a:t>
            </a:r>
            <a:r>
              <a:rPr lang="en-US" sz="2600" dirty="0" smtClean="0">
                <a:solidFill>
                  <a:srgbClr val="FF47FF"/>
                </a:solidFill>
                <a:latin typeface="Lucida Console" charset="0"/>
              </a:rPr>
              <a:t>40</a:t>
            </a:r>
            <a:r>
              <a:rPr lang="en-US" sz="2600" dirty="0" smtClean="0">
                <a:solidFill>
                  <a:schemeClr val="bg1"/>
                </a:solidFill>
                <a:latin typeface="Lucida Console" charset="0"/>
              </a:rPr>
              <a:t>,</a:t>
            </a:r>
            <a:r>
              <a:rPr lang="en-US" sz="2600" dirty="0" smtClean="0">
                <a:solidFill>
                  <a:srgbClr val="FF47FF"/>
                </a:solidFill>
                <a:latin typeface="Lucida Console" charset="0"/>
              </a:rPr>
              <a:t>50</a:t>
            </a:r>
            <a:r>
              <a:rPr lang="en-US" sz="2600" dirty="0" smtClean="0">
                <a:solidFill>
                  <a:schemeClr val="bg1"/>
                </a:solidFill>
                <a:latin typeface="Lucida Console" charset="0"/>
              </a:rPr>
              <a:t>]</a:t>
            </a:r>
          </a:p>
          <a:p>
            <a:pPr lvl="1"/>
            <a:r>
              <a:rPr lang="en-US" sz="2600" dirty="0" smtClean="0">
                <a:solidFill>
                  <a:srgbClr val="FFFF00"/>
                </a:solidFill>
                <a:latin typeface="Lucida Console" charset="0"/>
              </a:rPr>
              <a:t>for</a:t>
            </a:r>
            <a:r>
              <a:rPr lang="en-US" sz="26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Lucida Console" charset="0"/>
              </a:rPr>
              <a:t>num</a:t>
            </a:r>
            <a:r>
              <a:rPr lang="en-US" sz="26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600" dirty="0" smtClean="0">
                <a:solidFill>
                  <a:srgbClr val="FFFF00"/>
                </a:solidFill>
                <a:latin typeface="Lucida Console" charset="0"/>
              </a:rPr>
              <a:t>in</a:t>
            </a:r>
            <a:r>
              <a:rPr lang="en-US" sz="26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Lucida Console" charset="0"/>
              </a:rPr>
              <a:t>lista</a:t>
            </a:r>
            <a:r>
              <a:rPr lang="en-US" sz="2600" dirty="0" smtClean="0">
                <a:solidFill>
                  <a:schemeClr val="bg1"/>
                </a:solidFill>
                <a:latin typeface="Lucida Console" charset="0"/>
              </a:rPr>
              <a:t>:</a:t>
            </a:r>
          </a:p>
          <a:p>
            <a:pPr lvl="1"/>
            <a:r>
              <a:rPr lang="en-US" sz="2600" dirty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600" dirty="0" smtClean="0">
                <a:solidFill>
                  <a:schemeClr val="bg1"/>
                </a:solidFill>
                <a:latin typeface="Lucida Console" charset="0"/>
              </a:rPr>
              <a:t>   print(</a:t>
            </a:r>
            <a:r>
              <a:rPr lang="en-US" sz="2600" dirty="0">
                <a:solidFill>
                  <a:srgbClr val="FFC000"/>
                </a:solidFill>
                <a:latin typeface="Lucida Console" charset="0"/>
              </a:rPr>
              <a:t>'</a:t>
            </a:r>
            <a:r>
              <a:rPr lang="en-US" sz="2600" dirty="0" err="1" smtClean="0">
                <a:solidFill>
                  <a:srgbClr val="FFC000"/>
                </a:solidFill>
                <a:latin typeface="Lucida Console" charset="0"/>
              </a:rPr>
              <a:t>num</a:t>
            </a:r>
            <a:r>
              <a:rPr lang="en-US" sz="2600" dirty="0" smtClean="0">
                <a:solidFill>
                  <a:srgbClr val="FFC000"/>
                </a:solidFill>
                <a:latin typeface="Lucida Console" charset="0"/>
              </a:rPr>
              <a:t> = %d'</a:t>
            </a:r>
            <a:r>
              <a:rPr lang="en-US" sz="2600" dirty="0" smtClean="0">
                <a:solidFill>
                  <a:schemeClr val="bg1"/>
                </a:solidFill>
                <a:latin typeface="Lucida Console" charset="0"/>
              </a:rPr>
              <a:t> % </a:t>
            </a:r>
            <a:r>
              <a:rPr lang="en-US" sz="2600" dirty="0" err="1" smtClean="0">
                <a:solidFill>
                  <a:schemeClr val="bg1"/>
                </a:solidFill>
                <a:latin typeface="Lucida Console" charset="0"/>
              </a:rPr>
              <a:t>num</a:t>
            </a:r>
            <a:r>
              <a:rPr lang="en-US" sz="2600" dirty="0" smtClean="0">
                <a:solidFill>
                  <a:schemeClr val="bg1"/>
                </a:solidFill>
                <a:latin typeface="Lucida Console" charset="0"/>
              </a:rPr>
              <a:t>)</a:t>
            </a:r>
            <a:endParaRPr lang="en-US" sz="2600" dirty="0">
              <a:solidFill>
                <a:schemeClr val="bg1"/>
              </a:solidFill>
              <a:latin typeface="Lucida Console" charset="0"/>
            </a:endParaRPr>
          </a:p>
          <a:p>
            <a:pPr lvl="1"/>
            <a:r>
              <a:rPr lang="en-US" sz="2600" dirty="0">
                <a:solidFill>
                  <a:srgbClr val="FFFF00"/>
                </a:solidFill>
                <a:latin typeface="Lucida Console" charset="0"/>
              </a:rPr>
              <a:t>for</a:t>
            </a:r>
            <a:r>
              <a:rPr lang="en-US" sz="2600" dirty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600" dirty="0" err="1">
                <a:solidFill>
                  <a:schemeClr val="bg1"/>
                </a:solidFill>
                <a:latin typeface="Lucida Console" charset="0"/>
              </a:rPr>
              <a:t>i</a:t>
            </a:r>
            <a:r>
              <a:rPr lang="en-US" sz="2600" dirty="0">
                <a:solidFill>
                  <a:schemeClr val="bg1"/>
                </a:solidFill>
                <a:latin typeface="Lucida Console" charset="0"/>
              </a:rPr>
              <a:t>, </a:t>
            </a:r>
            <a:r>
              <a:rPr lang="en-US" sz="2600" dirty="0" err="1" smtClean="0">
                <a:solidFill>
                  <a:schemeClr val="bg1"/>
                </a:solidFill>
                <a:latin typeface="Lucida Console" charset="0"/>
              </a:rPr>
              <a:t>num</a:t>
            </a:r>
            <a:r>
              <a:rPr lang="en-US" sz="26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600" dirty="0">
                <a:solidFill>
                  <a:srgbClr val="FFFF00"/>
                </a:solidFill>
                <a:latin typeface="Lucida Console" charset="0"/>
              </a:rPr>
              <a:t>in</a:t>
            </a:r>
            <a:r>
              <a:rPr lang="en-US" sz="2600" dirty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600" dirty="0" smtClean="0">
                <a:solidFill>
                  <a:schemeClr val="bg1"/>
                </a:solidFill>
                <a:latin typeface="Lucida Console" charset="0"/>
              </a:rPr>
              <a:t>enumerate(</a:t>
            </a:r>
            <a:r>
              <a:rPr lang="en-US" sz="2600" dirty="0" err="1" smtClean="0">
                <a:solidFill>
                  <a:schemeClr val="bg1"/>
                </a:solidFill>
                <a:latin typeface="Lucida Console" charset="0"/>
              </a:rPr>
              <a:t>lista</a:t>
            </a:r>
            <a:r>
              <a:rPr lang="en-US" sz="2600" dirty="0" smtClean="0">
                <a:solidFill>
                  <a:schemeClr val="bg1"/>
                </a:solidFill>
                <a:latin typeface="Lucida Console" charset="0"/>
              </a:rPr>
              <a:t>):</a:t>
            </a:r>
          </a:p>
          <a:p>
            <a:pPr lvl="1"/>
            <a:r>
              <a:rPr lang="en-US" sz="2600" dirty="0" smtClean="0">
                <a:solidFill>
                  <a:schemeClr val="bg1"/>
                </a:solidFill>
                <a:latin typeface="Lucida Console" charset="0"/>
              </a:rPr>
              <a:t>    </a:t>
            </a:r>
            <a:r>
              <a:rPr lang="en-US" sz="2600" dirty="0">
                <a:solidFill>
                  <a:schemeClr val="bg1"/>
                </a:solidFill>
                <a:latin typeface="Lucida Console" charset="0"/>
              </a:rPr>
              <a:t>print</a:t>
            </a:r>
            <a:r>
              <a:rPr lang="en-US" sz="2600" dirty="0" smtClean="0">
                <a:solidFill>
                  <a:schemeClr val="bg1"/>
                </a:solidFill>
                <a:latin typeface="Lucida Console" charset="0"/>
              </a:rPr>
              <a:t>(</a:t>
            </a:r>
            <a:r>
              <a:rPr lang="en-US" sz="2600" dirty="0" smtClean="0">
                <a:solidFill>
                  <a:srgbClr val="FFC000"/>
                </a:solidFill>
                <a:latin typeface="Lucida Console" charset="0"/>
              </a:rPr>
              <a:t>’</a:t>
            </a:r>
            <a:r>
              <a:rPr lang="en-US" sz="2600" dirty="0" err="1" smtClean="0">
                <a:solidFill>
                  <a:srgbClr val="FFC000"/>
                </a:solidFill>
                <a:latin typeface="Lucida Console" charset="0"/>
              </a:rPr>
              <a:t>lista</a:t>
            </a:r>
            <a:r>
              <a:rPr lang="en-US" sz="2600" dirty="0" smtClean="0">
                <a:solidFill>
                  <a:srgbClr val="FFC000"/>
                </a:solidFill>
                <a:latin typeface="Lucida Console" charset="0"/>
              </a:rPr>
              <a:t>[%d] </a:t>
            </a:r>
            <a:r>
              <a:rPr lang="en-US" sz="2600" dirty="0">
                <a:solidFill>
                  <a:srgbClr val="FFC000"/>
                </a:solidFill>
                <a:latin typeface="Lucida Console" charset="0"/>
              </a:rPr>
              <a:t>= %d'</a:t>
            </a:r>
            <a:r>
              <a:rPr lang="en-US" sz="2600" dirty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600" dirty="0" smtClean="0">
                <a:solidFill>
                  <a:schemeClr val="bg1"/>
                </a:solidFill>
                <a:latin typeface="Lucida Console" charset="0"/>
              </a:rPr>
              <a:t>% (</a:t>
            </a:r>
            <a:r>
              <a:rPr lang="en-US" sz="2600" dirty="0" err="1" smtClean="0">
                <a:solidFill>
                  <a:schemeClr val="bg1"/>
                </a:solidFill>
                <a:latin typeface="Lucida Console" charset="0"/>
              </a:rPr>
              <a:t>i</a:t>
            </a:r>
            <a:r>
              <a:rPr lang="en-US" sz="2600" dirty="0" smtClean="0">
                <a:solidFill>
                  <a:schemeClr val="bg1"/>
                </a:solidFill>
                <a:latin typeface="Lucida Console" charset="0"/>
              </a:rPr>
              <a:t>, </a:t>
            </a:r>
            <a:r>
              <a:rPr lang="en-US" sz="2600" dirty="0" err="1">
                <a:solidFill>
                  <a:schemeClr val="bg1"/>
                </a:solidFill>
                <a:latin typeface="Lucida Console" charset="0"/>
              </a:rPr>
              <a:t>num</a:t>
            </a:r>
            <a:r>
              <a:rPr lang="en-US" sz="2600" dirty="0" smtClean="0">
                <a:solidFill>
                  <a:schemeClr val="bg1"/>
                </a:solidFill>
                <a:latin typeface="Lucida Console" charset="0"/>
              </a:rPr>
              <a:t>))</a:t>
            </a:r>
          </a:p>
        </p:txBody>
      </p:sp>
    </p:spTree>
    <p:extLst>
      <p:ext uri="{BB962C8B-B14F-4D97-AF65-F5344CB8AC3E}">
        <p14:creationId xmlns:p14="http://schemas.microsoft.com/office/powerpoint/2010/main" val="1776134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88758" y="128336"/>
            <a:ext cx="49311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 smtClean="0">
                <a:solidFill>
                  <a:schemeClr val="bg1"/>
                </a:solidFill>
                <a:latin typeface="consolas" charset="0"/>
              </a:rPr>
              <a:t>Acesso</a:t>
            </a:r>
            <a:r>
              <a:rPr lang="en-US" sz="3200" dirty="0" smtClean="0">
                <a:solidFill>
                  <a:schemeClr val="bg1"/>
                </a:solidFill>
                <a:latin typeface="consolas" charset="0"/>
              </a:rPr>
              <a:t> </a:t>
            </a:r>
            <a:r>
              <a:rPr lang="en-US" sz="3200" dirty="0" err="1" smtClean="0">
                <a:solidFill>
                  <a:schemeClr val="bg1"/>
                </a:solidFill>
                <a:latin typeface="consolas" charset="0"/>
              </a:rPr>
              <a:t>ao</a:t>
            </a:r>
            <a:r>
              <a:rPr lang="en-US" sz="3200" dirty="0" smtClean="0">
                <a:solidFill>
                  <a:schemeClr val="bg1"/>
                </a:solidFill>
                <a:latin typeface="consolas" charset="0"/>
              </a:rPr>
              <a:t> </a:t>
            </a:r>
            <a:r>
              <a:rPr lang="en-US" sz="3200" dirty="0" err="1" smtClean="0">
                <a:solidFill>
                  <a:schemeClr val="bg1"/>
                </a:solidFill>
                <a:latin typeface="consolas" charset="0"/>
              </a:rPr>
              <a:t>laboratório</a:t>
            </a:r>
            <a:endParaRPr lang="en-US" sz="3200" dirty="0">
              <a:solidFill>
                <a:schemeClr val="bg1"/>
              </a:solidFill>
              <a:latin typeface="consolas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3136" y="1187115"/>
            <a:ext cx="11555938" cy="409073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500" dirty="0" err="1" smtClean="0">
                <a:solidFill>
                  <a:schemeClr val="bg1"/>
                </a:solidFill>
                <a:latin typeface="Lucida Console" charset="0"/>
              </a:rPr>
              <a:t>Alunos</a:t>
            </a:r>
            <a:r>
              <a:rPr lang="en-US" sz="2500" dirty="0" smtClean="0">
                <a:solidFill>
                  <a:schemeClr val="bg1"/>
                </a:solidFill>
                <a:latin typeface="Lucida Console" charset="0"/>
              </a:rPr>
              <a:t> de 1 a 20</a:t>
            </a:r>
            <a:r>
              <a:rPr lang="en-US" sz="2500" dirty="0" smtClean="0">
                <a:solidFill>
                  <a:schemeClr val="bg1"/>
                </a:solidFill>
                <a:latin typeface="Lucida Console" charset="0"/>
              </a:rPr>
              <a:t>:</a:t>
            </a:r>
          </a:p>
          <a:p>
            <a:endParaRPr lang="en-US" sz="2500" dirty="0" smtClean="0">
              <a:solidFill>
                <a:schemeClr val="bg1"/>
              </a:solidFill>
              <a:latin typeface="Lucida Console" charset="0"/>
            </a:endParaRPr>
          </a:p>
          <a:p>
            <a:pPr lvl="1"/>
            <a:r>
              <a:rPr lang="en-US" sz="2500" dirty="0" err="1" smtClean="0">
                <a:solidFill>
                  <a:schemeClr val="bg1"/>
                </a:solidFill>
                <a:latin typeface="Lucida Console" charset="0"/>
              </a:rPr>
              <a:t>ssh</a:t>
            </a:r>
            <a:r>
              <a:rPr lang="en-US" sz="25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500" dirty="0" err="1" smtClean="0">
                <a:solidFill>
                  <a:schemeClr val="bg1"/>
                </a:solidFill>
                <a:latin typeface="Lucida Console" charset="0"/>
              </a:rPr>
              <a:t>aluno</a:t>
            </a:r>
            <a:r>
              <a:rPr lang="en-US" sz="2500" dirty="0" err="1" smtClean="0">
                <a:solidFill>
                  <a:srgbClr val="FFFF00"/>
                </a:solidFill>
                <a:latin typeface="Lucida Console" charset="0"/>
              </a:rPr>
              <a:t>X</a:t>
            </a:r>
            <a:r>
              <a:rPr lang="en-US" sz="2500" dirty="0" smtClean="0">
                <a:solidFill>
                  <a:schemeClr val="bg1"/>
                </a:solidFill>
                <a:latin typeface="Lucida Console" charset="0"/>
              </a:rPr>
              <a:t>@</a:t>
            </a:r>
            <a:r>
              <a:rPr lang="nb-NO" sz="2500" dirty="0" smtClean="0">
                <a:solidFill>
                  <a:schemeClr val="bg1"/>
                </a:solidFill>
                <a:latin typeface="Lucida Console" charset="0"/>
              </a:rPr>
              <a:t>192.168.254.53</a:t>
            </a:r>
            <a:r>
              <a:rPr lang="en-US" sz="2500" dirty="0" smtClean="0">
                <a:solidFill>
                  <a:schemeClr val="bg1"/>
                </a:solidFill>
                <a:latin typeface="Lucida Console" charset="0"/>
              </a:rPr>
              <a:t>     </a:t>
            </a:r>
            <a:r>
              <a:rPr lang="en-US" sz="2500" dirty="0" err="1" smtClean="0">
                <a:solidFill>
                  <a:schemeClr val="bg1"/>
                </a:solidFill>
                <a:latin typeface="Lucida Console" charset="0"/>
              </a:rPr>
              <a:t>Senha</a:t>
            </a:r>
            <a:r>
              <a:rPr lang="en-US" sz="2500" dirty="0" smtClean="0">
                <a:solidFill>
                  <a:schemeClr val="bg1"/>
                </a:solidFill>
                <a:latin typeface="Lucida Console" charset="0"/>
              </a:rPr>
              <a:t>: </a:t>
            </a:r>
            <a:r>
              <a:rPr lang="en-US" sz="2500" dirty="0" smtClean="0">
                <a:solidFill>
                  <a:srgbClr val="FFFF00"/>
                </a:solidFill>
                <a:latin typeface="Lucida Console" charset="0"/>
              </a:rPr>
              <a:t>python</a:t>
            </a:r>
          </a:p>
          <a:p>
            <a:pPr lvl="1"/>
            <a:r>
              <a:rPr lang="en-US" sz="2500" dirty="0" err="1" smtClean="0">
                <a:solidFill>
                  <a:schemeClr val="bg1"/>
                </a:solidFill>
                <a:latin typeface="Lucida Console" charset="0"/>
              </a:rPr>
              <a:t>Primeiro</a:t>
            </a:r>
            <a:r>
              <a:rPr lang="en-US" sz="25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500" dirty="0" err="1" smtClean="0">
                <a:solidFill>
                  <a:schemeClr val="bg1"/>
                </a:solidFill>
                <a:latin typeface="Lucida Console" charset="0"/>
              </a:rPr>
              <a:t>acesso</a:t>
            </a:r>
            <a:r>
              <a:rPr lang="en-US" sz="2500" dirty="0" smtClean="0">
                <a:solidFill>
                  <a:schemeClr val="bg1"/>
                </a:solidFill>
                <a:latin typeface="Lucida Console" charset="0"/>
              </a:rPr>
              <a:t> : screen –S </a:t>
            </a:r>
            <a:r>
              <a:rPr lang="en-US" sz="2500" dirty="0" err="1" smtClean="0">
                <a:solidFill>
                  <a:schemeClr val="bg1"/>
                </a:solidFill>
                <a:latin typeface="Lucida Console" charset="0"/>
              </a:rPr>
              <a:t>aluno</a:t>
            </a:r>
            <a:r>
              <a:rPr lang="en-US" sz="2500" dirty="0" err="1" smtClean="0">
                <a:solidFill>
                  <a:srgbClr val="FFFF00"/>
                </a:solidFill>
                <a:latin typeface="Lucida Console" charset="0"/>
              </a:rPr>
              <a:t>X</a:t>
            </a:r>
            <a:endParaRPr lang="en-US" sz="2500" dirty="0">
              <a:solidFill>
                <a:srgbClr val="FFFF00"/>
              </a:solidFill>
              <a:latin typeface="Lucida Console" charset="0"/>
            </a:endParaRPr>
          </a:p>
          <a:p>
            <a:pPr lvl="1"/>
            <a:r>
              <a:rPr lang="en-US" sz="2500" dirty="0" err="1" smtClean="0">
                <a:solidFill>
                  <a:schemeClr val="bg1"/>
                </a:solidFill>
                <a:latin typeface="Lucida Console" charset="0"/>
              </a:rPr>
              <a:t>Próximos</a:t>
            </a:r>
            <a:r>
              <a:rPr lang="en-US" sz="25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500" dirty="0" err="1" smtClean="0">
                <a:solidFill>
                  <a:schemeClr val="bg1"/>
                </a:solidFill>
                <a:latin typeface="Lucida Console" charset="0"/>
              </a:rPr>
              <a:t>acessos</a:t>
            </a:r>
            <a:r>
              <a:rPr lang="en-US" sz="2500" dirty="0" smtClean="0">
                <a:solidFill>
                  <a:schemeClr val="bg1"/>
                </a:solidFill>
                <a:latin typeface="Lucida Console" charset="0"/>
              </a:rPr>
              <a:t>: screen -x</a:t>
            </a:r>
            <a:endParaRPr lang="en-US" sz="2500" dirty="0" smtClean="0">
              <a:solidFill>
                <a:schemeClr val="bg1"/>
              </a:solidFill>
              <a:latin typeface="Lucida Console" charset="0"/>
            </a:endParaRPr>
          </a:p>
          <a:p>
            <a:endParaRPr lang="en-US" sz="2500" dirty="0">
              <a:solidFill>
                <a:srgbClr val="FFFF00"/>
              </a:solidFill>
              <a:latin typeface="Lucida Console" charset="0"/>
            </a:endParaRPr>
          </a:p>
          <a:p>
            <a:r>
              <a:rPr lang="en-US" sz="2500" dirty="0" err="1" smtClean="0">
                <a:solidFill>
                  <a:schemeClr val="bg1"/>
                </a:solidFill>
                <a:latin typeface="Lucida Console" charset="0"/>
              </a:rPr>
              <a:t>Executando</a:t>
            </a:r>
            <a:r>
              <a:rPr lang="en-US" sz="25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500" dirty="0" smtClean="0">
                <a:solidFill>
                  <a:schemeClr val="bg1"/>
                </a:solidFill>
                <a:latin typeface="Lucida Console" charset="0"/>
              </a:rPr>
              <a:t>o </a:t>
            </a:r>
            <a:r>
              <a:rPr lang="en-US" sz="2500" dirty="0" err="1" smtClean="0">
                <a:solidFill>
                  <a:schemeClr val="bg1"/>
                </a:solidFill>
                <a:latin typeface="Lucida Console" charset="0"/>
              </a:rPr>
              <a:t>interpretador</a:t>
            </a:r>
            <a:r>
              <a:rPr lang="en-US" sz="25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500" dirty="0" err="1" smtClean="0">
                <a:solidFill>
                  <a:schemeClr val="bg1"/>
                </a:solidFill>
                <a:latin typeface="Lucida Console" charset="0"/>
              </a:rPr>
              <a:t>interativo</a:t>
            </a:r>
            <a:r>
              <a:rPr lang="en-US" sz="2500" dirty="0" smtClean="0">
                <a:solidFill>
                  <a:schemeClr val="bg1"/>
                </a:solidFill>
                <a:latin typeface="Lucida Console" charset="0"/>
              </a:rPr>
              <a:t> do </a:t>
            </a:r>
            <a:r>
              <a:rPr lang="en-US" sz="2500" dirty="0" smtClean="0">
                <a:solidFill>
                  <a:schemeClr val="bg1"/>
                </a:solidFill>
                <a:latin typeface="Lucida Console" charset="0"/>
              </a:rPr>
              <a:t>Python 3:</a:t>
            </a:r>
            <a:endParaRPr lang="en-US" sz="2500" dirty="0">
              <a:solidFill>
                <a:schemeClr val="bg1"/>
              </a:solidFill>
              <a:latin typeface="Lucida Console" charset="0"/>
            </a:endParaRPr>
          </a:p>
          <a:p>
            <a:pPr lvl="1"/>
            <a:r>
              <a:rPr lang="en-US" sz="2500" dirty="0" smtClean="0">
                <a:solidFill>
                  <a:srgbClr val="FFFF00"/>
                </a:solidFill>
                <a:latin typeface="Lucida Console" charset="0"/>
              </a:rPr>
              <a:t>python3</a:t>
            </a:r>
            <a:endParaRPr lang="en-US" sz="2500" dirty="0">
              <a:solidFill>
                <a:srgbClr val="FFFF00"/>
              </a:solidFill>
              <a:latin typeface="Lucida Console" charset="0"/>
            </a:endParaRPr>
          </a:p>
          <a:p>
            <a:endParaRPr lang="en-US" sz="2500" dirty="0">
              <a:solidFill>
                <a:schemeClr val="bg1"/>
              </a:solidFill>
              <a:latin typeface="Lucida Console" charset="0"/>
            </a:endParaRPr>
          </a:p>
          <a:p>
            <a:r>
              <a:rPr lang="en-US" sz="2500" dirty="0" err="1" smtClean="0">
                <a:solidFill>
                  <a:schemeClr val="bg1"/>
                </a:solidFill>
                <a:latin typeface="Lucida Console" charset="0"/>
              </a:rPr>
              <a:t>Descobrindo</a:t>
            </a:r>
            <a:r>
              <a:rPr lang="en-US" sz="25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500" dirty="0">
                <a:solidFill>
                  <a:schemeClr val="bg1"/>
                </a:solidFill>
                <a:latin typeface="Lucida Console" charset="0"/>
              </a:rPr>
              <a:t>a </a:t>
            </a:r>
            <a:r>
              <a:rPr lang="en-US" sz="2500" dirty="0" err="1">
                <a:solidFill>
                  <a:schemeClr val="bg1"/>
                </a:solidFill>
                <a:latin typeface="Lucida Console" charset="0"/>
              </a:rPr>
              <a:t>versão</a:t>
            </a:r>
            <a:r>
              <a:rPr lang="en-US" sz="2500" dirty="0">
                <a:solidFill>
                  <a:schemeClr val="bg1"/>
                </a:solidFill>
                <a:latin typeface="Lucida Console" charset="0"/>
              </a:rPr>
              <a:t> do </a:t>
            </a:r>
            <a:r>
              <a:rPr lang="en-US" sz="2500" dirty="0" smtClean="0">
                <a:solidFill>
                  <a:schemeClr val="bg1"/>
                </a:solidFill>
                <a:latin typeface="Lucida Console" charset="0"/>
              </a:rPr>
              <a:t>Python:</a:t>
            </a:r>
            <a:endParaRPr lang="en-US" sz="2500" dirty="0" smtClean="0">
              <a:solidFill>
                <a:srgbClr val="FF47FF"/>
              </a:solidFill>
              <a:latin typeface="Lucida Console" charset="0"/>
            </a:endParaRPr>
          </a:p>
          <a:p>
            <a:pPr lvl="1"/>
            <a:r>
              <a:rPr lang="en-US" sz="2500" dirty="0" smtClean="0">
                <a:solidFill>
                  <a:srgbClr val="FF47FF"/>
                </a:solidFill>
                <a:latin typeface="Lucida Console" charset="0"/>
              </a:rPr>
              <a:t>import</a:t>
            </a:r>
            <a:r>
              <a:rPr lang="en-US" sz="2500" dirty="0" smtClean="0">
                <a:solidFill>
                  <a:schemeClr val="bg1"/>
                </a:solidFill>
                <a:latin typeface="Lucida Console" charset="0"/>
              </a:rPr>
              <a:t> sys; print(</a:t>
            </a:r>
            <a:r>
              <a:rPr lang="en-US" sz="2500" dirty="0" err="1" smtClean="0">
                <a:solidFill>
                  <a:schemeClr val="bg1"/>
                </a:solidFill>
                <a:latin typeface="Lucida Console" charset="0"/>
              </a:rPr>
              <a:t>sys.version</a:t>
            </a:r>
            <a:r>
              <a:rPr lang="en-US" sz="2500" dirty="0" smtClean="0">
                <a:solidFill>
                  <a:schemeClr val="bg1"/>
                </a:solidFill>
                <a:latin typeface="Lucida Console" charset="0"/>
              </a:rPr>
              <a:t>)</a:t>
            </a:r>
          </a:p>
          <a:p>
            <a:endParaRPr lang="en-US" sz="2500" dirty="0" smtClean="0">
              <a:solidFill>
                <a:srgbClr val="FFFF00"/>
              </a:solidFill>
              <a:latin typeface="Lucida Console" charset="0"/>
            </a:endParaRPr>
          </a:p>
          <a:p>
            <a:endParaRPr lang="en-US" sz="2500" dirty="0">
              <a:solidFill>
                <a:schemeClr val="bg1"/>
              </a:solidFill>
              <a:latin typeface="Lucida Consol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8770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88758" y="128336"/>
            <a:ext cx="51571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consolas" charset="0"/>
              </a:rPr>
              <a:t>Python – Loops (</a:t>
            </a:r>
            <a:r>
              <a:rPr lang="en-US" sz="3200" dirty="0" err="1" smtClean="0">
                <a:solidFill>
                  <a:schemeClr val="bg1"/>
                </a:solidFill>
                <a:latin typeface="consolas" charset="0"/>
              </a:rPr>
              <a:t>laços</a:t>
            </a:r>
            <a:r>
              <a:rPr lang="en-US" sz="3200" dirty="0" smtClean="0">
                <a:solidFill>
                  <a:schemeClr val="bg1"/>
                </a:solidFill>
                <a:latin typeface="consolas" charset="0"/>
              </a:rPr>
              <a:t>)</a:t>
            </a:r>
            <a:endParaRPr lang="en-US" sz="3200" dirty="0">
              <a:solidFill>
                <a:schemeClr val="bg1"/>
              </a:solidFill>
              <a:latin typeface="consolas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88758" y="1187115"/>
            <a:ext cx="11555938" cy="409073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Outro </a:t>
            </a:r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exemplo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:</a:t>
            </a:r>
          </a:p>
          <a:p>
            <a:endParaRPr lang="en-US" sz="2800" dirty="0" smtClean="0">
              <a:solidFill>
                <a:schemeClr val="bg1"/>
              </a:solidFill>
              <a:latin typeface="Lucida Console" charset="0"/>
            </a:endParaRPr>
          </a:p>
          <a:p>
            <a:pPr lvl="1"/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prefixos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800" dirty="0">
                <a:solidFill>
                  <a:srgbClr val="00B0F0"/>
                </a:solidFill>
                <a:latin typeface="Lucida Console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800" dirty="0" smtClean="0">
                <a:solidFill>
                  <a:srgbClr val="FFC000"/>
                </a:solidFill>
                <a:latin typeface="Lucida Console" charset="0"/>
              </a:rPr>
              <a:t>'JKLMNOPQ</a:t>
            </a:r>
            <a:r>
              <a:rPr lang="en-US" sz="2800" dirty="0">
                <a:solidFill>
                  <a:srgbClr val="FFC000"/>
                </a:solidFill>
                <a:latin typeface="Lucida Console" charset="0"/>
              </a:rPr>
              <a:t>'</a:t>
            </a:r>
            <a:endParaRPr lang="en-US" sz="2800" dirty="0" smtClean="0">
              <a:solidFill>
                <a:srgbClr val="FFC000"/>
              </a:solidFill>
              <a:latin typeface="Lucida Console" charset="0"/>
            </a:endParaRPr>
          </a:p>
          <a:p>
            <a:pPr lvl="1"/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sufixo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800" dirty="0">
                <a:solidFill>
                  <a:srgbClr val="00B0F0"/>
                </a:solidFill>
                <a:latin typeface="Lucida Console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800" dirty="0" smtClean="0">
                <a:solidFill>
                  <a:srgbClr val="FFC000"/>
                </a:solidFill>
                <a:latin typeface="Lucida Console" charset="0"/>
              </a:rPr>
              <a:t>'</a:t>
            </a:r>
            <a:r>
              <a:rPr lang="en-US" sz="2800" dirty="0" err="1" smtClean="0">
                <a:solidFill>
                  <a:srgbClr val="FFC000"/>
                </a:solidFill>
                <a:latin typeface="Lucida Console" charset="0"/>
              </a:rPr>
              <a:t>ython</a:t>
            </a:r>
            <a:r>
              <a:rPr lang="en-US" sz="2800" dirty="0" smtClean="0">
                <a:solidFill>
                  <a:srgbClr val="FFC000"/>
                </a:solidFill>
                <a:latin typeface="Lucida Console" charset="0"/>
              </a:rPr>
              <a:t>'</a:t>
            </a:r>
          </a:p>
          <a:p>
            <a:pPr lvl="1"/>
            <a:endParaRPr lang="en-US" sz="2800" dirty="0">
              <a:solidFill>
                <a:schemeClr val="bg1"/>
              </a:solidFill>
              <a:latin typeface="Lucida Console" charset="0"/>
            </a:endParaRPr>
          </a:p>
          <a:p>
            <a:pPr lvl="1"/>
            <a:r>
              <a:rPr lang="en-US" sz="2800" dirty="0" smtClean="0">
                <a:solidFill>
                  <a:srgbClr val="FFFF00"/>
                </a:solidFill>
                <a:latin typeface="Lucida Console" charset="0"/>
              </a:rPr>
              <a:t>for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Lucida Console" charset="0"/>
              </a:rPr>
              <a:t>letra</a:t>
            </a:r>
            <a:r>
              <a:rPr lang="en-US" sz="2800" dirty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800" dirty="0">
                <a:solidFill>
                  <a:srgbClr val="FFFF00"/>
                </a:solidFill>
                <a:latin typeface="Lucida Console" charset="0"/>
              </a:rPr>
              <a:t>in</a:t>
            </a:r>
            <a:r>
              <a:rPr lang="en-US" sz="2800" dirty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prefixos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:</a:t>
            </a:r>
          </a:p>
          <a:p>
            <a:pPr lvl="1"/>
            <a:r>
              <a:rPr lang="en-US" sz="2800" dirty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   print(</a:t>
            </a:r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letra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800" dirty="0">
                <a:solidFill>
                  <a:srgbClr val="00B0F0"/>
                </a:solidFill>
                <a:latin typeface="Lucida Console" charset="0"/>
              </a:rPr>
              <a:t>+</a:t>
            </a:r>
            <a:r>
              <a:rPr lang="en-US" sz="2800" dirty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sufixo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)</a:t>
            </a:r>
            <a:endParaRPr lang="en-US" sz="2800" dirty="0">
              <a:solidFill>
                <a:schemeClr val="bg1"/>
              </a:solidFill>
              <a:latin typeface="Lucida Console" charset="0"/>
            </a:endParaRPr>
          </a:p>
          <a:p>
            <a:endParaRPr lang="en-US" sz="2800" dirty="0" smtClean="0">
              <a:solidFill>
                <a:schemeClr val="bg1"/>
              </a:solidFill>
              <a:latin typeface="Lucida Console" charset="0"/>
            </a:endParaRPr>
          </a:p>
          <a:p>
            <a:endParaRPr lang="en-US" sz="2800" dirty="0">
              <a:solidFill>
                <a:schemeClr val="bg1"/>
              </a:solidFill>
              <a:latin typeface="Lucida Console" charset="0"/>
            </a:endParaRPr>
          </a:p>
          <a:p>
            <a:endParaRPr lang="en-US" sz="2800" dirty="0" smtClean="0">
              <a:solidFill>
                <a:schemeClr val="bg1"/>
              </a:solidFill>
              <a:latin typeface="Lucida Consol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894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88758" y="128336"/>
            <a:ext cx="38010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consolas" charset="0"/>
              </a:rPr>
              <a:t>Python – </a:t>
            </a:r>
            <a:r>
              <a:rPr lang="en-US" sz="3200" dirty="0" err="1" smtClean="0">
                <a:solidFill>
                  <a:schemeClr val="bg1"/>
                </a:solidFill>
                <a:latin typeface="consolas" charset="0"/>
              </a:rPr>
              <a:t>Funções</a:t>
            </a:r>
            <a:endParaRPr lang="en-US" sz="3200" dirty="0">
              <a:solidFill>
                <a:schemeClr val="bg1"/>
              </a:solidFill>
              <a:latin typeface="consolas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88758" y="1187115"/>
            <a:ext cx="11555938" cy="409073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600" dirty="0" err="1" smtClean="0">
                <a:solidFill>
                  <a:schemeClr val="bg1"/>
                </a:solidFill>
                <a:latin typeface="Lucida Console" charset="0"/>
              </a:rPr>
              <a:t>Função</a:t>
            </a:r>
            <a:r>
              <a:rPr lang="en-US" sz="26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Lucida Console" charset="0"/>
              </a:rPr>
              <a:t>é</a:t>
            </a:r>
            <a:r>
              <a:rPr lang="en-US" sz="26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Lucida Console" charset="0"/>
              </a:rPr>
              <a:t>uma</a:t>
            </a:r>
            <a:r>
              <a:rPr lang="en-US" sz="26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Lucida Console" charset="0"/>
              </a:rPr>
              <a:t>sequência</a:t>
            </a:r>
            <a:r>
              <a:rPr lang="en-US" sz="26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Lucida Console" charset="0"/>
              </a:rPr>
              <a:t>nomeada</a:t>
            </a:r>
            <a:r>
              <a:rPr lang="en-US" sz="2600" dirty="0" smtClean="0">
                <a:solidFill>
                  <a:schemeClr val="bg1"/>
                </a:solidFill>
                <a:latin typeface="Lucida Console" charset="0"/>
              </a:rPr>
              <a:t> de </a:t>
            </a:r>
            <a:r>
              <a:rPr lang="en-US" sz="2600" dirty="0" err="1" smtClean="0">
                <a:solidFill>
                  <a:schemeClr val="bg1"/>
                </a:solidFill>
                <a:latin typeface="Lucida Console" charset="0"/>
              </a:rPr>
              <a:t>instruções</a:t>
            </a:r>
            <a:r>
              <a:rPr lang="en-US" sz="26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Lucida Console" charset="0"/>
              </a:rPr>
              <a:t>ou</a:t>
            </a:r>
            <a:r>
              <a:rPr lang="en-US" sz="26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Lucida Console" charset="0"/>
              </a:rPr>
              <a:t>comandos</a:t>
            </a:r>
            <a:r>
              <a:rPr lang="en-US" sz="2600" dirty="0" smtClean="0">
                <a:solidFill>
                  <a:schemeClr val="bg1"/>
                </a:solidFill>
                <a:latin typeface="Lucida Console" charset="0"/>
              </a:rPr>
              <a:t> que </a:t>
            </a:r>
            <a:r>
              <a:rPr lang="en-US" sz="2600" dirty="0" err="1" smtClean="0">
                <a:solidFill>
                  <a:schemeClr val="bg1"/>
                </a:solidFill>
                <a:latin typeface="Lucida Console" charset="0"/>
              </a:rPr>
              <a:t>realizam</a:t>
            </a:r>
            <a:r>
              <a:rPr lang="en-US" sz="26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Lucida Console" charset="0"/>
              </a:rPr>
              <a:t>uma</a:t>
            </a:r>
            <a:r>
              <a:rPr lang="en-US" sz="26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Lucida Console" charset="0"/>
              </a:rPr>
              <a:t>operação</a:t>
            </a:r>
            <a:r>
              <a:rPr lang="en-US" sz="26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Lucida Console" charset="0"/>
              </a:rPr>
              <a:t>desejada</a:t>
            </a:r>
            <a:r>
              <a:rPr lang="en-US" sz="2600" dirty="0" smtClean="0">
                <a:solidFill>
                  <a:schemeClr val="bg1"/>
                </a:solidFill>
                <a:latin typeface="Lucida Console" charset="0"/>
              </a:rPr>
              <a:t>.</a:t>
            </a:r>
          </a:p>
          <a:p>
            <a:pPr marL="457200" indent="-457200">
              <a:buFontTx/>
              <a:buChar char="-"/>
            </a:pPr>
            <a:endParaRPr lang="en-US" sz="2600" dirty="0" smtClean="0">
              <a:solidFill>
                <a:schemeClr val="bg1"/>
              </a:solidFill>
              <a:latin typeface="Lucida Console" charset="0"/>
            </a:endParaRPr>
          </a:p>
          <a:p>
            <a:pPr marL="457200" indent="-457200">
              <a:buFontTx/>
              <a:buChar char="-"/>
            </a:pPr>
            <a:r>
              <a:rPr lang="en-US" sz="2600" dirty="0" err="1" smtClean="0">
                <a:solidFill>
                  <a:schemeClr val="bg1"/>
                </a:solidFill>
                <a:latin typeface="Lucida Console" charset="0"/>
              </a:rPr>
              <a:t>Deve</a:t>
            </a:r>
            <a:r>
              <a:rPr lang="en-US" sz="26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Lucida Console" charset="0"/>
              </a:rPr>
              <a:t>ser</a:t>
            </a:r>
            <a:r>
              <a:rPr lang="en-US" sz="26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Lucida Console" charset="0"/>
              </a:rPr>
              <a:t>definida</a:t>
            </a:r>
            <a:r>
              <a:rPr lang="en-US" sz="2600" dirty="0" smtClean="0">
                <a:solidFill>
                  <a:schemeClr val="bg1"/>
                </a:solidFill>
                <a:latin typeface="Lucida Console" charset="0"/>
              </a:rPr>
              <a:t>/</a:t>
            </a:r>
            <a:r>
              <a:rPr lang="en-US" sz="2600" dirty="0" err="1" smtClean="0">
                <a:solidFill>
                  <a:schemeClr val="bg1"/>
                </a:solidFill>
                <a:latin typeface="Lucida Console" charset="0"/>
              </a:rPr>
              <a:t>declarada</a:t>
            </a:r>
            <a:r>
              <a:rPr lang="en-US" sz="2600" dirty="0" smtClean="0">
                <a:solidFill>
                  <a:schemeClr val="bg1"/>
                </a:solidFill>
                <a:latin typeface="Lucida Console" charset="0"/>
              </a:rPr>
              <a:t> ANTES de </a:t>
            </a:r>
            <a:r>
              <a:rPr lang="en-US" sz="2600" dirty="0" err="1" smtClean="0">
                <a:solidFill>
                  <a:schemeClr val="bg1"/>
                </a:solidFill>
                <a:latin typeface="Lucida Console" charset="0"/>
              </a:rPr>
              <a:t>ser</a:t>
            </a:r>
            <a:r>
              <a:rPr lang="en-US" sz="26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Lucida Console" charset="0"/>
              </a:rPr>
              <a:t>utilizada</a:t>
            </a:r>
            <a:r>
              <a:rPr lang="en-US" sz="2600" dirty="0" smtClean="0">
                <a:solidFill>
                  <a:schemeClr val="bg1"/>
                </a:solidFill>
                <a:latin typeface="Lucida Console" charset="0"/>
              </a:rPr>
              <a:t>, </a:t>
            </a:r>
            <a:r>
              <a:rPr lang="en-US" sz="2600" dirty="0" err="1" smtClean="0">
                <a:solidFill>
                  <a:schemeClr val="bg1"/>
                </a:solidFill>
                <a:latin typeface="Lucida Console" charset="0"/>
              </a:rPr>
              <a:t>chamada</a:t>
            </a:r>
            <a:r>
              <a:rPr lang="en-US" sz="2600" dirty="0" smtClean="0">
                <a:solidFill>
                  <a:schemeClr val="bg1"/>
                </a:solidFill>
                <a:latin typeface="Lucida Console" charset="0"/>
              </a:rPr>
              <a:t>, </a:t>
            </a:r>
            <a:r>
              <a:rPr lang="en-US" sz="2600" dirty="0" err="1" smtClean="0">
                <a:solidFill>
                  <a:schemeClr val="bg1"/>
                </a:solidFill>
                <a:latin typeface="Lucida Console" charset="0"/>
              </a:rPr>
              <a:t>invocada</a:t>
            </a:r>
            <a:r>
              <a:rPr lang="en-US" sz="2600" dirty="0" smtClean="0">
                <a:solidFill>
                  <a:schemeClr val="bg1"/>
                </a:solidFill>
                <a:latin typeface="Lucida Console" charset="0"/>
              </a:rPr>
              <a:t>;</a:t>
            </a:r>
          </a:p>
          <a:p>
            <a:pPr marL="457200" indent="-457200">
              <a:buFontTx/>
              <a:buChar char="-"/>
            </a:pPr>
            <a:r>
              <a:rPr lang="en-US" sz="2600" dirty="0" err="1" smtClean="0">
                <a:solidFill>
                  <a:schemeClr val="bg1"/>
                </a:solidFill>
                <a:latin typeface="Lucida Console" charset="0"/>
              </a:rPr>
              <a:t>Pode</a:t>
            </a:r>
            <a:r>
              <a:rPr lang="en-US" sz="26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Lucida Console" charset="0"/>
              </a:rPr>
              <a:t>ser</a:t>
            </a:r>
            <a:r>
              <a:rPr lang="en-US" sz="26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Lucida Console" charset="0"/>
              </a:rPr>
              <a:t>chamada</a:t>
            </a:r>
            <a:r>
              <a:rPr lang="en-US" sz="26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Lucida Console" charset="0"/>
              </a:rPr>
              <a:t>repetidamente</a:t>
            </a:r>
            <a:r>
              <a:rPr lang="en-US" sz="2600" dirty="0" smtClean="0">
                <a:solidFill>
                  <a:schemeClr val="bg1"/>
                </a:solidFill>
                <a:latin typeface="Lucida Console" charset="0"/>
              </a:rPr>
              <a:t>;</a:t>
            </a:r>
          </a:p>
          <a:p>
            <a:pPr marL="457200" indent="-457200">
              <a:buFontTx/>
              <a:buChar char="-"/>
            </a:pPr>
            <a:r>
              <a:rPr lang="en-US" sz="2600" dirty="0" err="1" smtClean="0">
                <a:solidFill>
                  <a:schemeClr val="bg1"/>
                </a:solidFill>
                <a:latin typeface="Lucida Console" charset="0"/>
              </a:rPr>
              <a:t>Pode</a:t>
            </a:r>
            <a:r>
              <a:rPr lang="en-US" sz="26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Lucida Console" charset="0"/>
              </a:rPr>
              <a:t>chamar</a:t>
            </a:r>
            <a:r>
              <a:rPr lang="en-US" sz="26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Lucida Console" charset="0"/>
              </a:rPr>
              <a:t>outra</a:t>
            </a:r>
            <a:r>
              <a:rPr lang="en-US" sz="26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Lucida Console" charset="0"/>
              </a:rPr>
              <a:t>função</a:t>
            </a:r>
            <a:r>
              <a:rPr lang="en-US" sz="2600" dirty="0" smtClean="0">
                <a:solidFill>
                  <a:schemeClr val="bg1"/>
                </a:solidFill>
                <a:latin typeface="Lucida Console" charset="0"/>
              </a:rPr>
              <a:t> (</a:t>
            </a:r>
            <a:r>
              <a:rPr lang="en-US" sz="2600" dirty="0" err="1" smtClean="0">
                <a:solidFill>
                  <a:schemeClr val="bg1"/>
                </a:solidFill>
                <a:latin typeface="Lucida Console" charset="0"/>
              </a:rPr>
              <a:t>composição</a:t>
            </a:r>
            <a:r>
              <a:rPr lang="en-US" sz="2600" dirty="0" smtClean="0">
                <a:solidFill>
                  <a:schemeClr val="bg1"/>
                </a:solidFill>
                <a:latin typeface="Lucida Console" charset="0"/>
              </a:rPr>
              <a:t>), inclusive a </a:t>
            </a:r>
            <a:r>
              <a:rPr lang="en-US" sz="2600" dirty="0" err="1" smtClean="0">
                <a:solidFill>
                  <a:schemeClr val="bg1"/>
                </a:solidFill>
                <a:latin typeface="Lucida Console" charset="0"/>
              </a:rPr>
              <a:t>si</a:t>
            </a:r>
            <a:r>
              <a:rPr lang="en-US" sz="26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Lucida Console" charset="0"/>
              </a:rPr>
              <a:t>mesma</a:t>
            </a:r>
            <a:r>
              <a:rPr lang="en-US" sz="2600" dirty="0" smtClean="0">
                <a:solidFill>
                  <a:schemeClr val="bg1"/>
                </a:solidFill>
                <a:latin typeface="Lucida Console" charset="0"/>
              </a:rPr>
              <a:t> (</a:t>
            </a:r>
            <a:r>
              <a:rPr lang="en-US" sz="2600" dirty="0" err="1" smtClean="0">
                <a:solidFill>
                  <a:schemeClr val="bg1"/>
                </a:solidFill>
                <a:latin typeface="Lucida Console" charset="0"/>
              </a:rPr>
              <a:t>recursividade</a:t>
            </a:r>
            <a:r>
              <a:rPr lang="en-US" sz="2600" dirty="0" smtClean="0">
                <a:solidFill>
                  <a:schemeClr val="bg1"/>
                </a:solidFill>
                <a:latin typeface="Lucida Console" charset="0"/>
              </a:rPr>
              <a:t>);</a:t>
            </a:r>
          </a:p>
          <a:p>
            <a:pPr marL="457200" indent="-457200">
              <a:buFontTx/>
              <a:buChar char="-"/>
            </a:pPr>
            <a:r>
              <a:rPr lang="en-US" sz="2600" dirty="0" err="1">
                <a:solidFill>
                  <a:schemeClr val="bg1"/>
                </a:solidFill>
                <a:latin typeface="Lucida Console" charset="0"/>
              </a:rPr>
              <a:t>Pode</a:t>
            </a:r>
            <a:r>
              <a:rPr lang="en-US" sz="2600" dirty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600" dirty="0" err="1">
                <a:solidFill>
                  <a:schemeClr val="bg1"/>
                </a:solidFill>
                <a:latin typeface="Lucida Console" charset="0"/>
              </a:rPr>
              <a:t>receber</a:t>
            </a:r>
            <a:r>
              <a:rPr lang="en-US" sz="2600" dirty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Lucida Console" charset="0"/>
              </a:rPr>
              <a:t>argumentos</a:t>
            </a:r>
            <a:r>
              <a:rPr lang="en-US" sz="2600" dirty="0" smtClean="0">
                <a:solidFill>
                  <a:schemeClr val="bg1"/>
                </a:solidFill>
                <a:latin typeface="Lucida Console" charset="0"/>
              </a:rPr>
              <a:t> (</a:t>
            </a:r>
            <a:r>
              <a:rPr lang="en-US" sz="2600" dirty="0" err="1" smtClean="0">
                <a:solidFill>
                  <a:schemeClr val="bg1"/>
                </a:solidFill>
                <a:latin typeface="Lucida Console" charset="0"/>
              </a:rPr>
              <a:t>parâmetros</a:t>
            </a:r>
            <a:r>
              <a:rPr lang="en-US" sz="2600" dirty="0" smtClean="0">
                <a:solidFill>
                  <a:schemeClr val="bg1"/>
                </a:solidFill>
                <a:latin typeface="Lucida Console" charset="0"/>
              </a:rPr>
              <a:t>) </a:t>
            </a:r>
            <a:r>
              <a:rPr lang="en-US" sz="2600" dirty="0" err="1">
                <a:solidFill>
                  <a:schemeClr val="bg1"/>
                </a:solidFill>
                <a:latin typeface="Lucida Console" charset="0"/>
              </a:rPr>
              <a:t>ou</a:t>
            </a:r>
            <a:r>
              <a:rPr lang="en-US" sz="2600" dirty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600" dirty="0" err="1">
                <a:solidFill>
                  <a:schemeClr val="bg1"/>
                </a:solidFill>
                <a:latin typeface="Lucida Console" charset="0"/>
              </a:rPr>
              <a:t>não</a:t>
            </a:r>
            <a:r>
              <a:rPr lang="en-US" sz="2600" dirty="0" smtClean="0">
                <a:solidFill>
                  <a:schemeClr val="bg1"/>
                </a:solidFill>
                <a:latin typeface="Lucida Console" charset="0"/>
              </a:rPr>
              <a:t>;</a:t>
            </a:r>
          </a:p>
          <a:p>
            <a:pPr marL="457200" indent="-457200">
              <a:buFontTx/>
              <a:buChar char="-"/>
            </a:pPr>
            <a:r>
              <a:rPr lang="en-US" sz="2600" dirty="0" err="1" smtClean="0">
                <a:solidFill>
                  <a:schemeClr val="bg1"/>
                </a:solidFill>
                <a:latin typeface="Lucida Console" charset="0"/>
              </a:rPr>
              <a:t>Pode</a:t>
            </a:r>
            <a:r>
              <a:rPr lang="en-US" sz="26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Lucida Console" charset="0"/>
              </a:rPr>
              <a:t>retornar</a:t>
            </a:r>
            <a:r>
              <a:rPr lang="en-US" sz="2600" dirty="0" smtClean="0">
                <a:solidFill>
                  <a:schemeClr val="bg1"/>
                </a:solidFill>
                <a:latin typeface="Lucida Console" charset="0"/>
              </a:rPr>
              <a:t> um </a:t>
            </a:r>
            <a:r>
              <a:rPr lang="en-US" sz="2600" dirty="0" err="1" smtClean="0">
                <a:solidFill>
                  <a:schemeClr val="bg1"/>
                </a:solidFill>
                <a:latin typeface="Lucida Console" charset="0"/>
              </a:rPr>
              <a:t>resultado</a:t>
            </a:r>
            <a:r>
              <a:rPr lang="en-US" sz="26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Lucida Console" charset="0"/>
              </a:rPr>
              <a:t>ou</a:t>
            </a:r>
            <a:r>
              <a:rPr lang="en-US" sz="26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Lucida Console" charset="0"/>
              </a:rPr>
              <a:t>não</a:t>
            </a:r>
            <a:r>
              <a:rPr lang="en-US" sz="2600" dirty="0" smtClean="0">
                <a:solidFill>
                  <a:schemeClr val="bg1"/>
                </a:solidFill>
                <a:latin typeface="Lucida Console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519689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88758" y="128336"/>
            <a:ext cx="38010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consolas" charset="0"/>
              </a:rPr>
              <a:t>Python – </a:t>
            </a:r>
            <a:r>
              <a:rPr lang="en-US" sz="3200" dirty="0" err="1" smtClean="0">
                <a:solidFill>
                  <a:schemeClr val="bg1"/>
                </a:solidFill>
                <a:latin typeface="consolas" charset="0"/>
              </a:rPr>
              <a:t>Funções</a:t>
            </a:r>
            <a:endParaRPr lang="en-US" sz="3200" dirty="0">
              <a:solidFill>
                <a:schemeClr val="bg1"/>
              </a:solidFill>
              <a:latin typeface="consolas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88758" y="1187115"/>
            <a:ext cx="11555938" cy="409073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457200" indent="-457200">
              <a:buFontTx/>
              <a:buChar char="-"/>
            </a:pPr>
            <a:r>
              <a:rPr lang="en-US" sz="2400" dirty="0" smtClean="0">
                <a:solidFill>
                  <a:schemeClr val="bg1"/>
                </a:solidFill>
                <a:latin typeface="Lucida Console" charset="0"/>
              </a:rPr>
              <a:t>A </a:t>
            </a:r>
            <a:r>
              <a:rPr lang="en-US" sz="2400" dirty="0" err="1" smtClean="0">
                <a:solidFill>
                  <a:schemeClr val="bg1"/>
                </a:solidFill>
                <a:latin typeface="Lucida Console" charset="0"/>
              </a:rPr>
              <a:t>definição</a:t>
            </a:r>
            <a:r>
              <a:rPr lang="en-US" sz="24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400" dirty="0">
                <a:solidFill>
                  <a:schemeClr val="bg1"/>
                </a:solidFill>
                <a:latin typeface="Lucida Console" charset="0"/>
              </a:rPr>
              <a:t>de </a:t>
            </a:r>
            <a:r>
              <a:rPr lang="en-US" sz="2400" dirty="0" err="1" smtClean="0">
                <a:solidFill>
                  <a:schemeClr val="bg1"/>
                </a:solidFill>
                <a:latin typeface="Lucida Console" charset="0"/>
              </a:rPr>
              <a:t>uma</a:t>
            </a:r>
            <a:r>
              <a:rPr lang="en-US" sz="24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Lucida Console" charset="0"/>
              </a:rPr>
              <a:t>função</a:t>
            </a:r>
            <a:r>
              <a:rPr lang="en-US" sz="24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Lucida Console" charset="0"/>
              </a:rPr>
              <a:t>não</a:t>
            </a:r>
            <a:r>
              <a:rPr lang="en-US" sz="2400" dirty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Lucida Console" charset="0"/>
              </a:rPr>
              <a:t>altera</a:t>
            </a:r>
            <a:r>
              <a:rPr lang="en-US" sz="24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400" dirty="0">
                <a:solidFill>
                  <a:schemeClr val="bg1"/>
                </a:solidFill>
                <a:latin typeface="Lucida Console" charset="0"/>
              </a:rPr>
              <a:t>o </a:t>
            </a:r>
            <a:r>
              <a:rPr lang="en-US" sz="2400" dirty="0" err="1">
                <a:solidFill>
                  <a:schemeClr val="bg1"/>
                </a:solidFill>
                <a:latin typeface="Lucida Console" charset="0"/>
              </a:rPr>
              <a:t>fluxo</a:t>
            </a:r>
            <a:r>
              <a:rPr lang="en-US" sz="2400" dirty="0">
                <a:solidFill>
                  <a:schemeClr val="bg1"/>
                </a:solidFill>
                <a:latin typeface="Lucida Console" charset="0"/>
              </a:rPr>
              <a:t> de </a:t>
            </a:r>
            <a:r>
              <a:rPr lang="en-US" sz="2400" dirty="0" err="1">
                <a:solidFill>
                  <a:schemeClr val="bg1"/>
                </a:solidFill>
                <a:latin typeface="Lucida Console" charset="0"/>
              </a:rPr>
              <a:t>execução</a:t>
            </a:r>
            <a:r>
              <a:rPr lang="en-US" sz="2400" dirty="0">
                <a:solidFill>
                  <a:schemeClr val="bg1"/>
                </a:solidFill>
                <a:latin typeface="Lucida Console" charset="0"/>
              </a:rPr>
              <a:t> do </a:t>
            </a:r>
            <a:r>
              <a:rPr lang="en-US" sz="2400" dirty="0" err="1" smtClean="0">
                <a:solidFill>
                  <a:schemeClr val="bg1"/>
                </a:solidFill>
                <a:latin typeface="Lucida Console" charset="0"/>
              </a:rPr>
              <a:t>programa</a:t>
            </a:r>
            <a:r>
              <a:rPr lang="en-US" sz="2400" dirty="0" smtClean="0">
                <a:solidFill>
                  <a:schemeClr val="bg1"/>
                </a:solidFill>
                <a:latin typeface="Lucida Console" charset="0"/>
              </a:rPr>
              <a:t>;</a:t>
            </a:r>
          </a:p>
          <a:p>
            <a:pPr marL="457200" indent="-457200">
              <a:buFontTx/>
              <a:buChar char="-"/>
            </a:pPr>
            <a:endParaRPr lang="en-US" sz="2400" dirty="0" smtClean="0">
              <a:solidFill>
                <a:schemeClr val="bg1"/>
              </a:solidFill>
              <a:latin typeface="Lucida Console" charset="0"/>
            </a:endParaRPr>
          </a:p>
          <a:p>
            <a:pPr marL="457200" indent="-457200">
              <a:buFontTx/>
              <a:buChar char="-"/>
            </a:pPr>
            <a:r>
              <a:rPr lang="en-US" sz="2400" dirty="0" err="1" smtClean="0">
                <a:solidFill>
                  <a:schemeClr val="bg1"/>
                </a:solidFill>
                <a:latin typeface="Lucida Console" charset="0"/>
              </a:rPr>
              <a:t>Os</a:t>
            </a:r>
            <a:r>
              <a:rPr lang="en-US" sz="24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Lucida Console" charset="0"/>
              </a:rPr>
              <a:t>comandos</a:t>
            </a:r>
            <a:r>
              <a:rPr lang="en-US" sz="24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Lucida Console" charset="0"/>
              </a:rPr>
              <a:t>dentro</a:t>
            </a:r>
            <a:r>
              <a:rPr lang="en-US" sz="2400" dirty="0">
                <a:solidFill>
                  <a:schemeClr val="bg1"/>
                </a:solidFill>
                <a:latin typeface="Lucida Console" charset="0"/>
              </a:rPr>
              <a:t> da </a:t>
            </a:r>
            <a:r>
              <a:rPr lang="en-US" sz="2400" dirty="0" err="1">
                <a:solidFill>
                  <a:schemeClr val="bg1"/>
                </a:solidFill>
                <a:latin typeface="Lucida Console" charset="0"/>
              </a:rPr>
              <a:t>função</a:t>
            </a:r>
            <a:r>
              <a:rPr lang="en-US" sz="2400" dirty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Lucida Console" charset="0"/>
              </a:rPr>
              <a:t>não</a:t>
            </a:r>
            <a:r>
              <a:rPr lang="en-US" sz="2400" dirty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Lucida Console" charset="0"/>
              </a:rPr>
              <a:t>são</a:t>
            </a:r>
            <a:r>
              <a:rPr lang="en-US" sz="2400" dirty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Lucida Console" charset="0"/>
              </a:rPr>
              <a:t>executados</a:t>
            </a:r>
            <a:r>
              <a:rPr lang="en-US" sz="2400" dirty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Lucida Console" charset="0"/>
              </a:rPr>
              <a:t>até</a:t>
            </a:r>
            <a:r>
              <a:rPr lang="en-US" sz="2400" dirty="0">
                <a:solidFill>
                  <a:schemeClr val="bg1"/>
                </a:solidFill>
                <a:latin typeface="Lucida Console" charset="0"/>
              </a:rPr>
              <a:t> a </a:t>
            </a:r>
            <a:r>
              <a:rPr lang="en-US" sz="2400" dirty="0" err="1">
                <a:solidFill>
                  <a:schemeClr val="bg1"/>
                </a:solidFill>
                <a:latin typeface="Lucida Console" charset="0"/>
              </a:rPr>
              <a:t>função</a:t>
            </a:r>
            <a:r>
              <a:rPr lang="en-US" sz="2400" dirty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Lucida Console" charset="0"/>
              </a:rPr>
              <a:t>ser</a:t>
            </a:r>
            <a:r>
              <a:rPr lang="en-US" sz="2400" dirty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Lucida Console" charset="0"/>
              </a:rPr>
              <a:t>chamada</a:t>
            </a:r>
            <a:r>
              <a:rPr lang="en-US" sz="2400" dirty="0" smtClean="0">
                <a:solidFill>
                  <a:schemeClr val="bg1"/>
                </a:solidFill>
                <a:latin typeface="Lucida Console" charset="0"/>
              </a:rPr>
              <a:t>;</a:t>
            </a:r>
          </a:p>
          <a:p>
            <a:pPr marL="457200" indent="-457200">
              <a:buFontTx/>
              <a:buChar char="-"/>
            </a:pPr>
            <a:endParaRPr lang="en-US" sz="2400" dirty="0" smtClean="0">
              <a:solidFill>
                <a:schemeClr val="bg1"/>
              </a:solidFill>
              <a:latin typeface="Lucida Console" charset="0"/>
            </a:endParaRPr>
          </a:p>
          <a:p>
            <a:pPr marL="457200" indent="-457200">
              <a:buFontTx/>
              <a:buChar char="-"/>
            </a:pPr>
            <a:r>
              <a:rPr lang="en-US" sz="2400" dirty="0" err="1" smtClean="0">
                <a:solidFill>
                  <a:schemeClr val="bg1"/>
                </a:solidFill>
                <a:latin typeface="Lucida Console" charset="0"/>
              </a:rPr>
              <a:t>Chamadas</a:t>
            </a:r>
            <a:r>
              <a:rPr lang="en-US" sz="24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400" dirty="0">
                <a:solidFill>
                  <a:schemeClr val="bg1"/>
                </a:solidFill>
                <a:latin typeface="Lucida Console" charset="0"/>
              </a:rPr>
              <a:t>de </a:t>
            </a:r>
            <a:r>
              <a:rPr lang="en-US" sz="2400" dirty="0" err="1">
                <a:solidFill>
                  <a:schemeClr val="bg1"/>
                </a:solidFill>
                <a:latin typeface="Lucida Console" charset="0"/>
              </a:rPr>
              <a:t>função</a:t>
            </a:r>
            <a:r>
              <a:rPr lang="en-US" sz="2400" dirty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Lucida Console" charset="0"/>
              </a:rPr>
              <a:t>são</a:t>
            </a:r>
            <a:r>
              <a:rPr lang="en-US" sz="2400" dirty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Lucida Console" charset="0"/>
              </a:rPr>
              <a:t>como</a:t>
            </a:r>
            <a:r>
              <a:rPr lang="en-US" sz="2400" dirty="0">
                <a:solidFill>
                  <a:schemeClr val="bg1"/>
                </a:solidFill>
                <a:latin typeface="Lucida Console" charset="0"/>
              </a:rPr>
              <a:t> um </a:t>
            </a:r>
            <a:r>
              <a:rPr lang="en-US" sz="2400" dirty="0" err="1">
                <a:solidFill>
                  <a:schemeClr val="bg1"/>
                </a:solidFill>
                <a:latin typeface="Lucida Console" charset="0"/>
              </a:rPr>
              <a:t>desvio</a:t>
            </a:r>
            <a:r>
              <a:rPr lang="en-US" sz="2400" dirty="0">
                <a:solidFill>
                  <a:schemeClr val="bg1"/>
                </a:solidFill>
                <a:latin typeface="Lucida Console" charset="0"/>
              </a:rPr>
              <a:t> no </a:t>
            </a:r>
            <a:r>
              <a:rPr lang="en-US" sz="2400" dirty="0" err="1">
                <a:solidFill>
                  <a:schemeClr val="bg1"/>
                </a:solidFill>
                <a:latin typeface="Lucida Console" charset="0"/>
              </a:rPr>
              <a:t>fluxo</a:t>
            </a:r>
            <a:r>
              <a:rPr lang="en-US" sz="2400" dirty="0">
                <a:solidFill>
                  <a:schemeClr val="bg1"/>
                </a:solidFill>
                <a:latin typeface="Lucida Console" charset="0"/>
              </a:rPr>
              <a:t> de </a:t>
            </a:r>
            <a:r>
              <a:rPr lang="en-US" sz="2400" dirty="0" err="1">
                <a:solidFill>
                  <a:schemeClr val="bg1"/>
                </a:solidFill>
                <a:latin typeface="Lucida Console" charset="0"/>
              </a:rPr>
              <a:t>execução</a:t>
            </a:r>
            <a:r>
              <a:rPr lang="en-US" sz="2400" dirty="0">
                <a:solidFill>
                  <a:schemeClr val="bg1"/>
                </a:solidFill>
                <a:latin typeface="Lucida Console" charset="0"/>
              </a:rPr>
              <a:t>. </a:t>
            </a:r>
            <a:r>
              <a:rPr lang="en-US" sz="2400" dirty="0" err="1">
                <a:solidFill>
                  <a:schemeClr val="bg1"/>
                </a:solidFill>
                <a:latin typeface="Lucida Console" charset="0"/>
              </a:rPr>
              <a:t>Em</a:t>
            </a:r>
            <a:r>
              <a:rPr lang="en-US" sz="2400" dirty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Lucida Console" charset="0"/>
              </a:rPr>
              <a:t>vez</a:t>
            </a:r>
            <a:r>
              <a:rPr lang="en-US" sz="2400" dirty="0">
                <a:solidFill>
                  <a:schemeClr val="bg1"/>
                </a:solidFill>
                <a:latin typeface="Lucida Console" charset="0"/>
              </a:rPr>
              <a:t> de </a:t>
            </a:r>
            <a:r>
              <a:rPr lang="en-US" sz="2400" dirty="0" err="1">
                <a:solidFill>
                  <a:schemeClr val="bg1"/>
                </a:solidFill>
                <a:latin typeface="Lucida Console" charset="0"/>
              </a:rPr>
              <a:t>ir</a:t>
            </a:r>
            <a:r>
              <a:rPr lang="en-US" sz="2400" dirty="0">
                <a:solidFill>
                  <a:schemeClr val="bg1"/>
                </a:solidFill>
                <a:latin typeface="Lucida Console" charset="0"/>
              </a:rPr>
              <a:t> para o </a:t>
            </a:r>
            <a:r>
              <a:rPr lang="en-US" sz="2400" dirty="0" err="1">
                <a:solidFill>
                  <a:schemeClr val="bg1"/>
                </a:solidFill>
                <a:latin typeface="Lucida Console" charset="0"/>
              </a:rPr>
              <a:t>próximo</a:t>
            </a:r>
            <a:r>
              <a:rPr lang="en-US" sz="2400" dirty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Lucida Console" charset="0"/>
              </a:rPr>
              <a:t>comando</a:t>
            </a:r>
            <a:r>
              <a:rPr lang="en-US" sz="2400" dirty="0">
                <a:solidFill>
                  <a:schemeClr val="bg1"/>
                </a:solidFill>
                <a:latin typeface="Lucida Console" charset="0"/>
              </a:rPr>
              <a:t>, o </a:t>
            </a:r>
            <a:r>
              <a:rPr lang="en-US" sz="2400" dirty="0" err="1">
                <a:solidFill>
                  <a:schemeClr val="bg1"/>
                </a:solidFill>
                <a:latin typeface="Lucida Console" charset="0"/>
              </a:rPr>
              <a:t>fluxo</a:t>
            </a:r>
            <a:r>
              <a:rPr lang="en-US" sz="2400" dirty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Lucida Console" charset="0"/>
              </a:rPr>
              <a:t>salta</a:t>
            </a:r>
            <a:r>
              <a:rPr lang="en-US" sz="2400" dirty="0">
                <a:solidFill>
                  <a:schemeClr val="bg1"/>
                </a:solidFill>
                <a:latin typeface="Lucida Console" charset="0"/>
              </a:rPr>
              <a:t> para a </a:t>
            </a:r>
            <a:r>
              <a:rPr lang="en-US" sz="2400" dirty="0" err="1">
                <a:solidFill>
                  <a:schemeClr val="bg1"/>
                </a:solidFill>
                <a:latin typeface="Lucida Console" charset="0"/>
              </a:rPr>
              <a:t>primeira</a:t>
            </a:r>
            <a:r>
              <a:rPr lang="en-US" sz="2400" dirty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Lucida Console" charset="0"/>
              </a:rPr>
              <a:t>linha</a:t>
            </a:r>
            <a:r>
              <a:rPr lang="en-US" sz="2400" dirty="0">
                <a:solidFill>
                  <a:schemeClr val="bg1"/>
                </a:solidFill>
                <a:latin typeface="Lucida Console" charset="0"/>
              </a:rPr>
              <a:t> da </a:t>
            </a:r>
            <a:r>
              <a:rPr lang="en-US" sz="2400" dirty="0" err="1">
                <a:solidFill>
                  <a:schemeClr val="bg1"/>
                </a:solidFill>
                <a:latin typeface="Lucida Console" charset="0"/>
              </a:rPr>
              <a:t>função</a:t>
            </a:r>
            <a:r>
              <a:rPr lang="en-US" sz="2400" dirty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Lucida Console" charset="0"/>
              </a:rPr>
              <a:t>chamada</a:t>
            </a:r>
            <a:r>
              <a:rPr lang="en-US" sz="2400" dirty="0">
                <a:solidFill>
                  <a:schemeClr val="bg1"/>
                </a:solidFill>
                <a:latin typeface="Lucida Console" charset="0"/>
              </a:rPr>
              <a:t>, </a:t>
            </a:r>
            <a:r>
              <a:rPr lang="en-US" sz="2400" dirty="0" err="1">
                <a:solidFill>
                  <a:schemeClr val="bg1"/>
                </a:solidFill>
                <a:latin typeface="Lucida Console" charset="0"/>
              </a:rPr>
              <a:t>executa</a:t>
            </a:r>
            <a:r>
              <a:rPr lang="en-US" sz="2400" dirty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Lucida Console" charset="0"/>
              </a:rPr>
              <a:t>todos</a:t>
            </a:r>
            <a:r>
              <a:rPr lang="en-US" sz="2400" dirty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Lucida Console" charset="0"/>
              </a:rPr>
              <a:t>os</a:t>
            </a:r>
            <a:r>
              <a:rPr lang="en-US" sz="2400" dirty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Lucida Console" charset="0"/>
              </a:rPr>
              <a:t>comandos</a:t>
            </a:r>
            <a:r>
              <a:rPr lang="en-US" sz="2400" dirty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Lucida Console" charset="0"/>
              </a:rPr>
              <a:t>lá</a:t>
            </a:r>
            <a:r>
              <a:rPr lang="en-US" sz="2400" dirty="0">
                <a:solidFill>
                  <a:schemeClr val="bg1"/>
                </a:solidFill>
                <a:latin typeface="Lucida Console" charset="0"/>
              </a:rPr>
              <a:t> e </a:t>
            </a:r>
            <a:r>
              <a:rPr lang="en-US" sz="2400" dirty="0" err="1">
                <a:solidFill>
                  <a:schemeClr val="bg1"/>
                </a:solidFill>
                <a:latin typeface="Lucida Console" charset="0"/>
              </a:rPr>
              <a:t>então</a:t>
            </a:r>
            <a:r>
              <a:rPr lang="en-US" sz="2400" dirty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Lucida Console" charset="0"/>
              </a:rPr>
              <a:t>volta</a:t>
            </a:r>
            <a:r>
              <a:rPr lang="en-US" sz="2400" dirty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Lucida Console" charset="0"/>
              </a:rPr>
              <a:t>atrás</a:t>
            </a:r>
            <a:r>
              <a:rPr lang="en-US" sz="2400" dirty="0">
                <a:solidFill>
                  <a:schemeClr val="bg1"/>
                </a:solidFill>
                <a:latin typeface="Lucida Console" charset="0"/>
              </a:rPr>
              <a:t> para </a:t>
            </a:r>
            <a:r>
              <a:rPr lang="en-US" sz="2400" dirty="0" err="1">
                <a:solidFill>
                  <a:schemeClr val="bg1"/>
                </a:solidFill>
                <a:latin typeface="Lucida Console" charset="0"/>
              </a:rPr>
              <a:t>retomar</a:t>
            </a:r>
            <a:r>
              <a:rPr lang="en-US" sz="2400" dirty="0">
                <a:solidFill>
                  <a:schemeClr val="bg1"/>
                </a:solidFill>
                <a:latin typeface="Lucida Console" charset="0"/>
              </a:rPr>
              <a:t> de </a:t>
            </a:r>
            <a:r>
              <a:rPr lang="en-US" sz="2400" dirty="0" err="1">
                <a:solidFill>
                  <a:schemeClr val="bg1"/>
                </a:solidFill>
                <a:latin typeface="Lucida Console" charset="0"/>
              </a:rPr>
              <a:t>onde</a:t>
            </a:r>
            <a:r>
              <a:rPr lang="en-US" sz="2400" dirty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Lucida Console" charset="0"/>
              </a:rPr>
              <a:t>havia</a:t>
            </a:r>
            <a:r>
              <a:rPr lang="en-US" sz="2400" dirty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Lucida Console" charset="0"/>
              </a:rPr>
              <a:t>deixado</a:t>
            </a:r>
            <a:r>
              <a:rPr lang="en-US" sz="2400" dirty="0">
                <a:solidFill>
                  <a:schemeClr val="bg1"/>
                </a:solidFill>
                <a:latin typeface="Lucida Console" charset="0"/>
              </a:rPr>
              <a:t>.</a:t>
            </a:r>
            <a:endParaRPr lang="en-US" sz="2400" dirty="0" smtClean="0">
              <a:solidFill>
                <a:schemeClr val="bg1"/>
              </a:solidFill>
              <a:latin typeface="Lucida Consol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8583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88758" y="128336"/>
            <a:ext cx="38010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consolas" charset="0"/>
              </a:rPr>
              <a:t>Python – </a:t>
            </a:r>
            <a:r>
              <a:rPr lang="en-US" sz="3200" dirty="0" err="1" smtClean="0">
                <a:solidFill>
                  <a:schemeClr val="bg1"/>
                </a:solidFill>
                <a:latin typeface="consolas" charset="0"/>
              </a:rPr>
              <a:t>Funções</a:t>
            </a:r>
            <a:endParaRPr lang="en-US" sz="3200" dirty="0">
              <a:solidFill>
                <a:schemeClr val="bg1"/>
              </a:solidFill>
              <a:latin typeface="consolas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88758" y="1187115"/>
            <a:ext cx="11555938" cy="409073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Como </a:t>
            </a:r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declarar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uma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função</a:t>
            </a:r>
            <a:r>
              <a:rPr lang="en-US" sz="2800" dirty="0">
                <a:solidFill>
                  <a:schemeClr val="bg1"/>
                </a:solidFill>
                <a:latin typeface="Lucida Console" charset="0"/>
              </a:rPr>
              <a:t>?</a:t>
            </a:r>
            <a:endParaRPr lang="en-US" sz="2800" dirty="0" smtClean="0">
              <a:solidFill>
                <a:schemeClr val="bg1"/>
              </a:solidFill>
              <a:latin typeface="Lucida Console" charset="0"/>
            </a:endParaRPr>
          </a:p>
          <a:p>
            <a:pPr marL="457200" indent="-457200">
              <a:buFontTx/>
              <a:buChar char="-"/>
            </a:pPr>
            <a:endParaRPr lang="en-US" sz="2800" dirty="0" smtClean="0">
              <a:solidFill>
                <a:schemeClr val="bg1"/>
              </a:solidFill>
              <a:latin typeface="Lucida Console" charset="0"/>
            </a:endParaRPr>
          </a:p>
          <a:p>
            <a:pPr lvl="1"/>
            <a:r>
              <a:rPr lang="en-US" sz="2800" dirty="0" smtClean="0">
                <a:solidFill>
                  <a:srgbClr val="FFFF00"/>
                </a:solidFill>
                <a:latin typeface="Lucida Console" charset="0"/>
              </a:rPr>
              <a:t>de</a:t>
            </a:r>
            <a:r>
              <a:rPr lang="ro-RO" sz="2800" dirty="0" smtClean="0">
                <a:solidFill>
                  <a:srgbClr val="FFFF00"/>
                </a:solidFill>
                <a:latin typeface="Lucida Console" charset="0"/>
              </a:rPr>
              <a:t>f</a:t>
            </a:r>
            <a:r>
              <a:rPr lang="ro-RO" sz="2800" dirty="0" smtClean="0">
                <a:solidFill>
                  <a:schemeClr val="bg1"/>
                </a:solidFill>
                <a:latin typeface="Lucida Console" charset="0"/>
              </a:rPr>
              <a:t> NOME()</a:t>
            </a:r>
            <a:r>
              <a:rPr lang="ro-RO" sz="2800" dirty="0" smtClean="0">
                <a:solidFill>
                  <a:srgbClr val="FFFF00"/>
                </a:solidFill>
                <a:latin typeface="Lucida Console" charset="0"/>
              </a:rPr>
              <a:t>:</a:t>
            </a:r>
          </a:p>
          <a:p>
            <a:pPr lvl="1"/>
            <a:r>
              <a:rPr lang="ro-RO" sz="2800" dirty="0" smtClean="0">
                <a:solidFill>
                  <a:schemeClr val="bg1"/>
                </a:solidFill>
                <a:latin typeface="Lucida Console" charset="0"/>
              </a:rPr>
              <a:t>    COMANDOS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# </a:t>
            </a:r>
            <a:r>
              <a:rPr lang="en-US" sz="2800" dirty="0" err="1" smtClean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corpo</a:t>
            </a:r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 da </a:t>
            </a:r>
            <a:r>
              <a:rPr lang="en-US" sz="2800" dirty="0" err="1" smtClean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função</a:t>
            </a:r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, 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function’s body</a:t>
            </a:r>
            <a:endParaRPr lang="en-US" sz="2800" dirty="0" smtClean="0">
              <a:solidFill>
                <a:schemeClr val="bg1">
                  <a:lumMod val="65000"/>
                </a:schemeClr>
              </a:solidFill>
              <a:latin typeface="Lucida Console" charset="0"/>
            </a:endParaRPr>
          </a:p>
          <a:p>
            <a:pPr lvl="1"/>
            <a:endParaRPr lang="en-US" sz="2800" dirty="0">
              <a:solidFill>
                <a:schemeClr val="bg1"/>
              </a:solidFill>
              <a:latin typeface="Lucida Console" charset="0"/>
            </a:endParaRPr>
          </a:p>
          <a:p>
            <a:pPr lvl="1"/>
            <a:r>
              <a:rPr lang="en-US" sz="2800" dirty="0" smtClean="0">
                <a:solidFill>
                  <a:srgbClr val="FFFF00"/>
                </a:solidFill>
                <a:latin typeface="Lucida Console" charset="0"/>
              </a:rPr>
              <a:t>de</a:t>
            </a:r>
            <a:r>
              <a:rPr lang="ro-RO" sz="2800" dirty="0" smtClean="0">
                <a:solidFill>
                  <a:srgbClr val="FFFF00"/>
                </a:solidFill>
                <a:latin typeface="Lucida Console" charset="0"/>
              </a:rPr>
              <a:t>f </a:t>
            </a:r>
            <a:r>
              <a:rPr lang="ro-RO" sz="2800" dirty="0" smtClean="0">
                <a:solidFill>
                  <a:schemeClr val="bg1"/>
                </a:solidFill>
                <a:latin typeface="Lucida Console" charset="0"/>
              </a:rPr>
              <a:t>NOME()</a:t>
            </a:r>
            <a:r>
              <a:rPr lang="ro-RO" sz="2800" dirty="0" smtClean="0">
                <a:solidFill>
                  <a:srgbClr val="FFFF00"/>
                </a:solidFill>
                <a:latin typeface="Lucida Console" charset="0"/>
              </a:rPr>
              <a:t>:</a:t>
            </a:r>
            <a:endParaRPr lang="ro-RO" sz="2800" dirty="0">
              <a:solidFill>
                <a:srgbClr val="FFFF00"/>
              </a:solidFill>
              <a:latin typeface="Lucida Console" charset="0"/>
            </a:endParaRPr>
          </a:p>
          <a:p>
            <a:pPr lvl="1"/>
            <a:r>
              <a:rPr lang="ro-RO" sz="2800" dirty="0">
                <a:solidFill>
                  <a:schemeClr val="bg1"/>
                </a:solidFill>
                <a:latin typeface="Lucida Console" charset="0"/>
              </a:rPr>
              <a:t>    </a:t>
            </a:r>
            <a:r>
              <a:rPr lang="ro-RO" sz="2800" dirty="0" err="1" smtClean="0">
                <a:solidFill>
                  <a:schemeClr val="bg1"/>
                </a:solidFill>
                <a:latin typeface="Lucida Console" charset="0"/>
              </a:rPr>
              <a:t>pass</a:t>
            </a:r>
            <a:r>
              <a:rPr lang="ro-RO" sz="28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ro-RO" sz="2800" dirty="0" smtClean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# </a:t>
            </a:r>
            <a:r>
              <a:rPr lang="ro-RO" sz="2800" dirty="0" err="1" smtClean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fun</a:t>
            </a:r>
            <a:r>
              <a:rPr lang="en-US" sz="2800" dirty="0" err="1" smtClean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ção</a:t>
            </a:r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 </a:t>
            </a:r>
            <a:r>
              <a:rPr lang="en-US" sz="2800" dirty="0" err="1" smtClean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vazia</a:t>
            </a:r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, </a:t>
            </a:r>
            <a:r>
              <a:rPr lang="en-US" sz="2800" dirty="0" err="1" smtClean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sem</a:t>
            </a:r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 </a:t>
            </a:r>
            <a:r>
              <a:rPr lang="en-US" sz="2800" dirty="0" err="1" smtClean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implementação</a:t>
            </a:r>
            <a:endParaRPr lang="ro-RO" sz="2800" dirty="0">
              <a:solidFill>
                <a:schemeClr val="bg1">
                  <a:lumMod val="65000"/>
                </a:schemeClr>
              </a:solidFill>
              <a:latin typeface="Lucida Console" charset="0"/>
            </a:endParaRPr>
          </a:p>
          <a:p>
            <a:endParaRPr lang="ro-RO" sz="2800" dirty="0">
              <a:solidFill>
                <a:schemeClr val="bg1"/>
              </a:solidFill>
              <a:latin typeface="Lucida Console" charset="0"/>
            </a:endParaRPr>
          </a:p>
          <a:p>
            <a:endParaRPr lang="ro-RO" sz="2800" dirty="0" smtClean="0">
              <a:solidFill>
                <a:schemeClr val="accent2"/>
              </a:solidFill>
              <a:latin typeface="Lucida Consol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6216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88758" y="128336"/>
            <a:ext cx="38010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consolas" charset="0"/>
              </a:rPr>
              <a:t>Python – </a:t>
            </a:r>
            <a:r>
              <a:rPr lang="en-US" sz="3200" dirty="0" err="1" smtClean="0">
                <a:solidFill>
                  <a:schemeClr val="bg1"/>
                </a:solidFill>
                <a:latin typeface="consolas" charset="0"/>
              </a:rPr>
              <a:t>Funções</a:t>
            </a:r>
            <a:endParaRPr lang="en-US" sz="3200" dirty="0">
              <a:solidFill>
                <a:schemeClr val="bg1"/>
              </a:solidFill>
              <a:latin typeface="consolas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88758" y="1187115"/>
            <a:ext cx="11555938" cy="409073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lvl="1"/>
            <a:r>
              <a:rPr lang="en-US" sz="2800" dirty="0" smtClean="0">
                <a:solidFill>
                  <a:srgbClr val="FFFF00"/>
                </a:solidFill>
                <a:latin typeface="Lucida Console" charset="0"/>
              </a:rPr>
              <a:t>de</a:t>
            </a:r>
            <a:r>
              <a:rPr lang="ro-RO" sz="2800" dirty="0" smtClean="0">
                <a:solidFill>
                  <a:srgbClr val="FFFF00"/>
                </a:solidFill>
                <a:latin typeface="Lucida Console" charset="0"/>
              </a:rPr>
              <a:t>f</a:t>
            </a:r>
            <a:r>
              <a:rPr lang="ro-RO" sz="28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ro-RO" sz="2800" dirty="0" err="1" smtClean="0">
                <a:solidFill>
                  <a:schemeClr val="bg1"/>
                </a:solidFill>
                <a:latin typeface="Lucida Console" charset="0"/>
              </a:rPr>
              <a:t>OlaMundo</a:t>
            </a:r>
            <a:r>
              <a:rPr lang="ro-RO" sz="2800" dirty="0" smtClean="0">
                <a:solidFill>
                  <a:schemeClr val="bg1"/>
                </a:solidFill>
                <a:latin typeface="Lucida Console" charset="0"/>
              </a:rPr>
              <a:t>()</a:t>
            </a:r>
            <a:r>
              <a:rPr lang="ro-RO" sz="2800" dirty="0" smtClean="0">
                <a:solidFill>
                  <a:srgbClr val="FFFF00"/>
                </a:solidFill>
                <a:latin typeface="Lucida Console" charset="0"/>
              </a:rPr>
              <a:t>:</a:t>
            </a:r>
          </a:p>
          <a:p>
            <a:pPr lvl="1"/>
            <a:r>
              <a:rPr lang="ro-RO" sz="2800" dirty="0">
                <a:solidFill>
                  <a:srgbClr val="FFFF00"/>
                </a:solidFill>
                <a:latin typeface="Lucida Console" charset="0"/>
              </a:rPr>
              <a:t> </a:t>
            </a:r>
            <a:r>
              <a:rPr lang="ro-RO" sz="2800" dirty="0" smtClean="0">
                <a:solidFill>
                  <a:srgbClr val="FFFF00"/>
                </a:solidFill>
                <a:latin typeface="Lucida Console" charset="0"/>
              </a:rPr>
              <a:t>   </a:t>
            </a:r>
            <a:r>
              <a:rPr lang="ro-RO" sz="2800" dirty="0" err="1" smtClean="0">
                <a:solidFill>
                  <a:schemeClr val="bg1"/>
                </a:solidFill>
                <a:latin typeface="Lucida Console" charset="0"/>
              </a:rPr>
              <a:t>texto</a:t>
            </a:r>
            <a:r>
              <a:rPr lang="ro-RO" sz="28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ro-RO" sz="2800" dirty="0" smtClean="0">
                <a:solidFill>
                  <a:srgbClr val="00B0F0"/>
                </a:solidFill>
                <a:latin typeface="Lucida Console" charset="0"/>
              </a:rPr>
              <a:t>=</a:t>
            </a:r>
            <a:r>
              <a:rPr lang="ro-RO" sz="28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800" dirty="0">
                <a:solidFill>
                  <a:srgbClr val="FFC000"/>
                </a:solidFill>
                <a:latin typeface="Lucida Console" charset="0"/>
              </a:rPr>
              <a:t>'</a:t>
            </a:r>
            <a:r>
              <a:rPr lang="en-US" sz="2800" dirty="0" err="1">
                <a:solidFill>
                  <a:srgbClr val="FFC000"/>
                </a:solidFill>
                <a:latin typeface="Lucida Console" charset="0"/>
              </a:rPr>
              <a:t>Olá</a:t>
            </a:r>
            <a:r>
              <a:rPr lang="en-US" sz="2800" dirty="0">
                <a:solidFill>
                  <a:srgbClr val="FFC000"/>
                </a:solidFill>
                <a:latin typeface="Lucida Console" charset="0"/>
              </a:rPr>
              <a:t> </a:t>
            </a:r>
            <a:r>
              <a:rPr lang="en-US" sz="2800" dirty="0" err="1">
                <a:solidFill>
                  <a:srgbClr val="FFC000"/>
                </a:solidFill>
                <a:latin typeface="Lucida Console" charset="0"/>
              </a:rPr>
              <a:t>mundo</a:t>
            </a:r>
            <a:r>
              <a:rPr lang="en-US" sz="2800" dirty="0">
                <a:solidFill>
                  <a:srgbClr val="FFC000"/>
                </a:solidFill>
                <a:latin typeface="Lucida Console" charset="0"/>
              </a:rPr>
              <a:t>!'</a:t>
            </a:r>
            <a:endParaRPr lang="ro-RO" sz="2800" dirty="0" smtClean="0">
              <a:solidFill>
                <a:srgbClr val="FFFF00"/>
              </a:solidFill>
              <a:latin typeface="Lucida Console" charset="0"/>
            </a:endParaRPr>
          </a:p>
          <a:p>
            <a:pPr marL="457200" lvl="2"/>
            <a:r>
              <a:rPr lang="ro-RO" sz="2800" dirty="0" smtClean="0">
                <a:solidFill>
                  <a:schemeClr val="bg1"/>
                </a:solidFill>
                <a:latin typeface="Lucida Console" charset="0"/>
              </a:rPr>
              <a:t>    print(</a:t>
            </a:r>
            <a:r>
              <a:rPr lang="ro-RO" sz="2800" dirty="0" err="1" smtClean="0">
                <a:solidFill>
                  <a:schemeClr val="bg1"/>
                </a:solidFill>
                <a:latin typeface="Lucida Console" charset="0"/>
              </a:rPr>
              <a:t>texto</a:t>
            </a:r>
            <a:r>
              <a:rPr lang="ro-RO" sz="2800" dirty="0" smtClean="0">
                <a:solidFill>
                  <a:schemeClr val="bg1"/>
                </a:solidFill>
                <a:latin typeface="Lucida Console" charset="0"/>
              </a:rPr>
              <a:t>)</a:t>
            </a:r>
          </a:p>
          <a:p>
            <a:pPr marL="457200" lvl="2"/>
            <a:endParaRPr lang="en-US" sz="2800" dirty="0">
              <a:solidFill>
                <a:schemeClr val="bg1"/>
              </a:solidFill>
              <a:latin typeface="Lucida Console" charset="0"/>
            </a:endParaRPr>
          </a:p>
          <a:p>
            <a:pPr lvl="1"/>
            <a:r>
              <a:rPr lang="en-US" sz="2800" dirty="0" smtClean="0">
                <a:solidFill>
                  <a:srgbClr val="FFFF00"/>
                </a:solidFill>
                <a:latin typeface="Lucida Console" charset="0"/>
              </a:rPr>
              <a:t>de</a:t>
            </a:r>
            <a:r>
              <a:rPr lang="ro-RO" sz="2800" dirty="0" smtClean="0">
                <a:solidFill>
                  <a:srgbClr val="FFFF00"/>
                </a:solidFill>
                <a:latin typeface="Lucida Console" charset="0"/>
              </a:rPr>
              <a:t>f </a:t>
            </a:r>
            <a:r>
              <a:rPr lang="ro-RO" sz="2800" dirty="0" err="1" smtClean="0">
                <a:solidFill>
                  <a:schemeClr val="bg1"/>
                </a:solidFill>
                <a:latin typeface="Lucida Console" charset="0"/>
              </a:rPr>
              <a:t>OlaNovamente</a:t>
            </a:r>
            <a:r>
              <a:rPr lang="ro-RO" sz="2800" dirty="0" smtClean="0">
                <a:solidFill>
                  <a:schemeClr val="bg1"/>
                </a:solidFill>
                <a:latin typeface="Lucida Console" charset="0"/>
              </a:rPr>
              <a:t>()</a:t>
            </a:r>
            <a:r>
              <a:rPr lang="ro-RO" sz="2800" dirty="0" smtClean="0">
                <a:solidFill>
                  <a:srgbClr val="FFFF00"/>
                </a:solidFill>
                <a:latin typeface="Lucida Console" charset="0"/>
              </a:rPr>
              <a:t>:</a:t>
            </a:r>
          </a:p>
          <a:p>
            <a:pPr lvl="1"/>
            <a:r>
              <a:rPr lang="ro-RO" sz="2800" dirty="0" smtClean="0">
                <a:solidFill>
                  <a:srgbClr val="FFFF00"/>
                </a:solidFill>
                <a:latin typeface="Lucida Console" charset="0"/>
              </a:rPr>
              <a:t>    </a:t>
            </a:r>
            <a:r>
              <a:rPr lang="ro-RO" sz="2800" dirty="0" err="1" smtClean="0">
                <a:solidFill>
                  <a:schemeClr val="bg1"/>
                </a:solidFill>
                <a:latin typeface="Lucida Console" charset="0"/>
              </a:rPr>
              <a:t>texto</a:t>
            </a:r>
            <a:r>
              <a:rPr lang="ro-RO" sz="28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ro-RO" sz="2800" dirty="0">
                <a:solidFill>
                  <a:srgbClr val="00B0F0"/>
                </a:solidFill>
                <a:latin typeface="Lucida Console" charset="0"/>
              </a:rPr>
              <a:t>=</a:t>
            </a:r>
            <a:r>
              <a:rPr lang="ro-RO" sz="2800" dirty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800" dirty="0">
                <a:solidFill>
                  <a:srgbClr val="FFC000"/>
                </a:solidFill>
                <a:latin typeface="Lucida Console" charset="0"/>
              </a:rPr>
              <a:t>'</a:t>
            </a:r>
            <a:r>
              <a:rPr lang="en-US" sz="2800" dirty="0" err="1">
                <a:solidFill>
                  <a:srgbClr val="FFC000"/>
                </a:solidFill>
                <a:latin typeface="Lucida Console" charset="0"/>
              </a:rPr>
              <a:t>Olá</a:t>
            </a:r>
            <a:r>
              <a:rPr lang="en-US" sz="2800" dirty="0">
                <a:solidFill>
                  <a:srgbClr val="FFC000"/>
                </a:solidFill>
                <a:latin typeface="Lucida Console" charset="0"/>
              </a:rPr>
              <a:t> </a:t>
            </a:r>
            <a:r>
              <a:rPr lang="en-US" sz="2800" dirty="0" err="1">
                <a:solidFill>
                  <a:srgbClr val="FFC000"/>
                </a:solidFill>
                <a:latin typeface="Lucida Console" charset="0"/>
              </a:rPr>
              <a:t>novamente</a:t>
            </a:r>
            <a:r>
              <a:rPr lang="en-US" sz="2800" dirty="0" smtClean="0">
                <a:solidFill>
                  <a:srgbClr val="FFC000"/>
                </a:solidFill>
                <a:latin typeface="Lucida Console" charset="0"/>
              </a:rPr>
              <a:t>!'</a:t>
            </a:r>
          </a:p>
          <a:p>
            <a:pPr lvl="1"/>
            <a:r>
              <a:rPr lang="ro-RO" sz="2800" dirty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ro-RO" sz="2800" dirty="0" smtClean="0">
                <a:solidFill>
                  <a:schemeClr val="bg1"/>
                </a:solidFill>
                <a:latin typeface="Lucida Console" charset="0"/>
              </a:rPr>
              <a:t>   print(</a:t>
            </a:r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texto</a:t>
            </a:r>
            <a:r>
              <a:rPr lang="ro-RO" sz="2800" dirty="0" smtClean="0">
                <a:solidFill>
                  <a:schemeClr val="bg1"/>
                </a:solidFill>
                <a:latin typeface="Lucida Console" charset="0"/>
              </a:rPr>
              <a:t>)</a:t>
            </a:r>
            <a:endParaRPr lang="ro-RO" sz="2800" dirty="0">
              <a:solidFill>
                <a:schemeClr val="bg1"/>
              </a:solidFill>
              <a:latin typeface="Lucida Console" charset="0"/>
            </a:endParaRPr>
          </a:p>
          <a:p>
            <a:endParaRPr lang="ro-RO" sz="2800" dirty="0" smtClean="0">
              <a:solidFill>
                <a:schemeClr val="accent2"/>
              </a:solidFill>
              <a:latin typeface="Lucida Consol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1964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88758" y="128336"/>
            <a:ext cx="38010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consolas" charset="0"/>
              </a:rPr>
              <a:t>Python – </a:t>
            </a:r>
            <a:r>
              <a:rPr lang="en-US" sz="3200" dirty="0" err="1" smtClean="0">
                <a:solidFill>
                  <a:schemeClr val="bg1"/>
                </a:solidFill>
                <a:latin typeface="consolas" charset="0"/>
              </a:rPr>
              <a:t>Funções</a:t>
            </a:r>
            <a:endParaRPr lang="en-US" sz="3200" dirty="0">
              <a:solidFill>
                <a:schemeClr val="bg1"/>
              </a:solidFill>
              <a:latin typeface="consolas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88758" y="1187115"/>
            <a:ext cx="11555938" cy="409073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Como </a:t>
            </a:r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chamar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 (</a:t>
            </a:r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invocar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, </a:t>
            </a:r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executar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) </a:t>
            </a:r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uma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função</a:t>
            </a:r>
            <a:r>
              <a:rPr lang="en-US" sz="2800" dirty="0">
                <a:solidFill>
                  <a:schemeClr val="bg1"/>
                </a:solidFill>
                <a:latin typeface="Lucida Console" charset="0"/>
              </a:rPr>
              <a:t>?</a:t>
            </a:r>
            <a:endParaRPr lang="en-US" sz="2800" dirty="0" smtClean="0">
              <a:solidFill>
                <a:schemeClr val="bg1"/>
              </a:solidFill>
              <a:latin typeface="Lucida Console" charset="0"/>
            </a:endParaRPr>
          </a:p>
          <a:p>
            <a:pPr marL="457200" indent="-457200">
              <a:buFontTx/>
              <a:buChar char="-"/>
            </a:pPr>
            <a:endParaRPr lang="en-US" sz="2800" dirty="0" smtClean="0">
              <a:solidFill>
                <a:schemeClr val="bg1"/>
              </a:solidFill>
              <a:latin typeface="Lucida Console" charset="0"/>
            </a:endParaRPr>
          </a:p>
          <a:p>
            <a:pPr lvl="1"/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OlaMundo</a:t>
            </a:r>
            <a:r>
              <a:rPr lang="en-US" sz="2800" dirty="0" smtClean="0">
                <a:solidFill>
                  <a:srgbClr val="FFFF00"/>
                </a:solidFill>
                <a:latin typeface="Lucida Console" charset="0"/>
              </a:rPr>
              <a:t>()</a:t>
            </a:r>
            <a:endParaRPr lang="ro-RO" sz="2800" dirty="0" smtClean="0">
              <a:solidFill>
                <a:schemeClr val="bg1"/>
              </a:solidFill>
              <a:latin typeface="Lucida Console" charset="0"/>
            </a:endParaRPr>
          </a:p>
          <a:p>
            <a:pPr lvl="1"/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OlaNovamente</a:t>
            </a:r>
            <a:r>
              <a:rPr lang="en-US" sz="2800" dirty="0" smtClean="0">
                <a:solidFill>
                  <a:srgbClr val="FFFF00"/>
                </a:solidFill>
                <a:latin typeface="Lucida Console" charset="0"/>
              </a:rPr>
              <a:t>()</a:t>
            </a:r>
            <a:endParaRPr lang="ro-RO" sz="2800" dirty="0">
              <a:solidFill>
                <a:schemeClr val="bg1">
                  <a:lumMod val="65000"/>
                </a:schemeClr>
              </a:solidFill>
              <a:latin typeface="Lucida Console" charset="0"/>
            </a:endParaRPr>
          </a:p>
          <a:p>
            <a:endParaRPr lang="ro-RO" sz="2800" dirty="0">
              <a:solidFill>
                <a:schemeClr val="bg1"/>
              </a:solidFill>
              <a:latin typeface="Lucida Console" charset="0"/>
            </a:endParaRPr>
          </a:p>
          <a:p>
            <a:endParaRPr lang="ro-RO" sz="2800" dirty="0" smtClean="0">
              <a:solidFill>
                <a:schemeClr val="accent2"/>
              </a:solidFill>
              <a:latin typeface="Lucida Consol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0822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88758" y="128336"/>
            <a:ext cx="92256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consolas" charset="0"/>
              </a:rPr>
              <a:t>Python – </a:t>
            </a:r>
            <a:r>
              <a:rPr lang="en-US" sz="3200" dirty="0" err="1" smtClean="0">
                <a:solidFill>
                  <a:schemeClr val="bg1"/>
                </a:solidFill>
                <a:latin typeface="consolas" charset="0"/>
              </a:rPr>
              <a:t>Funções</a:t>
            </a:r>
            <a:r>
              <a:rPr lang="en-US" sz="3200" dirty="0" smtClean="0">
                <a:solidFill>
                  <a:schemeClr val="bg1"/>
                </a:solidFill>
                <a:latin typeface="consolas" charset="0"/>
              </a:rPr>
              <a:t> – </a:t>
            </a:r>
            <a:r>
              <a:rPr lang="en-US" sz="3200" dirty="0" err="1" smtClean="0">
                <a:solidFill>
                  <a:schemeClr val="bg1"/>
                </a:solidFill>
                <a:latin typeface="consolas" charset="0"/>
              </a:rPr>
              <a:t>Pergunta</a:t>
            </a:r>
            <a:r>
              <a:rPr lang="en-US" sz="3200" dirty="0" smtClean="0">
                <a:solidFill>
                  <a:schemeClr val="bg1"/>
                </a:solidFill>
                <a:latin typeface="consolas" charset="0"/>
              </a:rPr>
              <a:t> (global1.py)</a:t>
            </a:r>
            <a:endParaRPr lang="en-US" sz="3200" dirty="0">
              <a:solidFill>
                <a:schemeClr val="bg1"/>
              </a:solidFill>
              <a:latin typeface="consolas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88758" y="1187115"/>
            <a:ext cx="11555938" cy="409073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No </a:t>
            </a:r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programa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abaixo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, </a:t>
            </a:r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qual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 valor </a:t>
            </a:r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será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mostrado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na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tela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?</a:t>
            </a:r>
          </a:p>
          <a:p>
            <a:pPr lvl="1"/>
            <a:endParaRPr lang="en-US" sz="2800" dirty="0">
              <a:solidFill>
                <a:schemeClr val="bg1"/>
              </a:solidFill>
              <a:latin typeface="Lucida Console" charset="0"/>
            </a:endParaRPr>
          </a:p>
          <a:p>
            <a:pPr lvl="1"/>
            <a:r>
              <a:rPr lang="en-US" sz="2800" dirty="0" err="1">
                <a:solidFill>
                  <a:schemeClr val="bg1"/>
                </a:solidFill>
                <a:latin typeface="Lucida Console" charset="0"/>
              </a:rPr>
              <a:t>texto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800" dirty="0" smtClean="0">
                <a:solidFill>
                  <a:srgbClr val="00B0F0"/>
                </a:solidFill>
                <a:latin typeface="Lucida Console" charset="0"/>
              </a:rPr>
              <a:t>=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800" dirty="0" smtClean="0">
                <a:solidFill>
                  <a:srgbClr val="FFC000"/>
                </a:solidFill>
                <a:latin typeface="Lucida Console" charset="0"/>
              </a:rPr>
              <a:t>'INICIAL'</a:t>
            </a:r>
          </a:p>
          <a:p>
            <a:pPr lvl="1"/>
            <a:endParaRPr lang="en-US" sz="2800" dirty="0" smtClean="0">
              <a:solidFill>
                <a:srgbClr val="FFC000"/>
              </a:solidFill>
              <a:latin typeface="Lucida Console" charset="0"/>
            </a:endParaRPr>
          </a:p>
          <a:p>
            <a:pPr lvl="1"/>
            <a:r>
              <a:rPr lang="en-US" sz="2800" dirty="0" err="1" smtClean="0">
                <a:solidFill>
                  <a:srgbClr val="FFFF00"/>
                </a:solidFill>
                <a:latin typeface="Lucida Console" charset="0"/>
              </a:rPr>
              <a:t>def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Lucida Console" charset="0"/>
              </a:rPr>
              <a:t>funcao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():</a:t>
            </a:r>
          </a:p>
          <a:p>
            <a:pPr lvl="1"/>
            <a:r>
              <a:rPr lang="en-US" sz="2800" dirty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   </a:t>
            </a:r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texto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800" dirty="0" smtClean="0">
                <a:solidFill>
                  <a:srgbClr val="00B0F0"/>
                </a:solidFill>
                <a:latin typeface="Lucida Console" charset="0"/>
              </a:rPr>
              <a:t>=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800" dirty="0" smtClean="0">
                <a:solidFill>
                  <a:srgbClr val="FFC000"/>
                </a:solidFill>
                <a:latin typeface="Lucida Console" charset="0"/>
              </a:rPr>
              <a:t>'MUDOU’</a:t>
            </a:r>
          </a:p>
          <a:p>
            <a:pPr lvl="1"/>
            <a:endParaRPr lang="en-US" sz="2800" dirty="0" smtClean="0">
              <a:solidFill>
                <a:srgbClr val="FFC000"/>
              </a:solidFill>
              <a:latin typeface="Lucida Console" charset="0"/>
            </a:endParaRPr>
          </a:p>
          <a:p>
            <a:pPr lvl="1"/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funcao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()</a:t>
            </a:r>
          </a:p>
          <a:p>
            <a:pPr lvl="1"/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print(</a:t>
            </a:r>
            <a:r>
              <a:rPr lang="en-US" sz="2800" dirty="0" err="1">
                <a:solidFill>
                  <a:schemeClr val="bg1"/>
                </a:solidFill>
                <a:latin typeface="Lucida Console" charset="0"/>
              </a:rPr>
              <a:t>texto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04857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88758" y="128336"/>
            <a:ext cx="92256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consolas" charset="0"/>
              </a:rPr>
              <a:t>Python – </a:t>
            </a:r>
            <a:r>
              <a:rPr lang="en-US" sz="3200" dirty="0" err="1">
                <a:solidFill>
                  <a:schemeClr val="bg1"/>
                </a:solidFill>
                <a:latin typeface="consolas" charset="0"/>
              </a:rPr>
              <a:t>Funções</a:t>
            </a:r>
            <a:r>
              <a:rPr lang="en-US" sz="3200" dirty="0">
                <a:solidFill>
                  <a:schemeClr val="bg1"/>
                </a:solidFill>
                <a:latin typeface="consolas" charset="0"/>
              </a:rPr>
              <a:t> </a:t>
            </a:r>
            <a:r>
              <a:rPr lang="en-US" sz="3200" dirty="0" smtClean="0">
                <a:solidFill>
                  <a:schemeClr val="bg1"/>
                </a:solidFill>
                <a:latin typeface="consolas" charset="0"/>
              </a:rPr>
              <a:t>– </a:t>
            </a:r>
            <a:r>
              <a:rPr lang="en-US" sz="3200" dirty="0" err="1" smtClean="0">
                <a:solidFill>
                  <a:schemeClr val="bg1"/>
                </a:solidFill>
                <a:latin typeface="consolas" charset="0"/>
              </a:rPr>
              <a:t>Pergunta</a:t>
            </a:r>
            <a:r>
              <a:rPr lang="en-US" sz="3200" dirty="0" smtClean="0">
                <a:solidFill>
                  <a:schemeClr val="bg1"/>
                </a:solidFill>
                <a:latin typeface="consolas" charset="0"/>
              </a:rPr>
              <a:t> (global1.py)</a:t>
            </a:r>
            <a:endParaRPr lang="en-US" sz="3200" dirty="0">
              <a:solidFill>
                <a:schemeClr val="bg1"/>
              </a:solidFill>
              <a:latin typeface="consolas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88758" y="1187115"/>
            <a:ext cx="11555938" cy="409073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A </a:t>
            </a:r>
            <a:r>
              <a:rPr lang="en-US" sz="2800" dirty="0" err="1">
                <a:solidFill>
                  <a:schemeClr val="bg1"/>
                </a:solidFill>
                <a:latin typeface="Lucida Console" charset="0"/>
              </a:rPr>
              <a:t>resposta</a:t>
            </a:r>
            <a:r>
              <a:rPr lang="en-US" sz="2800" dirty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é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800" dirty="0" smtClean="0">
                <a:solidFill>
                  <a:srgbClr val="FFC000"/>
                </a:solidFill>
                <a:latin typeface="Lucida Console" charset="0"/>
              </a:rPr>
              <a:t>INICIAL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.</a:t>
            </a:r>
          </a:p>
          <a:p>
            <a:endParaRPr lang="en-US" sz="2800" dirty="0">
              <a:solidFill>
                <a:schemeClr val="bg1"/>
              </a:solidFill>
              <a:latin typeface="Lucida Console" charset="0"/>
            </a:endParaRPr>
          </a:p>
          <a:p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Mesmo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utilizando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 a </a:t>
            </a:r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mesma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nomenclatura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, </a:t>
            </a:r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neste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caso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 a </a:t>
            </a:r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atribuição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cria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uma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variável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 no </a:t>
            </a:r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escopo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 local.</a:t>
            </a:r>
          </a:p>
          <a:p>
            <a:endParaRPr lang="en-US" sz="2800" dirty="0">
              <a:solidFill>
                <a:schemeClr val="bg1"/>
              </a:solidFill>
              <a:latin typeface="Lucida Console" charset="0"/>
            </a:endParaRPr>
          </a:p>
          <a:p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De </a:t>
            </a:r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outra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 forma </a:t>
            </a:r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teríamos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problemas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inesperados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causados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por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funções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alterando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valores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 de </a:t>
            </a:r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variáveis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globais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.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Lucida Consol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387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88758" y="128336"/>
            <a:ext cx="65133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consolas" charset="0"/>
              </a:rPr>
              <a:t>Python – global (global2.py)</a:t>
            </a:r>
            <a:endParaRPr lang="en-US" sz="3200" dirty="0">
              <a:solidFill>
                <a:schemeClr val="bg1"/>
              </a:solidFill>
              <a:latin typeface="consolas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88758" y="1187115"/>
            <a:ext cx="11555938" cy="409073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500" dirty="0" smtClean="0">
                <a:solidFill>
                  <a:schemeClr val="bg1"/>
                </a:solidFill>
                <a:latin typeface="Lucida Console" charset="0"/>
              </a:rPr>
              <a:t>Para </a:t>
            </a:r>
            <a:r>
              <a:rPr lang="en-US" sz="2500" dirty="0" err="1" smtClean="0">
                <a:solidFill>
                  <a:schemeClr val="bg1"/>
                </a:solidFill>
                <a:latin typeface="Lucida Console" charset="0"/>
              </a:rPr>
              <a:t>alterarmos</a:t>
            </a:r>
            <a:r>
              <a:rPr lang="en-US" sz="25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500" dirty="0" err="1" smtClean="0">
                <a:solidFill>
                  <a:schemeClr val="bg1"/>
                </a:solidFill>
                <a:latin typeface="Lucida Console" charset="0"/>
              </a:rPr>
              <a:t>variáveis</a:t>
            </a:r>
            <a:r>
              <a:rPr lang="en-US" sz="25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500" dirty="0" err="1" smtClean="0">
                <a:solidFill>
                  <a:schemeClr val="bg1"/>
                </a:solidFill>
                <a:latin typeface="Lucida Console" charset="0"/>
              </a:rPr>
              <a:t>globais</a:t>
            </a:r>
            <a:r>
              <a:rPr lang="en-US" sz="2500" dirty="0" smtClean="0">
                <a:solidFill>
                  <a:schemeClr val="bg1"/>
                </a:solidFill>
                <a:latin typeface="Lucida Console" charset="0"/>
              </a:rPr>
              <a:t>, </a:t>
            </a:r>
            <a:r>
              <a:rPr lang="en-US" sz="2500" dirty="0" err="1" smtClean="0">
                <a:solidFill>
                  <a:schemeClr val="bg1"/>
                </a:solidFill>
                <a:latin typeface="Lucida Console" charset="0"/>
              </a:rPr>
              <a:t>utilizamos</a:t>
            </a:r>
            <a:r>
              <a:rPr lang="en-US" sz="2500" dirty="0" smtClean="0">
                <a:solidFill>
                  <a:schemeClr val="bg1"/>
                </a:solidFill>
                <a:latin typeface="Lucida Console" charset="0"/>
              </a:rPr>
              <a:t> a </a:t>
            </a:r>
            <a:r>
              <a:rPr lang="en-US" sz="2500" dirty="0" err="1">
                <a:solidFill>
                  <a:schemeClr val="bg1"/>
                </a:solidFill>
                <a:latin typeface="Lucida Console" charset="0"/>
              </a:rPr>
              <a:t>palavra-chave</a:t>
            </a:r>
            <a:r>
              <a:rPr lang="en-US" sz="2500" dirty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500" dirty="0">
                <a:solidFill>
                  <a:srgbClr val="FFFF00"/>
                </a:solidFill>
                <a:latin typeface="Lucida Console" charset="0"/>
              </a:rPr>
              <a:t>global</a:t>
            </a:r>
            <a:r>
              <a:rPr lang="en-US" sz="2500" dirty="0">
                <a:solidFill>
                  <a:schemeClr val="bg1"/>
                </a:solidFill>
                <a:latin typeface="Lucida Console" charset="0"/>
              </a:rPr>
              <a:t>. </a:t>
            </a:r>
            <a:r>
              <a:rPr lang="en-US" sz="2500" dirty="0" err="1" smtClean="0">
                <a:solidFill>
                  <a:schemeClr val="bg1"/>
                </a:solidFill>
                <a:latin typeface="Lucida Console" charset="0"/>
              </a:rPr>
              <a:t>É</a:t>
            </a:r>
            <a:r>
              <a:rPr lang="en-US" sz="25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500" dirty="0" err="1" smtClean="0">
                <a:solidFill>
                  <a:schemeClr val="bg1"/>
                </a:solidFill>
                <a:latin typeface="Lucida Console" charset="0"/>
              </a:rPr>
              <a:t>necessário</a:t>
            </a:r>
            <a:r>
              <a:rPr lang="en-US" sz="25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500" dirty="0" err="1" smtClean="0">
                <a:solidFill>
                  <a:schemeClr val="bg1"/>
                </a:solidFill>
                <a:latin typeface="Lucida Console" charset="0"/>
              </a:rPr>
              <a:t>utilizar</a:t>
            </a:r>
            <a:r>
              <a:rPr lang="en-US" sz="25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500" dirty="0" smtClean="0">
                <a:solidFill>
                  <a:srgbClr val="FFFF00"/>
                </a:solidFill>
                <a:latin typeface="Lucida Console" charset="0"/>
              </a:rPr>
              <a:t>global</a:t>
            </a:r>
            <a:r>
              <a:rPr lang="en-US" sz="25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500" dirty="0" err="1" smtClean="0">
                <a:solidFill>
                  <a:schemeClr val="bg1"/>
                </a:solidFill>
                <a:latin typeface="Lucida Console" charset="0"/>
              </a:rPr>
              <a:t>somente</a:t>
            </a:r>
            <a:r>
              <a:rPr lang="en-US" sz="2500" dirty="0" smtClean="0">
                <a:solidFill>
                  <a:schemeClr val="bg1"/>
                </a:solidFill>
                <a:latin typeface="Lucida Console" charset="0"/>
              </a:rPr>
              <a:t> se </a:t>
            </a:r>
            <a:r>
              <a:rPr lang="en-US" sz="2500" dirty="0" err="1" smtClean="0">
                <a:solidFill>
                  <a:schemeClr val="bg1"/>
                </a:solidFill>
                <a:latin typeface="Lucida Console" charset="0"/>
              </a:rPr>
              <a:t>houver</a:t>
            </a:r>
            <a:r>
              <a:rPr lang="en-US" sz="25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500" dirty="0" err="1" smtClean="0">
                <a:solidFill>
                  <a:schemeClr val="bg1"/>
                </a:solidFill>
                <a:latin typeface="Lucida Console" charset="0"/>
              </a:rPr>
              <a:t>atribuição</a:t>
            </a:r>
            <a:r>
              <a:rPr lang="en-US" sz="2500" dirty="0" smtClean="0">
                <a:solidFill>
                  <a:schemeClr val="bg1"/>
                </a:solidFill>
                <a:latin typeface="Lucida Console" charset="0"/>
              </a:rPr>
              <a:t>.</a:t>
            </a:r>
            <a:r>
              <a:rPr lang="en-US" sz="2500" dirty="0" smtClean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 </a:t>
            </a:r>
            <a:r>
              <a:rPr lang="en-US" sz="2500" dirty="0" err="1" smtClean="0">
                <a:solidFill>
                  <a:schemeClr val="bg1"/>
                </a:solidFill>
                <a:latin typeface="Lucida Console" charset="0"/>
              </a:rPr>
              <a:t>Exemplo</a:t>
            </a:r>
            <a:r>
              <a:rPr lang="en-US" sz="2500" dirty="0" smtClean="0">
                <a:solidFill>
                  <a:schemeClr val="bg1"/>
                </a:solidFill>
                <a:latin typeface="Lucida Console" charset="0"/>
              </a:rPr>
              <a:t>:</a:t>
            </a:r>
          </a:p>
          <a:p>
            <a:endParaRPr lang="en-US" sz="2500" dirty="0">
              <a:solidFill>
                <a:schemeClr val="bg1"/>
              </a:solidFill>
              <a:latin typeface="Lucida Console" charset="0"/>
            </a:endParaRPr>
          </a:p>
          <a:p>
            <a:pPr lvl="1"/>
            <a:r>
              <a:rPr lang="en-US" sz="2500" dirty="0" err="1" smtClean="0">
                <a:solidFill>
                  <a:schemeClr val="bg1"/>
                </a:solidFill>
                <a:latin typeface="Lucida Console" charset="0"/>
              </a:rPr>
              <a:t>texto</a:t>
            </a:r>
            <a:r>
              <a:rPr lang="en-US" sz="25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500" dirty="0" smtClean="0">
                <a:solidFill>
                  <a:srgbClr val="00B0F0"/>
                </a:solidFill>
                <a:latin typeface="Lucida Console" charset="0"/>
              </a:rPr>
              <a:t>=</a:t>
            </a:r>
            <a:r>
              <a:rPr lang="en-US" sz="25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500" dirty="0">
                <a:solidFill>
                  <a:srgbClr val="FFC000"/>
                </a:solidFill>
                <a:latin typeface="Lucida Console" charset="0"/>
              </a:rPr>
              <a:t>'INICIAL</a:t>
            </a:r>
            <a:r>
              <a:rPr lang="en-US" sz="2500" dirty="0" smtClean="0">
                <a:solidFill>
                  <a:srgbClr val="FFC000"/>
                </a:solidFill>
                <a:latin typeface="Lucida Console" charset="0"/>
              </a:rPr>
              <a:t>'</a:t>
            </a:r>
            <a:endParaRPr lang="en-US" sz="2500" dirty="0">
              <a:solidFill>
                <a:srgbClr val="FFC000"/>
              </a:solidFill>
              <a:latin typeface="Lucida Console" charset="0"/>
            </a:endParaRPr>
          </a:p>
          <a:p>
            <a:pPr lvl="1"/>
            <a:r>
              <a:rPr lang="en-US" sz="2500" dirty="0" err="1">
                <a:solidFill>
                  <a:srgbClr val="FFFF00"/>
                </a:solidFill>
                <a:latin typeface="Lucida Console" charset="0"/>
              </a:rPr>
              <a:t>def</a:t>
            </a:r>
            <a:r>
              <a:rPr lang="en-US" sz="2500" dirty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500" dirty="0" err="1">
                <a:solidFill>
                  <a:schemeClr val="bg1"/>
                </a:solidFill>
                <a:latin typeface="Lucida Console" charset="0"/>
              </a:rPr>
              <a:t>funcao</a:t>
            </a:r>
            <a:r>
              <a:rPr lang="en-US" sz="2500" dirty="0" smtClean="0">
                <a:solidFill>
                  <a:schemeClr val="bg1"/>
                </a:solidFill>
                <a:latin typeface="Lucida Console" charset="0"/>
              </a:rPr>
              <a:t>():</a:t>
            </a:r>
          </a:p>
          <a:p>
            <a:pPr lvl="1"/>
            <a:r>
              <a:rPr lang="en-US" sz="2500" dirty="0" smtClean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    # </a:t>
            </a:r>
            <a:r>
              <a:rPr lang="en-US" sz="2500" dirty="0" err="1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Referencia</a:t>
            </a:r>
            <a:r>
              <a:rPr lang="en-US" sz="2500" dirty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 global – </a:t>
            </a:r>
            <a:r>
              <a:rPr lang="en-US" sz="2500" dirty="0" err="1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não</a:t>
            </a:r>
            <a:r>
              <a:rPr lang="en-US" sz="2500" dirty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 </a:t>
            </a:r>
            <a:r>
              <a:rPr lang="en-US" sz="2500" dirty="0" err="1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será</a:t>
            </a:r>
            <a:r>
              <a:rPr lang="en-US" sz="2500" dirty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 </a:t>
            </a:r>
            <a:r>
              <a:rPr lang="en-US" sz="2500" dirty="0" err="1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criada</a:t>
            </a:r>
            <a:r>
              <a:rPr lang="en-US" sz="2500" dirty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 </a:t>
            </a:r>
            <a:r>
              <a:rPr lang="en-US" sz="2500" dirty="0" err="1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localmente</a:t>
            </a:r>
            <a:endParaRPr lang="en-US" sz="2500" dirty="0">
              <a:solidFill>
                <a:schemeClr val="bg1"/>
              </a:solidFill>
              <a:latin typeface="Lucida Console" charset="0"/>
            </a:endParaRPr>
          </a:p>
          <a:p>
            <a:pPr lvl="1"/>
            <a:r>
              <a:rPr lang="en-US" sz="2500" dirty="0">
                <a:solidFill>
                  <a:schemeClr val="bg1"/>
                </a:solidFill>
                <a:latin typeface="Lucida Console" charset="0"/>
              </a:rPr>
              <a:t>    </a:t>
            </a:r>
            <a:r>
              <a:rPr lang="en-US" sz="2500" dirty="0" smtClean="0">
                <a:solidFill>
                  <a:srgbClr val="FFFF00"/>
                </a:solidFill>
                <a:latin typeface="Lucida Console" charset="0"/>
              </a:rPr>
              <a:t>global</a:t>
            </a:r>
            <a:r>
              <a:rPr lang="en-US" sz="25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500" dirty="0" err="1">
                <a:solidFill>
                  <a:schemeClr val="bg1"/>
                </a:solidFill>
                <a:latin typeface="Lucida Console" charset="0"/>
              </a:rPr>
              <a:t>texto</a:t>
            </a:r>
            <a:endParaRPr lang="en-US" sz="2500" dirty="0" smtClean="0">
              <a:solidFill>
                <a:schemeClr val="bg1">
                  <a:lumMod val="65000"/>
                </a:schemeClr>
              </a:solidFill>
              <a:latin typeface="Lucida Console" charset="0"/>
            </a:endParaRPr>
          </a:p>
          <a:p>
            <a:pPr lvl="1"/>
            <a:r>
              <a:rPr lang="en-US" sz="2500" dirty="0" smtClean="0">
                <a:solidFill>
                  <a:schemeClr val="bg1"/>
                </a:solidFill>
                <a:latin typeface="Lucida Console" charset="0"/>
              </a:rPr>
              <a:t>    </a:t>
            </a:r>
            <a:r>
              <a:rPr lang="en-US" sz="2500" dirty="0" err="1" smtClean="0">
                <a:solidFill>
                  <a:schemeClr val="bg1"/>
                </a:solidFill>
                <a:latin typeface="Lucida Console" charset="0"/>
              </a:rPr>
              <a:t>texto</a:t>
            </a:r>
            <a:r>
              <a:rPr lang="en-US" sz="2500" dirty="0" smtClean="0">
                <a:solidFill>
                  <a:schemeClr val="bg1"/>
                </a:solidFill>
                <a:latin typeface="Lucida Console" charset="0"/>
              </a:rPr>
              <a:t> = </a:t>
            </a:r>
            <a:r>
              <a:rPr lang="en-US" sz="2500" dirty="0" smtClean="0">
                <a:solidFill>
                  <a:srgbClr val="FFC000"/>
                </a:solidFill>
                <a:latin typeface="Lucida Console" charset="0"/>
              </a:rPr>
              <a:t>'MUDOU’</a:t>
            </a:r>
            <a:endParaRPr lang="en-US" sz="2500" dirty="0">
              <a:solidFill>
                <a:srgbClr val="FFC000"/>
              </a:solidFill>
              <a:latin typeface="Lucida Console" charset="0"/>
            </a:endParaRPr>
          </a:p>
          <a:p>
            <a:pPr lvl="1"/>
            <a:r>
              <a:rPr lang="en-US" sz="2500" dirty="0" err="1">
                <a:solidFill>
                  <a:schemeClr val="bg1"/>
                </a:solidFill>
                <a:latin typeface="Lucida Console" charset="0"/>
              </a:rPr>
              <a:t>funcao</a:t>
            </a:r>
            <a:r>
              <a:rPr lang="en-US" sz="2500" dirty="0">
                <a:solidFill>
                  <a:schemeClr val="bg1"/>
                </a:solidFill>
                <a:latin typeface="Lucida Console" charset="0"/>
              </a:rPr>
              <a:t>()</a:t>
            </a:r>
          </a:p>
          <a:p>
            <a:pPr lvl="1"/>
            <a:r>
              <a:rPr lang="en-US" sz="2500" dirty="0" smtClean="0">
                <a:solidFill>
                  <a:schemeClr val="bg1"/>
                </a:solidFill>
                <a:latin typeface="Lucida Console" charset="0"/>
              </a:rPr>
              <a:t>print(</a:t>
            </a:r>
            <a:r>
              <a:rPr lang="en-US" sz="2500" dirty="0" err="1">
                <a:solidFill>
                  <a:schemeClr val="bg1"/>
                </a:solidFill>
                <a:latin typeface="Lucida Console" charset="0"/>
              </a:rPr>
              <a:t>texto</a:t>
            </a:r>
            <a:r>
              <a:rPr lang="en-US" sz="2500" dirty="0" smtClean="0">
                <a:solidFill>
                  <a:schemeClr val="bg1"/>
                </a:solidFill>
                <a:latin typeface="Lucida Console" charset="0"/>
              </a:rPr>
              <a:t>) </a:t>
            </a:r>
            <a:r>
              <a:rPr lang="en-US" sz="2500" dirty="0" smtClean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# </a:t>
            </a:r>
            <a:r>
              <a:rPr lang="en-US" sz="2500" dirty="0" err="1" smtClean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Imprime</a:t>
            </a:r>
            <a:r>
              <a:rPr lang="en-US" sz="2500" dirty="0" smtClean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 MUDOU</a:t>
            </a:r>
            <a:endParaRPr lang="en-US" sz="2500" dirty="0">
              <a:solidFill>
                <a:schemeClr val="bg1">
                  <a:lumMod val="65000"/>
                </a:schemeClr>
              </a:solidFill>
              <a:latin typeface="Lucida Consol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114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88758" y="128336"/>
            <a:ext cx="92256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consolas" charset="0"/>
              </a:rPr>
              <a:t>Python – </a:t>
            </a:r>
            <a:r>
              <a:rPr lang="en-US" sz="3200" dirty="0" err="1" smtClean="0">
                <a:solidFill>
                  <a:schemeClr val="bg1"/>
                </a:solidFill>
                <a:latin typeface="consolas" charset="0"/>
              </a:rPr>
              <a:t>Funções</a:t>
            </a:r>
            <a:r>
              <a:rPr lang="en-US" sz="3200" dirty="0" smtClean="0">
                <a:solidFill>
                  <a:schemeClr val="bg1"/>
                </a:solidFill>
                <a:latin typeface="consolas" charset="0"/>
              </a:rPr>
              <a:t> – </a:t>
            </a:r>
            <a:r>
              <a:rPr lang="en-US" sz="3200" dirty="0" err="1" smtClean="0">
                <a:solidFill>
                  <a:schemeClr val="bg1"/>
                </a:solidFill>
                <a:latin typeface="consolas" charset="0"/>
              </a:rPr>
              <a:t>Pergunta</a:t>
            </a:r>
            <a:r>
              <a:rPr lang="en-US" sz="3200" dirty="0" smtClean="0">
                <a:solidFill>
                  <a:schemeClr val="bg1"/>
                </a:solidFill>
                <a:latin typeface="consolas" charset="0"/>
              </a:rPr>
              <a:t> (escopo1.py)</a:t>
            </a:r>
            <a:endParaRPr lang="en-US" sz="3200" dirty="0">
              <a:solidFill>
                <a:schemeClr val="bg1"/>
              </a:solidFill>
              <a:latin typeface="consolas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88758" y="1187115"/>
            <a:ext cx="11555938" cy="409073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O </a:t>
            </a:r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programa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abaixo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funciona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 e </a:t>
            </a:r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mostra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800" dirty="0" smtClean="0">
                <a:solidFill>
                  <a:srgbClr val="FFC000"/>
                </a:solidFill>
                <a:latin typeface="Lucida Console" charset="0"/>
              </a:rPr>
              <a:t>'INICIAL</a:t>
            </a:r>
            <a:r>
              <a:rPr lang="en-US" sz="2800" dirty="0">
                <a:solidFill>
                  <a:srgbClr val="FFC000"/>
                </a:solidFill>
                <a:latin typeface="Lucida Console" charset="0"/>
              </a:rPr>
              <a:t>'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na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tela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?</a:t>
            </a:r>
          </a:p>
          <a:p>
            <a:pPr lvl="1"/>
            <a:endParaRPr lang="en-US" sz="2800" dirty="0">
              <a:solidFill>
                <a:schemeClr val="bg1"/>
              </a:solidFill>
              <a:latin typeface="Lucida Console" charset="0"/>
            </a:endParaRPr>
          </a:p>
          <a:p>
            <a:pPr lvl="1"/>
            <a:r>
              <a:rPr lang="en-US" sz="2800" dirty="0" err="1" smtClean="0">
                <a:solidFill>
                  <a:srgbClr val="FFFF00"/>
                </a:solidFill>
                <a:latin typeface="Lucida Console" charset="0"/>
              </a:rPr>
              <a:t>def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Lucida Console" charset="0"/>
              </a:rPr>
              <a:t>funcao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():</a:t>
            </a:r>
          </a:p>
          <a:p>
            <a:pPr lvl="1"/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    print(</a:t>
            </a:r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val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)</a:t>
            </a:r>
          </a:p>
          <a:p>
            <a:pPr lvl="1"/>
            <a:endParaRPr lang="en-US" sz="2800" dirty="0" smtClean="0">
              <a:solidFill>
                <a:srgbClr val="FFC000"/>
              </a:solidFill>
              <a:latin typeface="Lucida Console" charset="0"/>
            </a:endParaRPr>
          </a:p>
          <a:p>
            <a:pPr lvl="1"/>
            <a:r>
              <a:rPr lang="en-US" sz="2800" dirty="0" err="1">
                <a:solidFill>
                  <a:schemeClr val="bg1"/>
                </a:solidFill>
                <a:latin typeface="Lucida Console" charset="0"/>
              </a:rPr>
              <a:t>val</a:t>
            </a:r>
            <a:r>
              <a:rPr lang="en-US" sz="2800" dirty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800" dirty="0">
                <a:solidFill>
                  <a:srgbClr val="00B0F0"/>
                </a:solidFill>
                <a:latin typeface="Lucida Console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800" dirty="0" smtClean="0">
                <a:solidFill>
                  <a:srgbClr val="FFC000"/>
                </a:solidFill>
                <a:latin typeface="Lucida Console" charset="0"/>
              </a:rPr>
              <a:t>'INICIAL</a:t>
            </a:r>
            <a:r>
              <a:rPr lang="en-US" sz="2800" dirty="0">
                <a:solidFill>
                  <a:srgbClr val="FFC000"/>
                </a:solidFill>
                <a:latin typeface="Lucida Console" charset="0"/>
              </a:rPr>
              <a:t>'</a:t>
            </a:r>
            <a:endParaRPr lang="en-US" sz="2800" dirty="0" smtClean="0">
              <a:solidFill>
                <a:srgbClr val="FFC000"/>
              </a:solidFill>
              <a:latin typeface="Lucida Console" charset="0"/>
            </a:endParaRPr>
          </a:p>
          <a:p>
            <a:pPr lvl="1"/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funcao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732962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88758" y="128336"/>
            <a:ext cx="62872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consolas" charset="0"/>
              </a:rPr>
              <a:t>Python – </a:t>
            </a:r>
            <a:r>
              <a:rPr lang="en-US" sz="3200" dirty="0" err="1" smtClean="0">
                <a:solidFill>
                  <a:schemeClr val="bg1"/>
                </a:solidFill>
                <a:latin typeface="consolas" charset="0"/>
              </a:rPr>
              <a:t>Hashbang</a:t>
            </a:r>
            <a:r>
              <a:rPr lang="en-US" sz="3200" dirty="0" smtClean="0">
                <a:solidFill>
                  <a:schemeClr val="bg1"/>
                </a:solidFill>
                <a:latin typeface="consolas" charset="0"/>
              </a:rPr>
              <a:t> (shebang)</a:t>
            </a:r>
            <a:endParaRPr lang="en-US" sz="3200" dirty="0">
              <a:solidFill>
                <a:schemeClr val="bg1"/>
              </a:solidFill>
              <a:latin typeface="consolas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83136" y="1187115"/>
            <a:ext cx="11555938" cy="409073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lvl="1"/>
            <a:r>
              <a:rPr lang="en-US" sz="2600" dirty="0">
                <a:solidFill>
                  <a:schemeClr val="bg1"/>
                </a:solidFill>
                <a:latin typeface="Lucida Console" charset="0"/>
              </a:rPr>
              <a:t>#!/</a:t>
            </a:r>
            <a:r>
              <a:rPr lang="en-US" sz="2600" dirty="0" err="1">
                <a:solidFill>
                  <a:schemeClr val="bg1"/>
                </a:solidFill>
                <a:latin typeface="Lucida Console" charset="0"/>
              </a:rPr>
              <a:t>usr</a:t>
            </a:r>
            <a:r>
              <a:rPr lang="en-US" sz="2600" dirty="0">
                <a:solidFill>
                  <a:schemeClr val="bg1"/>
                </a:solidFill>
                <a:latin typeface="Lucida Console" charset="0"/>
              </a:rPr>
              <a:t>/bin/</a:t>
            </a:r>
            <a:r>
              <a:rPr lang="en-US" sz="2600" dirty="0" err="1">
                <a:solidFill>
                  <a:schemeClr val="bg1"/>
                </a:solidFill>
                <a:latin typeface="Lucida Console" charset="0"/>
              </a:rPr>
              <a:t>env</a:t>
            </a:r>
            <a:r>
              <a:rPr lang="en-US" sz="2600" dirty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600" dirty="0" smtClean="0">
                <a:solidFill>
                  <a:schemeClr val="bg1"/>
                </a:solidFill>
                <a:latin typeface="Lucida Console" charset="0"/>
              </a:rPr>
              <a:t>python3</a:t>
            </a:r>
            <a:endParaRPr lang="en-US" sz="2600" dirty="0">
              <a:solidFill>
                <a:schemeClr val="bg1"/>
              </a:solidFill>
              <a:latin typeface="Lucida Console" charset="0"/>
            </a:endParaRPr>
          </a:p>
          <a:p>
            <a:pPr lvl="1"/>
            <a:endParaRPr lang="en-US" sz="2600" dirty="0" smtClean="0">
              <a:solidFill>
                <a:schemeClr val="bg1"/>
              </a:solidFill>
              <a:latin typeface="Lucida Console" charset="0"/>
            </a:endParaRPr>
          </a:p>
          <a:p>
            <a:pPr lvl="1"/>
            <a:r>
              <a:rPr lang="en-US" sz="2600" dirty="0" smtClean="0">
                <a:solidFill>
                  <a:schemeClr val="bg1"/>
                </a:solidFill>
                <a:latin typeface="Lucida Console" charset="0"/>
              </a:rPr>
              <a:t>print(</a:t>
            </a:r>
            <a:r>
              <a:rPr lang="en-US" sz="2600" dirty="0" smtClean="0">
                <a:solidFill>
                  <a:srgbClr val="FFC000"/>
                </a:solidFill>
                <a:latin typeface="Lucida Console" charset="0"/>
              </a:rPr>
              <a:t>'</a:t>
            </a:r>
            <a:r>
              <a:rPr lang="en-US" sz="2600" dirty="0" err="1" smtClean="0">
                <a:solidFill>
                  <a:srgbClr val="FFC000"/>
                </a:solidFill>
                <a:latin typeface="Lucida Console" charset="0"/>
              </a:rPr>
              <a:t>Olá</a:t>
            </a:r>
            <a:r>
              <a:rPr lang="en-US" sz="2600" dirty="0" smtClean="0">
                <a:solidFill>
                  <a:srgbClr val="FFC000"/>
                </a:solidFill>
                <a:latin typeface="Lucida Console" charset="0"/>
              </a:rPr>
              <a:t> </a:t>
            </a:r>
            <a:r>
              <a:rPr lang="en-US" sz="2600" dirty="0" err="1" smtClean="0">
                <a:solidFill>
                  <a:srgbClr val="FFC000"/>
                </a:solidFill>
                <a:latin typeface="Lucida Console" charset="0"/>
              </a:rPr>
              <a:t>mundo</a:t>
            </a:r>
            <a:r>
              <a:rPr lang="en-US" sz="2600" dirty="0" smtClean="0">
                <a:solidFill>
                  <a:srgbClr val="FFC000"/>
                </a:solidFill>
                <a:latin typeface="Lucida Console" charset="0"/>
              </a:rPr>
              <a:t>!'</a:t>
            </a:r>
            <a:r>
              <a:rPr lang="en-US" sz="2600" dirty="0" smtClean="0">
                <a:solidFill>
                  <a:schemeClr val="bg1"/>
                </a:solidFill>
                <a:latin typeface="Lucida Console" charset="0"/>
              </a:rPr>
              <a:t>)</a:t>
            </a:r>
          </a:p>
          <a:p>
            <a:endParaRPr lang="en-US" sz="2600" dirty="0">
              <a:solidFill>
                <a:schemeClr val="bg1"/>
              </a:solidFill>
              <a:latin typeface="Lucida Console" charset="0"/>
            </a:endParaRPr>
          </a:p>
          <a:p>
            <a:r>
              <a:rPr lang="en-US" sz="2600" dirty="0" smtClean="0">
                <a:solidFill>
                  <a:schemeClr val="bg1"/>
                </a:solidFill>
                <a:latin typeface="Lucida Console" charset="0"/>
              </a:rPr>
              <a:t>O </a:t>
            </a:r>
            <a:r>
              <a:rPr lang="en-US" sz="2600" dirty="0" err="1" smtClean="0">
                <a:solidFill>
                  <a:schemeClr val="bg1"/>
                </a:solidFill>
                <a:latin typeface="Lucida Console" charset="0"/>
              </a:rPr>
              <a:t>hashbang</a:t>
            </a:r>
            <a:r>
              <a:rPr lang="en-US" sz="26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Lucida Console" charset="0"/>
              </a:rPr>
              <a:t>é</a:t>
            </a:r>
            <a:r>
              <a:rPr lang="en-US" sz="26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Lucida Console" charset="0"/>
              </a:rPr>
              <a:t>respeitado</a:t>
            </a:r>
            <a:r>
              <a:rPr lang="en-US" sz="26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Lucida Console" charset="0"/>
              </a:rPr>
              <a:t>somente</a:t>
            </a:r>
            <a:r>
              <a:rPr lang="en-US" sz="2600" dirty="0" smtClean="0">
                <a:solidFill>
                  <a:schemeClr val="bg1"/>
                </a:solidFill>
                <a:latin typeface="Lucida Console" charset="0"/>
              </a:rPr>
              <a:t> se o </a:t>
            </a:r>
            <a:r>
              <a:rPr lang="en-US" sz="2600" dirty="0" err="1" smtClean="0">
                <a:solidFill>
                  <a:schemeClr val="bg1"/>
                </a:solidFill>
                <a:latin typeface="Lucida Console" charset="0"/>
              </a:rPr>
              <a:t>programa</a:t>
            </a:r>
            <a:r>
              <a:rPr lang="en-US" sz="2600" dirty="0" smtClean="0">
                <a:solidFill>
                  <a:schemeClr val="bg1"/>
                </a:solidFill>
                <a:latin typeface="Lucida Console" charset="0"/>
              </a:rPr>
              <a:t> for </a:t>
            </a:r>
            <a:r>
              <a:rPr lang="en-US" sz="2600" dirty="0" err="1" smtClean="0">
                <a:solidFill>
                  <a:schemeClr val="bg1"/>
                </a:solidFill>
                <a:latin typeface="Lucida Console" charset="0"/>
              </a:rPr>
              <a:t>executado</a:t>
            </a:r>
            <a:r>
              <a:rPr lang="en-US" sz="26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Lucida Console" charset="0"/>
              </a:rPr>
              <a:t>sem</a:t>
            </a:r>
            <a:r>
              <a:rPr lang="en-US" sz="26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Lucida Console" charset="0"/>
              </a:rPr>
              <a:t>informar</a:t>
            </a:r>
            <a:r>
              <a:rPr lang="en-US" sz="2600" dirty="0" smtClean="0">
                <a:solidFill>
                  <a:schemeClr val="bg1"/>
                </a:solidFill>
                <a:latin typeface="Lucida Console" charset="0"/>
              </a:rPr>
              <a:t> o </a:t>
            </a:r>
            <a:r>
              <a:rPr lang="en-US" sz="2600" dirty="0" err="1" smtClean="0">
                <a:solidFill>
                  <a:schemeClr val="bg1"/>
                </a:solidFill>
                <a:latin typeface="Lucida Console" charset="0"/>
              </a:rPr>
              <a:t>interpretador</a:t>
            </a:r>
            <a:r>
              <a:rPr lang="en-US" sz="26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Lucida Console" charset="0"/>
              </a:rPr>
              <a:t>explicitamente</a:t>
            </a:r>
            <a:r>
              <a:rPr lang="en-US" sz="2600" dirty="0" smtClean="0">
                <a:solidFill>
                  <a:schemeClr val="bg1"/>
                </a:solidFill>
                <a:latin typeface="Lucida Console" charset="0"/>
              </a:rPr>
              <a:t>. </a:t>
            </a:r>
            <a:r>
              <a:rPr lang="en-US" sz="2600" dirty="0" err="1" smtClean="0">
                <a:solidFill>
                  <a:schemeClr val="bg1"/>
                </a:solidFill>
                <a:latin typeface="Lucida Console" charset="0"/>
              </a:rPr>
              <a:t>Por</a:t>
            </a:r>
            <a:r>
              <a:rPr lang="en-US" sz="26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Lucida Console" charset="0"/>
              </a:rPr>
              <a:t>exemplo</a:t>
            </a:r>
            <a:r>
              <a:rPr lang="en-US" sz="2600" dirty="0" smtClean="0">
                <a:solidFill>
                  <a:schemeClr val="bg1"/>
                </a:solidFill>
                <a:latin typeface="Lucida Console" charset="0"/>
              </a:rPr>
              <a:t>:</a:t>
            </a:r>
          </a:p>
          <a:p>
            <a:endParaRPr lang="en-US" sz="2600" dirty="0">
              <a:solidFill>
                <a:schemeClr val="bg1"/>
              </a:solidFill>
              <a:latin typeface="Lucida Console" charset="0"/>
            </a:endParaRPr>
          </a:p>
          <a:p>
            <a:pPr lvl="1"/>
            <a:r>
              <a:rPr lang="en-US" sz="2600" dirty="0" smtClean="0">
                <a:solidFill>
                  <a:srgbClr val="FFFF00"/>
                </a:solidFill>
                <a:latin typeface="Lucida Console" charset="0"/>
              </a:rPr>
              <a:t>./</a:t>
            </a:r>
            <a:r>
              <a:rPr lang="en-US" sz="2600" dirty="0" err="1" smtClean="0">
                <a:solidFill>
                  <a:schemeClr val="bg1"/>
                </a:solidFill>
                <a:latin typeface="Lucida Console" charset="0"/>
              </a:rPr>
              <a:t>script.py</a:t>
            </a:r>
            <a:r>
              <a:rPr lang="en-US" sz="26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600" dirty="0" smtClean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# </a:t>
            </a:r>
            <a:r>
              <a:rPr lang="en-US" sz="2600" dirty="0" err="1" smtClean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Ao</a:t>
            </a:r>
            <a:r>
              <a:rPr lang="en-US" sz="2600" dirty="0" smtClean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 </a:t>
            </a:r>
            <a:r>
              <a:rPr lang="en-US" sz="2600" dirty="0" err="1" smtClean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invés</a:t>
            </a:r>
            <a:r>
              <a:rPr lang="en-US" sz="2600" dirty="0" smtClean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 de: python </a:t>
            </a:r>
            <a:r>
              <a:rPr lang="en-US" sz="2600" dirty="0" err="1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script.py</a:t>
            </a:r>
            <a:endParaRPr lang="en-US" sz="2600" dirty="0" smtClean="0">
              <a:solidFill>
                <a:schemeClr val="bg1">
                  <a:lumMod val="65000"/>
                </a:schemeClr>
              </a:solidFill>
              <a:latin typeface="Lucida Consol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0994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88758" y="128336"/>
            <a:ext cx="92256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consolas" charset="0"/>
              </a:rPr>
              <a:t>Python – </a:t>
            </a:r>
            <a:r>
              <a:rPr lang="en-US" sz="3200" dirty="0" err="1">
                <a:solidFill>
                  <a:schemeClr val="bg1"/>
                </a:solidFill>
                <a:latin typeface="consolas" charset="0"/>
              </a:rPr>
              <a:t>Funções</a:t>
            </a:r>
            <a:r>
              <a:rPr lang="en-US" sz="3200" dirty="0">
                <a:solidFill>
                  <a:schemeClr val="bg1"/>
                </a:solidFill>
                <a:latin typeface="consolas" charset="0"/>
              </a:rPr>
              <a:t> </a:t>
            </a:r>
            <a:r>
              <a:rPr lang="en-US" sz="3200" dirty="0" smtClean="0">
                <a:solidFill>
                  <a:schemeClr val="bg1"/>
                </a:solidFill>
                <a:latin typeface="consolas" charset="0"/>
              </a:rPr>
              <a:t>– </a:t>
            </a:r>
            <a:r>
              <a:rPr lang="en-US" sz="3200" dirty="0" err="1" smtClean="0">
                <a:solidFill>
                  <a:schemeClr val="bg1"/>
                </a:solidFill>
                <a:latin typeface="consolas" charset="0"/>
              </a:rPr>
              <a:t>Pergunta</a:t>
            </a:r>
            <a:r>
              <a:rPr lang="en-US" sz="3200" dirty="0" smtClean="0">
                <a:solidFill>
                  <a:schemeClr val="bg1"/>
                </a:solidFill>
                <a:latin typeface="consolas" charset="0"/>
              </a:rPr>
              <a:t> (escopo1.py)</a:t>
            </a:r>
            <a:endParaRPr lang="en-US" sz="3200" dirty="0">
              <a:solidFill>
                <a:schemeClr val="bg1"/>
              </a:solidFill>
              <a:latin typeface="consolas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88758" y="1187115"/>
            <a:ext cx="11555938" cy="409073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A </a:t>
            </a:r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resposta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é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800" dirty="0" smtClean="0">
                <a:solidFill>
                  <a:srgbClr val="FFFF00"/>
                </a:solidFill>
                <a:latin typeface="Lucida Console" charset="0"/>
              </a:rPr>
              <a:t>SIM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.</a:t>
            </a:r>
          </a:p>
          <a:p>
            <a:endParaRPr lang="en-US" sz="2800" dirty="0">
              <a:solidFill>
                <a:schemeClr val="bg1"/>
              </a:solidFill>
              <a:latin typeface="Lucida Console" charset="0"/>
            </a:endParaRPr>
          </a:p>
          <a:p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A </a:t>
            </a:r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função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é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chamada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somente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800" dirty="0" smtClean="0">
                <a:solidFill>
                  <a:srgbClr val="FFFF00"/>
                </a:solidFill>
                <a:latin typeface="Lucida Console" charset="0"/>
              </a:rPr>
              <a:t>APÓS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 a </a:t>
            </a:r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inicialização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 da </a:t>
            </a:r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variável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, </a:t>
            </a:r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portanto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 o valor </a:t>
            </a:r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dela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será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mostrado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corretamente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26857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88758" y="128336"/>
            <a:ext cx="92256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consolas" charset="0"/>
              </a:rPr>
              <a:t>Python – </a:t>
            </a:r>
            <a:r>
              <a:rPr lang="en-US" sz="3200" dirty="0" err="1">
                <a:solidFill>
                  <a:schemeClr val="bg1"/>
                </a:solidFill>
                <a:latin typeface="consolas" charset="0"/>
              </a:rPr>
              <a:t>Funções</a:t>
            </a:r>
            <a:r>
              <a:rPr lang="en-US" sz="3200" dirty="0">
                <a:solidFill>
                  <a:schemeClr val="bg1"/>
                </a:solidFill>
                <a:latin typeface="consolas" charset="0"/>
              </a:rPr>
              <a:t> </a:t>
            </a:r>
            <a:r>
              <a:rPr lang="en-US" sz="3200" dirty="0" smtClean="0">
                <a:solidFill>
                  <a:schemeClr val="bg1"/>
                </a:solidFill>
                <a:latin typeface="consolas" charset="0"/>
              </a:rPr>
              <a:t>– </a:t>
            </a:r>
            <a:r>
              <a:rPr lang="en-US" sz="3200" dirty="0" err="1" smtClean="0">
                <a:solidFill>
                  <a:schemeClr val="bg1"/>
                </a:solidFill>
                <a:latin typeface="consolas" charset="0"/>
              </a:rPr>
              <a:t>Pergunta</a:t>
            </a:r>
            <a:r>
              <a:rPr lang="en-US" sz="3200" dirty="0" smtClean="0">
                <a:solidFill>
                  <a:schemeClr val="bg1"/>
                </a:solidFill>
                <a:latin typeface="consolas" charset="0"/>
              </a:rPr>
              <a:t> (escopo2.py)</a:t>
            </a:r>
            <a:endParaRPr lang="en-US" sz="3200" dirty="0">
              <a:solidFill>
                <a:schemeClr val="bg1"/>
              </a:solidFill>
              <a:latin typeface="consolas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88758" y="1187115"/>
            <a:ext cx="11555938" cy="409073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700" dirty="0" smtClean="0">
                <a:solidFill>
                  <a:schemeClr val="bg1"/>
                </a:solidFill>
                <a:latin typeface="Lucida Console" charset="0"/>
              </a:rPr>
              <a:t>Se a </a:t>
            </a:r>
            <a:r>
              <a:rPr lang="en-US" sz="2700" dirty="0" err="1" smtClean="0">
                <a:solidFill>
                  <a:schemeClr val="bg1"/>
                </a:solidFill>
                <a:latin typeface="Lucida Console" charset="0"/>
              </a:rPr>
              <a:t>função</a:t>
            </a:r>
            <a:r>
              <a:rPr lang="en-US" sz="2700" dirty="0" smtClean="0">
                <a:solidFill>
                  <a:schemeClr val="bg1"/>
                </a:solidFill>
                <a:latin typeface="Lucida Console" charset="0"/>
              </a:rPr>
              <a:t> fosse </a:t>
            </a:r>
            <a:r>
              <a:rPr lang="en-US" sz="2700" dirty="0" err="1" smtClean="0">
                <a:solidFill>
                  <a:schemeClr val="bg1"/>
                </a:solidFill>
                <a:latin typeface="Lucida Console" charset="0"/>
              </a:rPr>
              <a:t>chamada</a:t>
            </a:r>
            <a:r>
              <a:rPr lang="en-US" sz="2700" dirty="0" smtClean="0">
                <a:solidFill>
                  <a:schemeClr val="bg1"/>
                </a:solidFill>
                <a:latin typeface="Lucida Console" charset="0"/>
              </a:rPr>
              <a:t> antes da </a:t>
            </a:r>
            <a:r>
              <a:rPr lang="en-US" sz="2700" dirty="0" err="1" smtClean="0">
                <a:solidFill>
                  <a:schemeClr val="bg1"/>
                </a:solidFill>
                <a:latin typeface="Lucida Console" charset="0"/>
              </a:rPr>
              <a:t>inicialização</a:t>
            </a:r>
            <a:r>
              <a:rPr lang="en-US" sz="2700" dirty="0" smtClean="0">
                <a:solidFill>
                  <a:schemeClr val="bg1"/>
                </a:solidFill>
                <a:latin typeface="Lucida Console" charset="0"/>
              </a:rPr>
              <a:t> da </a:t>
            </a:r>
            <a:r>
              <a:rPr lang="en-US" sz="2700" dirty="0" err="1" smtClean="0">
                <a:solidFill>
                  <a:schemeClr val="bg1"/>
                </a:solidFill>
                <a:latin typeface="Lucida Console" charset="0"/>
              </a:rPr>
              <a:t>variável</a:t>
            </a:r>
            <a:r>
              <a:rPr lang="en-US" sz="2700" dirty="0" smtClean="0">
                <a:solidFill>
                  <a:schemeClr val="bg1"/>
                </a:solidFill>
                <a:latin typeface="Lucida Console" charset="0"/>
              </a:rPr>
              <a:t>, </a:t>
            </a:r>
            <a:r>
              <a:rPr lang="en-US" sz="2700" dirty="0" err="1" smtClean="0">
                <a:solidFill>
                  <a:schemeClr val="bg1"/>
                </a:solidFill>
                <a:latin typeface="Lucida Console" charset="0"/>
              </a:rPr>
              <a:t>receberíamos</a:t>
            </a:r>
            <a:r>
              <a:rPr lang="en-US" sz="2700" dirty="0" smtClean="0">
                <a:solidFill>
                  <a:schemeClr val="bg1"/>
                </a:solidFill>
                <a:latin typeface="Lucida Console" charset="0"/>
              </a:rPr>
              <a:t> um </a:t>
            </a:r>
            <a:r>
              <a:rPr lang="en-US" sz="2700" dirty="0" err="1" smtClean="0">
                <a:solidFill>
                  <a:schemeClr val="bg1"/>
                </a:solidFill>
                <a:latin typeface="Lucida Console" charset="0"/>
              </a:rPr>
              <a:t>erro</a:t>
            </a:r>
            <a:r>
              <a:rPr lang="en-US" sz="2700" dirty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700" dirty="0" err="1" smtClean="0">
                <a:solidFill>
                  <a:srgbClr val="FFFF00"/>
                </a:solidFill>
                <a:latin typeface="Lucida Console" charset="0"/>
              </a:rPr>
              <a:t>NameError</a:t>
            </a:r>
            <a:r>
              <a:rPr lang="en-US" sz="2700" dirty="0" smtClean="0">
                <a:solidFill>
                  <a:schemeClr val="bg1"/>
                </a:solidFill>
                <a:latin typeface="Lucida Console" charset="0"/>
              </a:rPr>
              <a:t>, </a:t>
            </a:r>
            <a:r>
              <a:rPr lang="en-US" sz="2700" dirty="0" err="1" smtClean="0">
                <a:solidFill>
                  <a:schemeClr val="bg1"/>
                </a:solidFill>
                <a:latin typeface="Lucida Console" charset="0"/>
              </a:rPr>
              <a:t>pois</a:t>
            </a:r>
            <a:r>
              <a:rPr lang="en-US" sz="2700" dirty="0" smtClean="0">
                <a:solidFill>
                  <a:schemeClr val="bg1"/>
                </a:solidFill>
                <a:latin typeface="Lucida Console" charset="0"/>
              </a:rPr>
              <a:t> a </a:t>
            </a:r>
            <a:r>
              <a:rPr lang="en-US" sz="2700" dirty="0" err="1" smtClean="0">
                <a:solidFill>
                  <a:schemeClr val="bg1"/>
                </a:solidFill>
                <a:latin typeface="Lucida Console" charset="0"/>
              </a:rPr>
              <a:t>variável</a:t>
            </a:r>
            <a:r>
              <a:rPr lang="en-US" sz="27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700" dirty="0" err="1" smtClean="0">
                <a:solidFill>
                  <a:schemeClr val="bg1"/>
                </a:solidFill>
                <a:latin typeface="Lucida Console" charset="0"/>
              </a:rPr>
              <a:t>não</a:t>
            </a:r>
            <a:r>
              <a:rPr lang="en-US" sz="27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700" dirty="0" err="1" smtClean="0">
                <a:solidFill>
                  <a:schemeClr val="bg1"/>
                </a:solidFill>
                <a:latin typeface="Lucida Console" charset="0"/>
              </a:rPr>
              <a:t>existe</a:t>
            </a:r>
            <a:r>
              <a:rPr lang="en-US" sz="27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700" dirty="0" err="1" smtClean="0">
                <a:solidFill>
                  <a:schemeClr val="bg1"/>
                </a:solidFill>
                <a:latin typeface="Lucida Console" charset="0"/>
              </a:rPr>
              <a:t>em</a:t>
            </a:r>
            <a:r>
              <a:rPr lang="en-US" sz="27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700" dirty="0" err="1" smtClean="0">
                <a:solidFill>
                  <a:schemeClr val="bg1"/>
                </a:solidFill>
                <a:latin typeface="Lucida Console" charset="0"/>
              </a:rPr>
              <a:t>nenhum</a:t>
            </a:r>
            <a:r>
              <a:rPr lang="en-US" sz="27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700" dirty="0" err="1" smtClean="0">
                <a:solidFill>
                  <a:schemeClr val="bg1"/>
                </a:solidFill>
                <a:latin typeface="Lucida Console" charset="0"/>
              </a:rPr>
              <a:t>escopo</a:t>
            </a:r>
            <a:r>
              <a:rPr lang="en-US" sz="27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700" dirty="0" err="1" smtClean="0">
                <a:solidFill>
                  <a:schemeClr val="bg1"/>
                </a:solidFill>
                <a:latin typeface="Lucida Console" charset="0"/>
              </a:rPr>
              <a:t>acessível</a:t>
            </a:r>
            <a:r>
              <a:rPr lang="en-US" sz="2700" dirty="0" smtClean="0">
                <a:solidFill>
                  <a:schemeClr val="bg1"/>
                </a:solidFill>
                <a:latin typeface="Lucida Console" charset="0"/>
              </a:rPr>
              <a:t>. </a:t>
            </a:r>
            <a:r>
              <a:rPr lang="en-US" sz="2700" dirty="0" err="1" smtClean="0">
                <a:solidFill>
                  <a:schemeClr val="bg1"/>
                </a:solidFill>
                <a:latin typeface="Lucida Console" charset="0"/>
              </a:rPr>
              <a:t>Exemplo</a:t>
            </a:r>
            <a:r>
              <a:rPr lang="en-US" sz="2700" dirty="0" smtClean="0">
                <a:solidFill>
                  <a:schemeClr val="bg1"/>
                </a:solidFill>
                <a:latin typeface="Lucida Console" charset="0"/>
              </a:rPr>
              <a:t>:</a:t>
            </a:r>
          </a:p>
          <a:p>
            <a:endParaRPr lang="en-US" sz="2700" dirty="0">
              <a:solidFill>
                <a:schemeClr val="bg1"/>
              </a:solidFill>
              <a:latin typeface="Lucida Console" charset="0"/>
            </a:endParaRPr>
          </a:p>
          <a:p>
            <a:pPr lvl="1"/>
            <a:r>
              <a:rPr lang="en-US" sz="2700" dirty="0" err="1">
                <a:solidFill>
                  <a:srgbClr val="FFFF00"/>
                </a:solidFill>
                <a:latin typeface="Lucida Console" charset="0"/>
              </a:rPr>
              <a:t>def</a:t>
            </a:r>
            <a:r>
              <a:rPr lang="en-US" sz="2700" dirty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700" dirty="0" err="1">
                <a:solidFill>
                  <a:schemeClr val="bg1"/>
                </a:solidFill>
                <a:latin typeface="Lucida Console" charset="0"/>
              </a:rPr>
              <a:t>funcao</a:t>
            </a:r>
            <a:r>
              <a:rPr lang="en-US" sz="2700" dirty="0">
                <a:solidFill>
                  <a:schemeClr val="bg1"/>
                </a:solidFill>
                <a:latin typeface="Lucida Console" charset="0"/>
              </a:rPr>
              <a:t>():</a:t>
            </a:r>
          </a:p>
          <a:p>
            <a:pPr lvl="1"/>
            <a:r>
              <a:rPr lang="en-US" sz="2700" dirty="0">
                <a:solidFill>
                  <a:schemeClr val="bg1"/>
                </a:solidFill>
                <a:latin typeface="Lucida Console" charset="0"/>
              </a:rPr>
              <a:t>    print(</a:t>
            </a:r>
            <a:r>
              <a:rPr lang="en-US" sz="2700" dirty="0" err="1">
                <a:solidFill>
                  <a:schemeClr val="bg1"/>
                </a:solidFill>
                <a:latin typeface="Lucida Console" charset="0"/>
              </a:rPr>
              <a:t>val</a:t>
            </a:r>
            <a:r>
              <a:rPr lang="en-US" sz="2700" dirty="0">
                <a:solidFill>
                  <a:schemeClr val="bg1"/>
                </a:solidFill>
                <a:latin typeface="Lucida Console" charset="0"/>
              </a:rPr>
              <a:t>)</a:t>
            </a:r>
          </a:p>
          <a:p>
            <a:pPr lvl="1"/>
            <a:endParaRPr lang="en-US" sz="2700" dirty="0" smtClean="0">
              <a:solidFill>
                <a:srgbClr val="FFC000"/>
              </a:solidFill>
              <a:latin typeface="Lucida Console" charset="0"/>
            </a:endParaRPr>
          </a:p>
          <a:p>
            <a:pPr lvl="1"/>
            <a:r>
              <a:rPr lang="en-US" sz="2700" dirty="0" err="1">
                <a:solidFill>
                  <a:schemeClr val="bg1"/>
                </a:solidFill>
                <a:latin typeface="Lucida Console" charset="0"/>
              </a:rPr>
              <a:t>funcao</a:t>
            </a:r>
            <a:r>
              <a:rPr lang="en-US" sz="2700" dirty="0" smtClean="0">
                <a:solidFill>
                  <a:schemeClr val="bg1"/>
                </a:solidFill>
                <a:latin typeface="Lucida Console" charset="0"/>
              </a:rPr>
              <a:t>()</a:t>
            </a:r>
            <a:endParaRPr lang="en-US" sz="2700" dirty="0">
              <a:solidFill>
                <a:srgbClr val="FFC000"/>
              </a:solidFill>
              <a:latin typeface="Lucida Console" charset="0"/>
            </a:endParaRPr>
          </a:p>
          <a:p>
            <a:pPr lvl="1"/>
            <a:r>
              <a:rPr lang="en-US" sz="2700" dirty="0" err="1">
                <a:solidFill>
                  <a:schemeClr val="bg1"/>
                </a:solidFill>
                <a:latin typeface="Lucida Console" charset="0"/>
              </a:rPr>
              <a:t>val</a:t>
            </a:r>
            <a:r>
              <a:rPr lang="en-US" sz="2700" dirty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700" dirty="0">
                <a:solidFill>
                  <a:srgbClr val="00B0F0"/>
                </a:solidFill>
                <a:latin typeface="Lucida Console" charset="0"/>
              </a:rPr>
              <a:t>=</a:t>
            </a:r>
            <a:r>
              <a:rPr lang="en-US" sz="2700" dirty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700" dirty="0">
                <a:solidFill>
                  <a:srgbClr val="FFC000"/>
                </a:solidFill>
                <a:latin typeface="Lucida Console" charset="0"/>
              </a:rPr>
              <a:t>'INICIAL</a:t>
            </a:r>
            <a:r>
              <a:rPr lang="en-US" sz="2700" dirty="0" smtClean="0">
                <a:solidFill>
                  <a:srgbClr val="FFC000"/>
                </a:solidFill>
                <a:latin typeface="Lucida Console" charset="0"/>
              </a:rPr>
              <a:t>'</a:t>
            </a:r>
            <a:endParaRPr lang="en-US" sz="2700" dirty="0">
              <a:solidFill>
                <a:srgbClr val="FFC000"/>
              </a:solidFill>
              <a:latin typeface="Lucida Consol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767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88758" y="128336"/>
            <a:ext cx="92256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consolas" charset="0"/>
              </a:rPr>
              <a:t>Python – </a:t>
            </a:r>
            <a:r>
              <a:rPr lang="en-US" sz="3200" dirty="0" err="1">
                <a:solidFill>
                  <a:schemeClr val="bg1"/>
                </a:solidFill>
                <a:latin typeface="consolas" charset="0"/>
              </a:rPr>
              <a:t>Funções</a:t>
            </a:r>
            <a:r>
              <a:rPr lang="en-US" sz="3200" dirty="0">
                <a:solidFill>
                  <a:schemeClr val="bg1"/>
                </a:solidFill>
                <a:latin typeface="consolas" charset="0"/>
              </a:rPr>
              <a:t> </a:t>
            </a:r>
            <a:r>
              <a:rPr lang="en-US" sz="3200" dirty="0" smtClean="0">
                <a:solidFill>
                  <a:schemeClr val="bg1"/>
                </a:solidFill>
                <a:latin typeface="consolas" charset="0"/>
              </a:rPr>
              <a:t>– </a:t>
            </a:r>
            <a:r>
              <a:rPr lang="en-US" sz="3200" dirty="0" err="1" smtClean="0">
                <a:solidFill>
                  <a:schemeClr val="bg1"/>
                </a:solidFill>
                <a:latin typeface="consolas" charset="0"/>
              </a:rPr>
              <a:t>Pergunta</a:t>
            </a:r>
            <a:r>
              <a:rPr lang="en-US" sz="3200" dirty="0" smtClean="0">
                <a:solidFill>
                  <a:schemeClr val="bg1"/>
                </a:solidFill>
                <a:latin typeface="consolas" charset="0"/>
              </a:rPr>
              <a:t> (escopo3.py)</a:t>
            </a:r>
            <a:endParaRPr lang="en-US" sz="3200" dirty="0">
              <a:solidFill>
                <a:schemeClr val="bg1"/>
              </a:solidFill>
              <a:latin typeface="consolas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88758" y="1187115"/>
            <a:ext cx="11555938" cy="409073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700" dirty="0" smtClean="0">
                <a:solidFill>
                  <a:schemeClr val="bg1"/>
                </a:solidFill>
                <a:latin typeface="Lucida Console" charset="0"/>
              </a:rPr>
              <a:t>E </a:t>
            </a:r>
            <a:r>
              <a:rPr lang="en-US" sz="2700" dirty="0" err="1" smtClean="0">
                <a:solidFill>
                  <a:schemeClr val="bg1"/>
                </a:solidFill>
                <a:latin typeface="Lucida Console" charset="0"/>
              </a:rPr>
              <a:t>neste</a:t>
            </a:r>
            <a:r>
              <a:rPr lang="en-US" sz="27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700" dirty="0" err="1" smtClean="0">
                <a:solidFill>
                  <a:schemeClr val="bg1"/>
                </a:solidFill>
                <a:latin typeface="Lucida Console" charset="0"/>
              </a:rPr>
              <a:t>caso</a:t>
            </a:r>
            <a:r>
              <a:rPr lang="en-US" sz="2700" dirty="0" smtClean="0">
                <a:solidFill>
                  <a:schemeClr val="bg1"/>
                </a:solidFill>
                <a:latin typeface="Lucida Console" charset="0"/>
              </a:rPr>
              <a:t>, o que </a:t>
            </a:r>
            <a:r>
              <a:rPr lang="en-US" sz="2700" dirty="0" err="1" smtClean="0">
                <a:solidFill>
                  <a:schemeClr val="bg1"/>
                </a:solidFill>
                <a:latin typeface="Lucida Console" charset="0"/>
              </a:rPr>
              <a:t>é</a:t>
            </a:r>
            <a:r>
              <a:rPr lang="en-US" sz="27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700" dirty="0" err="1" smtClean="0">
                <a:solidFill>
                  <a:schemeClr val="bg1"/>
                </a:solidFill>
                <a:latin typeface="Lucida Console" charset="0"/>
              </a:rPr>
              <a:t>mostrado</a:t>
            </a:r>
            <a:r>
              <a:rPr lang="en-US" sz="27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700" dirty="0" err="1" smtClean="0">
                <a:solidFill>
                  <a:schemeClr val="bg1"/>
                </a:solidFill>
                <a:latin typeface="Lucida Console" charset="0"/>
              </a:rPr>
              <a:t>na</a:t>
            </a:r>
            <a:r>
              <a:rPr lang="en-US" sz="27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700" dirty="0" err="1" smtClean="0">
                <a:solidFill>
                  <a:schemeClr val="bg1"/>
                </a:solidFill>
                <a:latin typeface="Lucida Console" charset="0"/>
              </a:rPr>
              <a:t>tela</a:t>
            </a:r>
            <a:r>
              <a:rPr lang="en-US" sz="2700" dirty="0" smtClean="0">
                <a:solidFill>
                  <a:schemeClr val="bg1"/>
                </a:solidFill>
                <a:latin typeface="Lucida Console" charset="0"/>
              </a:rPr>
              <a:t>?</a:t>
            </a:r>
          </a:p>
          <a:p>
            <a:endParaRPr lang="en-US" sz="2700" dirty="0">
              <a:solidFill>
                <a:schemeClr val="bg1"/>
              </a:solidFill>
              <a:latin typeface="Lucida Console" charset="0"/>
            </a:endParaRPr>
          </a:p>
          <a:p>
            <a:pPr lvl="1"/>
            <a:r>
              <a:rPr lang="en-US" sz="2700" dirty="0" err="1">
                <a:solidFill>
                  <a:srgbClr val="FFFF00"/>
                </a:solidFill>
                <a:latin typeface="Lucida Console" charset="0"/>
              </a:rPr>
              <a:t>def</a:t>
            </a:r>
            <a:r>
              <a:rPr lang="en-US" sz="2700" dirty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700" dirty="0" err="1">
                <a:solidFill>
                  <a:schemeClr val="bg1"/>
                </a:solidFill>
                <a:latin typeface="Lucida Console" charset="0"/>
              </a:rPr>
              <a:t>funcao</a:t>
            </a:r>
            <a:r>
              <a:rPr lang="en-US" sz="2700" dirty="0" smtClean="0">
                <a:solidFill>
                  <a:schemeClr val="bg1"/>
                </a:solidFill>
                <a:latin typeface="Lucida Console" charset="0"/>
              </a:rPr>
              <a:t>():</a:t>
            </a:r>
          </a:p>
          <a:p>
            <a:pPr lvl="1"/>
            <a:r>
              <a:rPr lang="en-US" sz="2700" dirty="0" smtClean="0">
                <a:solidFill>
                  <a:schemeClr val="bg1"/>
                </a:solidFill>
                <a:latin typeface="Lucida Console" charset="0"/>
              </a:rPr>
              <a:t>    print(</a:t>
            </a:r>
            <a:r>
              <a:rPr lang="en-US" sz="2700" dirty="0" err="1" smtClean="0">
                <a:solidFill>
                  <a:schemeClr val="bg1"/>
                </a:solidFill>
                <a:latin typeface="Lucida Console" charset="0"/>
              </a:rPr>
              <a:t>texto</a:t>
            </a:r>
            <a:r>
              <a:rPr lang="en-US" sz="2700" dirty="0" smtClean="0">
                <a:solidFill>
                  <a:schemeClr val="bg1"/>
                </a:solidFill>
                <a:latin typeface="Lucida Console" charset="0"/>
              </a:rPr>
              <a:t>)</a:t>
            </a:r>
          </a:p>
          <a:p>
            <a:pPr lvl="1"/>
            <a:r>
              <a:rPr lang="en-US" sz="2700" dirty="0" smtClean="0">
                <a:solidFill>
                  <a:schemeClr val="bg1"/>
                </a:solidFill>
                <a:latin typeface="Lucida Console" charset="0"/>
              </a:rPr>
              <a:t>    </a:t>
            </a:r>
            <a:r>
              <a:rPr lang="en-US" sz="2700" dirty="0" err="1" smtClean="0">
                <a:solidFill>
                  <a:schemeClr val="bg1"/>
                </a:solidFill>
                <a:latin typeface="Lucida Console" charset="0"/>
              </a:rPr>
              <a:t>texto</a:t>
            </a:r>
            <a:r>
              <a:rPr lang="en-US" sz="27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700" dirty="0">
                <a:solidFill>
                  <a:srgbClr val="00B0F0"/>
                </a:solidFill>
                <a:latin typeface="Lucida Console" charset="0"/>
              </a:rPr>
              <a:t>=</a:t>
            </a:r>
            <a:r>
              <a:rPr lang="en-US" sz="2700" dirty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700" dirty="0">
                <a:solidFill>
                  <a:srgbClr val="FFC000"/>
                </a:solidFill>
                <a:latin typeface="Lucida Console" charset="0"/>
              </a:rPr>
              <a:t>'</a:t>
            </a:r>
            <a:r>
              <a:rPr lang="en-US" sz="2700" dirty="0" err="1">
                <a:solidFill>
                  <a:srgbClr val="FFC000"/>
                </a:solidFill>
                <a:latin typeface="Lucida Console" charset="0"/>
              </a:rPr>
              <a:t>Eu</a:t>
            </a:r>
            <a:r>
              <a:rPr lang="en-US" sz="2700" dirty="0">
                <a:solidFill>
                  <a:srgbClr val="FFC000"/>
                </a:solidFill>
                <a:latin typeface="Lucida Console" charset="0"/>
              </a:rPr>
              <a:t> </a:t>
            </a:r>
            <a:r>
              <a:rPr lang="en-US" sz="2700" dirty="0" err="1">
                <a:solidFill>
                  <a:srgbClr val="FFC000"/>
                </a:solidFill>
                <a:latin typeface="Lucida Console" charset="0"/>
              </a:rPr>
              <a:t>amo</a:t>
            </a:r>
            <a:r>
              <a:rPr lang="en-US" sz="2700" dirty="0">
                <a:solidFill>
                  <a:srgbClr val="FFC000"/>
                </a:solidFill>
                <a:latin typeface="Lucida Console" charset="0"/>
              </a:rPr>
              <a:t> São Paulo</a:t>
            </a:r>
            <a:r>
              <a:rPr lang="en-US" sz="2700" dirty="0" smtClean="0">
                <a:solidFill>
                  <a:srgbClr val="FFC000"/>
                </a:solidFill>
                <a:latin typeface="Lucida Console" charset="0"/>
              </a:rPr>
              <a:t>!'</a:t>
            </a:r>
          </a:p>
          <a:p>
            <a:pPr lvl="1"/>
            <a:r>
              <a:rPr lang="en-US" sz="2700" dirty="0" smtClean="0">
                <a:solidFill>
                  <a:schemeClr val="bg1"/>
                </a:solidFill>
                <a:latin typeface="Lucida Console" charset="0"/>
              </a:rPr>
              <a:t>    print(</a:t>
            </a:r>
            <a:r>
              <a:rPr lang="en-US" sz="2700" dirty="0" err="1" smtClean="0">
                <a:solidFill>
                  <a:schemeClr val="bg1"/>
                </a:solidFill>
                <a:latin typeface="Lucida Console" charset="0"/>
              </a:rPr>
              <a:t>texto</a:t>
            </a:r>
            <a:r>
              <a:rPr lang="en-US" sz="2700" dirty="0" smtClean="0">
                <a:solidFill>
                  <a:schemeClr val="bg1"/>
                </a:solidFill>
                <a:latin typeface="Lucida Console" charset="0"/>
              </a:rPr>
              <a:t>)</a:t>
            </a:r>
          </a:p>
          <a:p>
            <a:pPr lvl="1"/>
            <a:endParaRPr lang="en-US" sz="2700" dirty="0">
              <a:solidFill>
                <a:schemeClr val="bg1"/>
              </a:solidFill>
              <a:latin typeface="Lucida Console" charset="0"/>
            </a:endParaRPr>
          </a:p>
          <a:p>
            <a:pPr lvl="1"/>
            <a:r>
              <a:rPr lang="en-US" sz="2700" dirty="0" err="1" smtClean="0">
                <a:solidFill>
                  <a:schemeClr val="bg1"/>
                </a:solidFill>
                <a:latin typeface="Lucida Console" charset="0"/>
              </a:rPr>
              <a:t>texto</a:t>
            </a:r>
            <a:r>
              <a:rPr lang="en-US" sz="27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700" dirty="0">
                <a:solidFill>
                  <a:srgbClr val="00B0F0"/>
                </a:solidFill>
                <a:latin typeface="Lucida Console" charset="0"/>
              </a:rPr>
              <a:t>=</a:t>
            </a:r>
            <a:r>
              <a:rPr lang="en-US" sz="2700" dirty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700" dirty="0">
                <a:solidFill>
                  <a:srgbClr val="FFC000"/>
                </a:solidFill>
                <a:latin typeface="Lucida Console" charset="0"/>
              </a:rPr>
              <a:t>'</a:t>
            </a:r>
            <a:r>
              <a:rPr lang="en-US" sz="2700" dirty="0" err="1">
                <a:solidFill>
                  <a:srgbClr val="FFC000"/>
                </a:solidFill>
                <a:latin typeface="Lucida Console" charset="0"/>
              </a:rPr>
              <a:t>Eu</a:t>
            </a:r>
            <a:r>
              <a:rPr lang="en-US" sz="2700" dirty="0">
                <a:solidFill>
                  <a:srgbClr val="FFC000"/>
                </a:solidFill>
                <a:latin typeface="Lucida Console" charset="0"/>
              </a:rPr>
              <a:t> </a:t>
            </a:r>
            <a:r>
              <a:rPr lang="en-US" sz="2700" dirty="0" err="1">
                <a:solidFill>
                  <a:srgbClr val="FFC000"/>
                </a:solidFill>
                <a:latin typeface="Lucida Console" charset="0"/>
              </a:rPr>
              <a:t>amo</a:t>
            </a:r>
            <a:r>
              <a:rPr lang="en-US" sz="2700" dirty="0">
                <a:solidFill>
                  <a:srgbClr val="FFC000"/>
                </a:solidFill>
                <a:latin typeface="Lucida Console" charset="0"/>
              </a:rPr>
              <a:t> </a:t>
            </a:r>
            <a:r>
              <a:rPr lang="en-US" sz="2700" dirty="0" err="1">
                <a:solidFill>
                  <a:srgbClr val="FFC000"/>
                </a:solidFill>
                <a:latin typeface="Lucida Console" charset="0"/>
              </a:rPr>
              <a:t>Floripa</a:t>
            </a:r>
            <a:r>
              <a:rPr lang="en-US" sz="2700" dirty="0" smtClean="0">
                <a:solidFill>
                  <a:srgbClr val="FFC000"/>
                </a:solidFill>
                <a:latin typeface="Lucida Console" charset="0"/>
              </a:rPr>
              <a:t>!'</a:t>
            </a:r>
          </a:p>
          <a:p>
            <a:pPr lvl="1"/>
            <a:r>
              <a:rPr lang="en-US" sz="2700" dirty="0" err="1" smtClean="0">
                <a:solidFill>
                  <a:schemeClr val="bg1"/>
                </a:solidFill>
                <a:latin typeface="Lucida Console" charset="0"/>
              </a:rPr>
              <a:t>funcao</a:t>
            </a:r>
            <a:r>
              <a:rPr lang="en-US" sz="2700" dirty="0">
                <a:solidFill>
                  <a:schemeClr val="bg1"/>
                </a:solidFill>
                <a:latin typeface="Lucida Console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704280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88758" y="128336"/>
            <a:ext cx="92256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consolas" charset="0"/>
              </a:rPr>
              <a:t>Python – </a:t>
            </a:r>
            <a:r>
              <a:rPr lang="en-US" sz="3200" dirty="0" err="1">
                <a:solidFill>
                  <a:schemeClr val="bg1"/>
                </a:solidFill>
                <a:latin typeface="consolas" charset="0"/>
              </a:rPr>
              <a:t>Funções</a:t>
            </a:r>
            <a:r>
              <a:rPr lang="en-US" sz="3200" dirty="0">
                <a:solidFill>
                  <a:schemeClr val="bg1"/>
                </a:solidFill>
                <a:latin typeface="consolas" charset="0"/>
              </a:rPr>
              <a:t> </a:t>
            </a:r>
            <a:r>
              <a:rPr lang="en-US" sz="3200" dirty="0" smtClean="0">
                <a:solidFill>
                  <a:schemeClr val="bg1"/>
                </a:solidFill>
                <a:latin typeface="consolas" charset="0"/>
              </a:rPr>
              <a:t>– </a:t>
            </a:r>
            <a:r>
              <a:rPr lang="en-US" sz="3200" dirty="0" err="1" smtClean="0">
                <a:solidFill>
                  <a:schemeClr val="bg1"/>
                </a:solidFill>
                <a:latin typeface="consolas" charset="0"/>
              </a:rPr>
              <a:t>Pergunta</a:t>
            </a:r>
            <a:r>
              <a:rPr lang="en-US" sz="3200" dirty="0" smtClean="0">
                <a:solidFill>
                  <a:schemeClr val="bg1"/>
                </a:solidFill>
                <a:latin typeface="consolas" charset="0"/>
              </a:rPr>
              <a:t> (escopo3.py)</a:t>
            </a:r>
            <a:endParaRPr lang="en-US" sz="3200" dirty="0">
              <a:solidFill>
                <a:schemeClr val="bg1"/>
              </a:solidFill>
              <a:latin typeface="consolas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88758" y="1187115"/>
            <a:ext cx="11555938" cy="409073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500" dirty="0" smtClean="0">
                <a:solidFill>
                  <a:schemeClr val="bg1"/>
                </a:solidFill>
                <a:latin typeface="Lucida Console" charset="0"/>
                <a:ea typeface="Lucida Console" charset="0"/>
                <a:cs typeface="Lucida Console" charset="0"/>
              </a:rPr>
              <a:t>Um </a:t>
            </a:r>
            <a:r>
              <a:rPr lang="en-US" sz="2500" dirty="0" err="1" smtClean="0">
                <a:solidFill>
                  <a:schemeClr val="bg1"/>
                </a:solidFill>
                <a:latin typeface="Lucida Console" charset="0"/>
                <a:ea typeface="Lucida Console" charset="0"/>
                <a:cs typeface="Lucida Console" charset="0"/>
              </a:rPr>
              <a:t>erro</a:t>
            </a:r>
            <a:r>
              <a:rPr lang="en-US" sz="2500" dirty="0" smtClean="0">
                <a:solidFill>
                  <a:schemeClr val="bg1"/>
                </a:solidFill>
                <a:latin typeface="Lucida Console" charset="0"/>
                <a:ea typeface="Lucida Console" charset="0"/>
                <a:cs typeface="Lucida Console" charset="0"/>
              </a:rPr>
              <a:t>!</a:t>
            </a:r>
          </a:p>
          <a:p>
            <a:endParaRPr lang="en-US" sz="2500" dirty="0">
              <a:solidFill>
                <a:schemeClr val="bg1"/>
              </a:solidFill>
              <a:latin typeface="Lucida Console" charset="0"/>
              <a:ea typeface="Lucida Console" charset="0"/>
              <a:cs typeface="Lucida Console" charset="0"/>
            </a:endParaRPr>
          </a:p>
          <a:p>
            <a:pPr lvl="1"/>
            <a:r>
              <a:rPr lang="en-US" sz="2500" dirty="0" err="1">
                <a:solidFill>
                  <a:schemeClr val="bg1">
                    <a:lumMod val="65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UnboundLocalError</a:t>
            </a:r>
            <a:r>
              <a:rPr lang="en-US" sz="2500" dirty="0">
                <a:solidFill>
                  <a:schemeClr val="bg1">
                    <a:lumMod val="65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: local variable '</a:t>
            </a:r>
            <a:r>
              <a:rPr lang="en-US" sz="2500" dirty="0" err="1">
                <a:solidFill>
                  <a:schemeClr val="bg1">
                    <a:lumMod val="65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texto</a:t>
            </a:r>
            <a:r>
              <a:rPr lang="en-US" sz="2500" dirty="0">
                <a:solidFill>
                  <a:schemeClr val="bg1">
                    <a:lumMod val="65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' referenced before </a:t>
            </a:r>
            <a:r>
              <a:rPr lang="en-US" sz="2500" dirty="0" smtClean="0">
                <a:solidFill>
                  <a:schemeClr val="bg1">
                    <a:lumMod val="65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assignment</a:t>
            </a:r>
          </a:p>
          <a:p>
            <a:endParaRPr lang="en-US" sz="2500" dirty="0" smtClean="0">
              <a:solidFill>
                <a:schemeClr val="bg1">
                  <a:lumMod val="65000"/>
                </a:schemeClr>
              </a:solidFill>
              <a:latin typeface="Lucida Console" charset="0"/>
              <a:ea typeface="Lucida Console" charset="0"/>
              <a:cs typeface="Lucida Console" charset="0"/>
            </a:endParaRPr>
          </a:p>
          <a:p>
            <a:r>
              <a:rPr lang="en-US" sz="2500" dirty="0" smtClean="0">
                <a:solidFill>
                  <a:schemeClr val="bg1"/>
                </a:solidFill>
                <a:latin typeface="Lucida Console" charset="0"/>
                <a:ea typeface="Lucida Console" charset="0"/>
                <a:cs typeface="Lucida Console" charset="0"/>
              </a:rPr>
              <a:t>Um valor </a:t>
            </a:r>
            <a:r>
              <a:rPr lang="en-US" sz="2500" dirty="0" err="1" smtClean="0">
                <a:solidFill>
                  <a:schemeClr val="bg1"/>
                </a:solidFill>
                <a:latin typeface="Lucida Console" charset="0"/>
                <a:ea typeface="Lucida Console" charset="0"/>
                <a:cs typeface="Lucida Console" charset="0"/>
              </a:rPr>
              <a:t>é</a:t>
            </a:r>
            <a:r>
              <a:rPr lang="en-US" sz="2500" dirty="0" smtClean="0">
                <a:solidFill>
                  <a:schemeClr val="bg1"/>
                </a:solidFill>
                <a:latin typeface="Lucida Console" charset="0"/>
                <a:ea typeface="Lucida Console" charset="0"/>
                <a:cs typeface="Lucida Console" charset="0"/>
              </a:rPr>
              <a:t> </a:t>
            </a:r>
            <a:r>
              <a:rPr lang="en-US" sz="2500" dirty="0" err="1" smtClean="0">
                <a:solidFill>
                  <a:schemeClr val="bg1"/>
                </a:solidFill>
                <a:latin typeface="Lucida Console" charset="0"/>
                <a:ea typeface="Lucida Console" charset="0"/>
                <a:cs typeface="Lucida Console" charset="0"/>
              </a:rPr>
              <a:t>atribuído</a:t>
            </a:r>
            <a:r>
              <a:rPr lang="en-US" sz="2500" dirty="0" smtClean="0">
                <a:solidFill>
                  <a:schemeClr val="bg1"/>
                </a:solidFill>
                <a:latin typeface="Lucida Console" charset="0"/>
                <a:ea typeface="Lucida Console" charset="0"/>
                <a:cs typeface="Lucida Console" charset="0"/>
              </a:rPr>
              <a:t> </a:t>
            </a:r>
            <a:r>
              <a:rPr lang="en-US" sz="2500" dirty="0" err="1" smtClean="0">
                <a:solidFill>
                  <a:schemeClr val="bg1"/>
                </a:solidFill>
                <a:latin typeface="Lucida Console" charset="0"/>
                <a:ea typeface="Lucida Console" charset="0"/>
                <a:cs typeface="Lucida Console" charset="0"/>
              </a:rPr>
              <a:t>à</a:t>
            </a:r>
            <a:r>
              <a:rPr lang="en-US" sz="2500" dirty="0" smtClean="0">
                <a:solidFill>
                  <a:schemeClr val="bg1"/>
                </a:solidFill>
                <a:latin typeface="Lucida Console" charset="0"/>
                <a:ea typeface="Lucida Console" charset="0"/>
                <a:cs typeface="Lucida Console" charset="0"/>
              </a:rPr>
              <a:t> </a:t>
            </a:r>
            <a:r>
              <a:rPr lang="en-US" sz="2500" dirty="0" err="1" smtClean="0">
                <a:solidFill>
                  <a:schemeClr val="bg1"/>
                </a:solidFill>
                <a:latin typeface="Lucida Console" charset="0"/>
                <a:ea typeface="Lucida Console" charset="0"/>
                <a:cs typeface="Lucida Console" charset="0"/>
              </a:rPr>
              <a:t>variável</a:t>
            </a:r>
            <a:r>
              <a:rPr lang="en-US" sz="2500" dirty="0" smtClean="0">
                <a:solidFill>
                  <a:schemeClr val="bg1"/>
                </a:solidFill>
                <a:latin typeface="Lucida Console" charset="0"/>
                <a:ea typeface="Lucida Console" charset="0"/>
                <a:cs typeface="Lucida Console" charset="0"/>
              </a:rPr>
              <a:t> </a:t>
            </a:r>
            <a:r>
              <a:rPr lang="en-US" sz="2500" dirty="0" err="1" smtClean="0">
                <a:solidFill>
                  <a:schemeClr val="accent2"/>
                </a:solidFill>
                <a:latin typeface="Lucida Console" charset="0"/>
                <a:ea typeface="Lucida Console" charset="0"/>
                <a:cs typeface="Lucida Console" charset="0"/>
              </a:rPr>
              <a:t>texto</a:t>
            </a:r>
            <a:r>
              <a:rPr lang="en-US" sz="2500" dirty="0" smtClean="0">
                <a:solidFill>
                  <a:schemeClr val="bg1"/>
                </a:solidFill>
                <a:latin typeface="Lucida Console" charset="0"/>
                <a:ea typeface="Lucida Console" charset="0"/>
                <a:cs typeface="Lucida Console" charset="0"/>
              </a:rPr>
              <a:t> </a:t>
            </a:r>
            <a:r>
              <a:rPr lang="en-US" sz="2500" dirty="0" err="1" smtClean="0">
                <a:solidFill>
                  <a:schemeClr val="bg1"/>
                </a:solidFill>
                <a:latin typeface="Lucida Console" charset="0"/>
                <a:ea typeface="Lucida Console" charset="0"/>
                <a:cs typeface="Lucida Console" charset="0"/>
              </a:rPr>
              <a:t>dentro</a:t>
            </a:r>
            <a:r>
              <a:rPr lang="en-US" sz="2500" dirty="0" smtClean="0">
                <a:solidFill>
                  <a:schemeClr val="bg1"/>
                </a:solidFill>
                <a:latin typeface="Lucida Console" charset="0"/>
                <a:ea typeface="Lucida Console" charset="0"/>
                <a:cs typeface="Lucida Console" charset="0"/>
              </a:rPr>
              <a:t> da </a:t>
            </a:r>
            <a:r>
              <a:rPr lang="en-US" sz="2500" dirty="0" err="1" smtClean="0">
                <a:solidFill>
                  <a:schemeClr val="bg1"/>
                </a:solidFill>
                <a:latin typeface="Lucida Console" charset="0"/>
                <a:ea typeface="Lucida Console" charset="0"/>
                <a:cs typeface="Lucida Console" charset="0"/>
              </a:rPr>
              <a:t>função</a:t>
            </a:r>
            <a:r>
              <a:rPr lang="en-US" sz="2500" dirty="0" smtClean="0">
                <a:solidFill>
                  <a:schemeClr val="bg1"/>
                </a:solidFill>
                <a:latin typeface="Lucida Console" charset="0"/>
                <a:ea typeface="Lucida Console" charset="0"/>
                <a:cs typeface="Lucida Console" charset="0"/>
              </a:rPr>
              <a:t>, (</a:t>
            </a:r>
            <a:r>
              <a:rPr lang="en-US" sz="2500" dirty="0" err="1" smtClean="0">
                <a:solidFill>
                  <a:schemeClr val="bg1"/>
                </a:solidFill>
                <a:latin typeface="Lucida Console" charset="0"/>
                <a:ea typeface="Lucida Console" charset="0"/>
                <a:cs typeface="Lucida Console" charset="0"/>
              </a:rPr>
              <a:t>sem</a:t>
            </a:r>
            <a:r>
              <a:rPr lang="en-US" sz="2500" dirty="0" smtClean="0">
                <a:solidFill>
                  <a:schemeClr val="bg1"/>
                </a:solidFill>
                <a:latin typeface="Lucida Console" charset="0"/>
                <a:ea typeface="Lucida Console" charset="0"/>
                <a:cs typeface="Lucida Console" charset="0"/>
              </a:rPr>
              <a:t> a </a:t>
            </a:r>
            <a:r>
              <a:rPr lang="en-US" sz="2500" dirty="0" err="1" smtClean="0">
                <a:solidFill>
                  <a:schemeClr val="bg1"/>
                </a:solidFill>
                <a:latin typeface="Lucida Console" charset="0"/>
                <a:ea typeface="Lucida Console" charset="0"/>
                <a:cs typeface="Lucida Console" charset="0"/>
              </a:rPr>
              <a:t>palavra-chave</a:t>
            </a:r>
            <a:r>
              <a:rPr lang="en-US" sz="2500" dirty="0" smtClean="0">
                <a:solidFill>
                  <a:schemeClr val="bg1"/>
                </a:solidFill>
                <a:latin typeface="Lucida Console" charset="0"/>
                <a:ea typeface="Lucida Console" charset="0"/>
                <a:cs typeface="Lucida Console" charset="0"/>
              </a:rPr>
              <a:t> </a:t>
            </a:r>
            <a:r>
              <a:rPr lang="en-US" sz="2500" dirty="0" smtClean="0">
                <a:solidFill>
                  <a:srgbClr val="FFFF00"/>
                </a:solidFill>
                <a:latin typeface="Lucida Console" charset="0"/>
                <a:ea typeface="Lucida Console" charset="0"/>
                <a:cs typeface="Lucida Console" charset="0"/>
              </a:rPr>
              <a:t>global</a:t>
            </a:r>
            <a:r>
              <a:rPr lang="en-US" sz="2500" dirty="0" smtClean="0">
                <a:solidFill>
                  <a:schemeClr val="bg1"/>
                </a:solidFill>
                <a:latin typeface="Lucida Console" charset="0"/>
                <a:ea typeface="Lucida Console" charset="0"/>
                <a:cs typeface="Lucida Console" charset="0"/>
              </a:rPr>
              <a:t>), </a:t>
            </a:r>
            <a:r>
              <a:rPr lang="en-US" sz="2500" dirty="0" err="1" smtClean="0">
                <a:solidFill>
                  <a:schemeClr val="bg1"/>
                </a:solidFill>
                <a:latin typeface="Lucida Console" charset="0"/>
                <a:ea typeface="Lucida Console" charset="0"/>
                <a:cs typeface="Lucida Console" charset="0"/>
              </a:rPr>
              <a:t>portanto</a:t>
            </a:r>
            <a:r>
              <a:rPr lang="en-US" sz="2500" dirty="0" smtClean="0">
                <a:solidFill>
                  <a:schemeClr val="bg1"/>
                </a:solidFill>
                <a:latin typeface="Lucida Console" charset="0"/>
                <a:ea typeface="Lucida Console" charset="0"/>
                <a:cs typeface="Lucida Console" charset="0"/>
              </a:rPr>
              <a:t> </a:t>
            </a:r>
            <a:r>
              <a:rPr lang="en-US" sz="2500" dirty="0" err="1" smtClean="0">
                <a:solidFill>
                  <a:schemeClr val="bg1"/>
                </a:solidFill>
                <a:latin typeface="Lucida Console" charset="0"/>
                <a:ea typeface="Lucida Console" charset="0"/>
                <a:cs typeface="Lucida Console" charset="0"/>
              </a:rPr>
              <a:t>ela</a:t>
            </a:r>
            <a:r>
              <a:rPr lang="en-US" sz="2500" dirty="0" smtClean="0">
                <a:solidFill>
                  <a:schemeClr val="bg1"/>
                </a:solidFill>
                <a:latin typeface="Lucida Console" charset="0"/>
                <a:ea typeface="Lucida Console" charset="0"/>
                <a:cs typeface="Lucida Console" charset="0"/>
              </a:rPr>
              <a:t> </a:t>
            </a:r>
            <a:r>
              <a:rPr lang="en-US" sz="2500" dirty="0" err="1" smtClean="0">
                <a:solidFill>
                  <a:schemeClr val="bg1"/>
                </a:solidFill>
                <a:latin typeface="Lucida Console" charset="0"/>
                <a:ea typeface="Lucida Console" charset="0"/>
                <a:cs typeface="Lucida Console" charset="0"/>
              </a:rPr>
              <a:t>é</a:t>
            </a:r>
            <a:r>
              <a:rPr lang="en-US" sz="2500" dirty="0" smtClean="0">
                <a:solidFill>
                  <a:schemeClr val="bg1"/>
                </a:solidFill>
                <a:latin typeface="Lucida Console" charset="0"/>
                <a:ea typeface="Lucida Console" charset="0"/>
                <a:cs typeface="Lucida Console" charset="0"/>
              </a:rPr>
              <a:t> </a:t>
            </a:r>
            <a:r>
              <a:rPr lang="en-US" sz="2500" dirty="0" err="1" smtClean="0">
                <a:solidFill>
                  <a:schemeClr val="bg1"/>
                </a:solidFill>
                <a:latin typeface="Lucida Console" charset="0"/>
                <a:ea typeface="Lucida Console" charset="0"/>
                <a:cs typeface="Lucida Console" charset="0"/>
              </a:rPr>
              <a:t>criada</a:t>
            </a:r>
            <a:r>
              <a:rPr lang="en-US" sz="2500" dirty="0" smtClean="0">
                <a:solidFill>
                  <a:schemeClr val="bg1"/>
                </a:solidFill>
                <a:latin typeface="Lucida Console" charset="0"/>
                <a:ea typeface="Lucida Console" charset="0"/>
                <a:cs typeface="Lucida Console" charset="0"/>
              </a:rPr>
              <a:t> no </a:t>
            </a:r>
            <a:r>
              <a:rPr lang="en-US" sz="2500" dirty="0" err="1" smtClean="0">
                <a:solidFill>
                  <a:schemeClr val="bg1"/>
                </a:solidFill>
                <a:latin typeface="Lucida Console" charset="0"/>
                <a:ea typeface="Lucida Console" charset="0"/>
                <a:cs typeface="Lucida Console" charset="0"/>
              </a:rPr>
              <a:t>escopo</a:t>
            </a:r>
            <a:r>
              <a:rPr lang="en-US" sz="2500" dirty="0" smtClean="0">
                <a:solidFill>
                  <a:schemeClr val="bg1"/>
                </a:solidFill>
                <a:latin typeface="Lucida Console" charset="0"/>
                <a:ea typeface="Lucida Console" charset="0"/>
                <a:cs typeface="Lucida Console" charset="0"/>
              </a:rPr>
              <a:t> </a:t>
            </a:r>
            <a:r>
              <a:rPr lang="en-US" sz="2500" dirty="0" smtClean="0">
                <a:solidFill>
                  <a:srgbClr val="FFFF00"/>
                </a:solidFill>
                <a:latin typeface="Lucida Console" charset="0"/>
                <a:ea typeface="Lucida Console" charset="0"/>
                <a:cs typeface="Lucida Console" charset="0"/>
              </a:rPr>
              <a:t>local</a:t>
            </a:r>
            <a:r>
              <a:rPr lang="en-US" sz="2500" dirty="0" smtClean="0">
                <a:solidFill>
                  <a:schemeClr val="bg1"/>
                </a:solidFill>
                <a:latin typeface="Lucida Console" charset="0"/>
                <a:ea typeface="Lucida Console" charset="0"/>
                <a:cs typeface="Lucida Console" charset="0"/>
              </a:rPr>
              <a:t>. O </a:t>
            </a:r>
            <a:r>
              <a:rPr lang="en-US" sz="2500" dirty="0" err="1" smtClean="0">
                <a:solidFill>
                  <a:schemeClr val="bg1"/>
                </a:solidFill>
                <a:latin typeface="Lucida Console" charset="0"/>
                <a:ea typeface="Lucida Console" charset="0"/>
                <a:cs typeface="Lucida Console" charset="0"/>
              </a:rPr>
              <a:t>erro</a:t>
            </a:r>
            <a:r>
              <a:rPr lang="en-US" sz="2500" dirty="0" smtClean="0">
                <a:solidFill>
                  <a:schemeClr val="bg1"/>
                </a:solidFill>
                <a:latin typeface="Lucida Console" charset="0"/>
                <a:ea typeface="Lucida Console" charset="0"/>
                <a:cs typeface="Lucida Console" charset="0"/>
              </a:rPr>
              <a:t> </a:t>
            </a:r>
            <a:r>
              <a:rPr lang="en-US" sz="2500" dirty="0" err="1" smtClean="0">
                <a:solidFill>
                  <a:schemeClr val="bg1"/>
                </a:solidFill>
                <a:latin typeface="Lucida Console" charset="0"/>
                <a:ea typeface="Lucida Console" charset="0"/>
                <a:cs typeface="Lucida Console" charset="0"/>
              </a:rPr>
              <a:t>ocorre</a:t>
            </a:r>
            <a:r>
              <a:rPr lang="en-US" sz="2500" dirty="0" smtClean="0">
                <a:solidFill>
                  <a:schemeClr val="bg1"/>
                </a:solidFill>
                <a:latin typeface="Lucida Console" charset="0"/>
                <a:ea typeface="Lucida Console" charset="0"/>
                <a:cs typeface="Lucida Console" charset="0"/>
              </a:rPr>
              <a:t> </a:t>
            </a:r>
            <a:r>
              <a:rPr lang="en-US" sz="2500" dirty="0" err="1" smtClean="0">
                <a:solidFill>
                  <a:schemeClr val="bg1"/>
                </a:solidFill>
                <a:latin typeface="Lucida Console" charset="0"/>
                <a:ea typeface="Lucida Console" charset="0"/>
                <a:cs typeface="Lucida Console" charset="0"/>
              </a:rPr>
              <a:t>pois</a:t>
            </a:r>
            <a:r>
              <a:rPr lang="en-US" sz="2500" dirty="0" smtClean="0">
                <a:solidFill>
                  <a:schemeClr val="bg1"/>
                </a:solidFill>
                <a:latin typeface="Lucida Console" charset="0"/>
                <a:ea typeface="Lucida Console" charset="0"/>
                <a:cs typeface="Lucida Console" charset="0"/>
              </a:rPr>
              <a:t> </a:t>
            </a:r>
            <a:r>
              <a:rPr lang="en-US" sz="2500" dirty="0" err="1" smtClean="0">
                <a:solidFill>
                  <a:schemeClr val="bg1"/>
                </a:solidFill>
                <a:latin typeface="Lucida Console" charset="0"/>
                <a:ea typeface="Lucida Console" charset="0"/>
                <a:cs typeface="Lucida Console" charset="0"/>
              </a:rPr>
              <a:t>tentamos</a:t>
            </a:r>
            <a:r>
              <a:rPr lang="en-US" sz="2500" dirty="0" smtClean="0">
                <a:solidFill>
                  <a:schemeClr val="bg1"/>
                </a:solidFill>
                <a:latin typeface="Lucida Console" charset="0"/>
                <a:ea typeface="Lucida Console" charset="0"/>
                <a:cs typeface="Lucida Console" charset="0"/>
              </a:rPr>
              <a:t> </a:t>
            </a:r>
            <a:r>
              <a:rPr lang="en-US" sz="2500" dirty="0" err="1" smtClean="0">
                <a:solidFill>
                  <a:schemeClr val="bg1"/>
                </a:solidFill>
                <a:latin typeface="Lucida Console" charset="0"/>
                <a:ea typeface="Lucida Console" charset="0"/>
                <a:cs typeface="Lucida Console" charset="0"/>
              </a:rPr>
              <a:t>imprimir</a:t>
            </a:r>
            <a:r>
              <a:rPr lang="en-US" sz="2500" dirty="0" smtClean="0">
                <a:solidFill>
                  <a:schemeClr val="bg1"/>
                </a:solidFill>
                <a:latin typeface="Lucida Console" charset="0"/>
                <a:ea typeface="Lucida Console" charset="0"/>
                <a:cs typeface="Lucida Console" charset="0"/>
              </a:rPr>
              <a:t> </a:t>
            </a:r>
            <a:r>
              <a:rPr lang="en-US" sz="2500" dirty="0" err="1" smtClean="0">
                <a:solidFill>
                  <a:schemeClr val="bg1"/>
                </a:solidFill>
                <a:latin typeface="Lucida Console" charset="0"/>
                <a:ea typeface="Lucida Console" charset="0"/>
                <a:cs typeface="Lucida Console" charset="0"/>
              </a:rPr>
              <a:t>seu</a:t>
            </a:r>
            <a:r>
              <a:rPr lang="en-US" sz="2500" dirty="0" smtClean="0">
                <a:solidFill>
                  <a:schemeClr val="bg1"/>
                </a:solidFill>
                <a:latin typeface="Lucida Console" charset="0"/>
                <a:ea typeface="Lucida Console" charset="0"/>
                <a:cs typeface="Lucida Console" charset="0"/>
              </a:rPr>
              <a:t> valor antes de </a:t>
            </a:r>
            <a:r>
              <a:rPr lang="en-US" sz="2500" dirty="0" err="1" smtClean="0">
                <a:solidFill>
                  <a:schemeClr val="bg1"/>
                </a:solidFill>
                <a:latin typeface="Lucida Console" charset="0"/>
                <a:ea typeface="Lucida Console" charset="0"/>
                <a:cs typeface="Lucida Console" charset="0"/>
              </a:rPr>
              <a:t>atribuí</a:t>
            </a:r>
            <a:r>
              <a:rPr lang="en-US" sz="2500" dirty="0" smtClean="0">
                <a:solidFill>
                  <a:schemeClr val="bg1"/>
                </a:solidFill>
                <a:latin typeface="Lucida Console" charset="0"/>
                <a:ea typeface="Lucida Console" charset="0"/>
                <a:cs typeface="Lucida Console" charset="0"/>
              </a:rPr>
              <a:t>-lo.</a:t>
            </a:r>
            <a:endParaRPr lang="en-US" sz="2500" dirty="0">
              <a:solidFill>
                <a:schemeClr val="bg1"/>
              </a:solidFill>
              <a:latin typeface="Lucida Console" charset="0"/>
              <a:ea typeface="Lucida Console" charset="0"/>
              <a:cs typeface="Lucida Consol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211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88758" y="128336"/>
            <a:ext cx="67393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consolas" charset="0"/>
              </a:rPr>
              <a:t>Python – </a:t>
            </a:r>
            <a:r>
              <a:rPr lang="en-US" sz="3200" dirty="0" err="1" smtClean="0">
                <a:solidFill>
                  <a:schemeClr val="bg1"/>
                </a:solidFill>
                <a:latin typeface="consolas" charset="0"/>
              </a:rPr>
              <a:t>Funções</a:t>
            </a:r>
            <a:r>
              <a:rPr lang="en-US" sz="3200" dirty="0" smtClean="0">
                <a:solidFill>
                  <a:schemeClr val="bg1"/>
                </a:solidFill>
                <a:latin typeface="consolas" charset="0"/>
              </a:rPr>
              <a:t> - </a:t>
            </a:r>
            <a:r>
              <a:rPr lang="en-US" sz="3200" dirty="0" err="1" smtClean="0">
                <a:solidFill>
                  <a:schemeClr val="bg1"/>
                </a:solidFill>
                <a:latin typeface="consolas" charset="0"/>
              </a:rPr>
              <a:t>Argumentos</a:t>
            </a:r>
            <a:endParaRPr lang="en-US" sz="3200" dirty="0">
              <a:solidFill>
                <a:schemeClr val="bg1"/>
              </a:solidFill>
              <a:latin typeface="consolas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88758" y="1187115"/>
            <a:ext cx="11555938" cy="409073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Argumentos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são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valores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passados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 para a </a:t>
            </a:r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função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, e </a:t>
            </a:r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podem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influenciar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 no </a:t>
            </a:r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fluxo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 de </a:t>
            </a:r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execução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, </a:t>
            </a:r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ou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comportamento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, da </a:t>
            </a:r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função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.</a:t>
            </a:r>
          </a:p>
          <a:p>
            <a:endParaRPr lang="en-US" sz="2800" dirty="0">
              <a:solidFill>
                <a:schemeClr val="bg1"/>
              </a:solidFill>
              <a:latin typeface="Lucida Console" charset="0"/>
            </a:endParaRPr>
          </a:p>
          <a:p>
            <a:r>
              <a:rPr lang="en-US" sz="2800" dirty="0" err="1" smtClean="0">
                <a:solidFill>
                  <a:srgbClr val="FFFF00"/>
                </a:solidFill>
                <a:latin typeface="Lucida Console" charset="0"/>
              </a:rPr>
              <a:t>Argumentos</a:t>
            </a:r>
            <a:r>
              <a:rPr lang="en-US" sz="2800" dirty="0" smtClean="0">
                <a:solidFill>
                  <a:srgbClr val="FFFF00"/>
                </a:solidFill>
                <a:latin typeface="Lucida Console" charset="0"/>
              </a:rPr>
              <a:t> tem </a:t>
            </a:r>
            <a:r>
              <a:rPr lang="en-US" sz="2800" dirty="0" err="1" smtClean="0">
                <a:solidFill>
                  <a:srgbClr val="FFFF00"/>
                </a:solidFill>
                <a:latin typeface="Lucida Console" charset="0"/>
              </a:rPr>
              <a:t>escopo</a:t>
            </a:r>
            <a:r>
              <a:rPr lang="en-US" sz="2800" dirty="0" smtClean="0">
                <a:solidFill>
                  <a:srgbClr val="FFFF00"/>
                </a:solidFill>
                <a:latin typeface="Lucida Console" charset="0"/>
              </a:rPr>
              <a:t> LOCAL.</a:t>
            </a:r>
            <a:endParaRPr lang="ro-RO" sz="2800" dirty="0" smtClean="0">
              <a:solidFill>
                <a:srgbClr val="FFFF00"/>
              </a:solidFill>
              <a:latin typeface="Lucida Consol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0613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88758" y="128336"/>
            <a:ext cx="67393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consolas" charset="0"/>
              </a:rPr>
              <a:t>Python – </a:t>
            </a:r>
            <a:r>
              <a:rPr lang="en-US" sz="3200" dirty="0" err="1" smtClean="0">
                <a:solidFill>
                  <a:schemeClr val="bg1"/>
                </a:solidFill>
                <a:latin typeface="consolas" charset="0"/>
              </a:rPr>
              <a:t>Funções</a:t>
            </a:r>
            <a:r>
              <a:rPr lang="en-US" sz="3200" dirty="0" smtClean="0">
                <a:solidFill>
                  <a:schemeClr val="bg1"/>
                </a:solidFill>
                <a:latin typeface="consolas" charset="0"/>
              </a:rPr>
              <a:t> - </a:t>
            </a:r>
            <a:r>
              <a:rPr lang="en-US" sz="3200" dirty="0" err="1" smtClean="0">
                <a:solidFill>
                  <a:schemeClr val="bg1"/>
                </a:solidFill>
                <a:latin typeface="consolas" charset="0"/>
              </a:rPr>
              <a:t>Argumentos</a:t>
            </a:r>
            <a:endParaRPr lang="en-US" sz="3200" dirty="0">
              <a:solidFill>
                <a:schemeClr val="bg1"/>
              </a:solidFill>
              <a:latin typeface="consolas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88758" y="1187115"/>
            <a:ext cx="11555938" cy="409073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Como </a:t>
            </a:r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declarar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uma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função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800" dirty="0" smtClean="0">
                <a:solidFill>
                  <a:srgbClr val="FFFF00"/>
                </a:solidFill>
                <a:latin typeface="Lucida Console" charset="0"/>
              </a:rPr>
              <a:t>com </a:t>
            </a:r>
            <a:r>
              <a:rPr lang="en-US" sz="2800" dirty="0" err="1" smtClean="0">
                <a:solidFill>
                  <a:srgbClr val="FFFF00"/>
                </a:solidFill>
                <a:latin typeface="Lucida Console" charset="0"/>
              </a:rPr>
              <a:t>argumentos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?</a:t>
            </a:r>
          </a:p>
          <a:p>
            <a:pPr marL="457200" indent="-457200">
              <a:buFontTx/>
              <a:buChar char="-"/>
            </a:pPr>
            <a:endParaRPr lang="en-US" sz="2800" dirty="0" smtClean="0">
              <a:solidFill>
                <a:schemeClr val="bg1"/>
              </a:solidFill>
              <a:latin typeface="Lucida Console" charset="0"/>
            </a:endParaRPr>
          </a:p>
          <a:p>
            <a:pPr lvl="1"/>
            <a:r>
              <a:rPr lang="en-US" sz="2800" dirty="0" smtClean="0">
                <a:solidFill>
                  <a:srgbClr val="FFFF00"/>
                </a:solidFill>
                <a:latin typeface="Lucida Console" charset="0"/>
              </a:rPr>
              <a:t>de</a:t>
            </a:r>
            <a:r>
              <a:rPr lang="ro-RO" sz="2800" dirty="0" smtClean="0">
                <a:solidFill>
                  <a:srgbClr val="FFFF00"/>
                </a:solidFill>
                <a:latin typeface="Lucida Console" charset="0"/>
              </a:rPr>
              <a:t>f</a:t>
            </a:r>
            <a:r>
              <a:rPr lang="ro-RO" sz="2800" dirty="0" smtClean="0">
                <a:solidFill>
                  <a:schemeClr val="bg1"/>
                </a:solidFill>
                <a:latin typeface="Lucida Console" charset="0"/>
              </a:rPr>
              <a:t> NOME(</a:t>
            </a:r>
            <a:r>
              <a:rPr lang="ro-RO" sz="2800" dirty="0" smtClean="0">
                <a:solidFill>
                  <a:srgbClr val="FFFF00"/>
                </a:solidFill>
                <a:latin typeface="Lucida Console" charset="0"/>
              </a:rPr>
              <a:t>ARGUMENTOS</a:t>
            </a:r>
            <a:r>
              <a:rPr lang="ro-RO" sz="2800" dirty="0" smtClean="0">
                <a:solidFill>
                  <a:schemeClr val="bg1"/>
                </a:solidFill>
                <a:latin typeface="Lucida Console" charset="0"/>
              </a:rPr>
              <a:t>)</a:t>
            </a:r>
            <a:r>
              <a:rPr lang="ro-RO" sz="2800" dirty="0" smtClean="0">
                <a:solidFill>
                  <a:srgbClr val="FFFF00"/>
                </a:solidFill>
                <a:latin typeface="Lucida Console" charset="0"/>
              </a:rPr>
              <a:t>:</a:t>
            </a:r>
          </a:p>
          <a:p>
            <a:pPr lvl="1"/>
            <a:r>
              <a:rPr lang="ro-RO" sz="2800" dirty="0" smtClean="0">
                <a:solidFill>
                  <a:schemeClr val="bg1"/>
                </a:solidFill>
                <a:latin typeface="Lucida Console" charset="0"/>
              </a:rPr>
              <a:t>    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pass</a:t>
            </a:r>
            <a:endParaRPr lang="en-US" sz="2800" dirty="0" smtClean="0">
              <a:solidFill>
                <a:schemeClr val="bg1">
                  <a:lumMod val="65000"/>
                </a:schemeClr>
              </a:solidFill>
              <a:latin typeface="Lucida Console" charset="0"/>
            </a:endParaRPr>
          </a:p>
          <a:p>
            <a:pPr lvl="1"/>
            <a:endParaRPr lang="en-US" sz="2800" dirty="0">
              <a:solidFill>
                <a:schemeClr val="bg1"/>
              </a:solidFill>
              <a:latin typeface="Lucida Console" charset="0"/>
            </a:endParaRPr>
          </a:p>
          <a:p>
            <a:pPr lvl="1"/>
            <a:r>
              <a:rPr lang="en-US" sz="2800" dirty="0" smtClean="0">
                <a:solidFill>
                  <a:srgbClr val="FFFF00"/>
                </a:solidFill>
                <a:latin typeface="Lucida Console" charset="0"/>
              </a:rPr>
              <a:t>de</a:t>
            </a:r>
            <a:r>
              <a:rPr lang="ro-RO" sz="2800" dirty="0" smtClean="0">
                <a:solidFill>
                  <a:srgbClr val="FFFF00"/>
                </a:solidFill>
                <a:latin typeface="Lucida Console" charset="0"/>
              </a:rPr>
              <a:t>f </a:t>
            </a:r>
            <a:r>
              <a:rPr lang="ro-RO" sz="2800" dirty="0" smtClean="0">
                <a:solidFill>
                  <a:schemeClr val="bg1"/>
                </a:solidFill>
                <a:latin typeface="Lucida Console" charset="0"/>
              </a:rPr>
              <a:t>NOME(</a:t>
            </a:r>
            <a:r>
              <a:rPr lang="ro-RO" sz="2800" dirty="0" smtClean="0">
                <a:solidFill>
                  <a:srgbClr val="FFFF00"/>
                </a:solidFill>
                <a:latin typeface="Lucida Console" charset="0"/>
              </a:rPr>
              <a:t>arg1</a:t>
            </a:r>
            <a:r>
              <a:rPr lang="ro-RO" sz="2800" dirty="0" smtClean="0">
                <a:solidFill>
                  <a:schemeClr val="bg1"/>
                </a:solidFill>
                <a:latin typeface="Lucida Console" charset="0"/>
              </a:rPr>
              <a:t>, </a:t>
            </a:r>
            <a:r>
              <a:rPr lang="ro-RO" sz="2800" dirty="0" smtClean="0">
                <a:solidFill>
                  <a:srgbClr val="FFFF00"/>
                </a:solidFill>
                <a:latin typeface="Lucida Console" charset="0"/>
              </a:rPr>
              <a:t>arg2</a:t>
            </a:r>
            <a:r>
              <a:rPr lang="ro-RO" sz="2800" dirty="0" smtClean="0">
                <a:solidFill>
                  <a:schemeClr val="bg1"/>
                </a:solidFill>
                <a:latin typeface="Lucida Console" charset="0"/>
              </a:rPr>
              <a:t>, </a:t>
            </a:r>
            <a:r>
              <a:rPr lang="ro-RO" sz="2800" dirty="0" smtClean="0">
                <a:solidFill>
                  <a:srgbClr val="FFFF00"/>
                </a:solidFill>
                <a:latin typeface="Lucida Console" charset="0"/>
              </a:rPr>
              <a:t>arg3</a:t>
            </a:r>
            <a:r>
              <a:rPr lang="ro-RO" sz="2800" dirty="0" smtClean="0">
                <a:solidFill>
                  <a:schemeClr val="bg1"/>
                </a:solidFill>
                <a:latin typeface="Lucida Console" charset="0"/>
              </a:rPr>
              <a:t>)</a:t>
            </a:r>
            <a:r>
              <a:rPr lang="ro-RO" sz="2800" dirty="0" smtClean="0">
                <a:solidFill>
                  <a:srgbClr val="FFFF00"/>
                </a:solidFill>
                <a:latin typeface="Lucida Console" charset="0"/>
              </a:rPr>
              <a:t>:</a:t>
            </a:r>
            <a:endParaRPr lang="ro-RO" sz="2800" dirty="0">
              <a:solidFill>
                <a:srgbClr val="FFFF00"/>
              </a:solidFill>
              <a:latin typeface="Lucida Console" charset="0"/>
            </a:endParaRPr>
          </a:p>
          <a:p>
            <a:pPr lvl="1"/>
            <a:r>
              <a:rPr lang="ro-RO" sz="2800" dirty="0">
                <a:solidFill>
                  <a:schemeClr val="bg1"/>
                </a:solidFill>
                <a:latin typeface="Lucida Console" charset="0"/>
              </a:rPr>
              <a:t>    </a:t>
            </a:r>
            <a:r>
              <a:rPr lang="ro-RO" sz="2800" dirty="0" err="1" smtClean="0">
                <a:solidFill>
                  <a:schemeClr val="bg1"/>
                </a:solidFill>
                <a:latin typeface="Lucida Console" charset="0"/>
              </a:rPr>
              <a:t>pass</a:t>
            </a:r>
            <a:endParaRPr lang="ro-RO" sz="2800" dirty="0">
              <a:solidFill>
                <a:schemeClr val="bg1"/>
              </a:solidFill>
              <a:latin typeface="Lucida Console" charset="0"/>
            </a:endParaRPr>
          </a:p>
          <a:p>
            <a:endParaRPr lang="ro-RO" sz="2800" dirty="0" smtClean="0">
              <a:solidFill>
                <a:schemeClr val="accent2"/>
              </a:solidFill>
              <a:latin typeface="Lucida Consol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3352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88758" y="128336"/>
            <a:ext cx="67393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consolas" charset="0"/>
              </a:rPr>
              <a:t>Python – </a:t>
            </a:r>
            <a:r>
              <a:rPr lang="en-US" sz="3200" dirty="0" err="1" smtClean="0">
                <a:solidFill>
                  <a:schemeClr val="bg1"/>
                </a:solidFill>
                <a:latin typeface="consolas" charset="0"/>
              </a:rPr>
              <a:t>Funções</a:t>
            </a:r>
            <a:r>
              <a:rPr lang="en-US" sz="3200" dirty="0" smtClean="0">
                <a:solidFill>
                  <a:schemeClr val="bg1"/>
                </a:solidFill>
                <a:latin typeface="consolas" charset="0"/>
              </a:rPr>
              <a:t> - </a:t>
            </a:r>
            <a:r>
              <a:rPr lang="en-US" sz="3200" dirty="0" err="1" smtClean="0">
                <a:solidFill>
                  <a:schemeClr val="bg1"/>
                </a:solidFill>
                <a:latin typeface="consolas" charset="0"/>
              </a:rPr>
              <a:t>Argumentos</a:t>
            </a:r>
            <a:endParaRPr lang="en-US" sz="3200" dirty="0">
              <a:solidFill>
                <a:schemeClr val="bg1"/>
              </a:solidFill>
              <a:latin typeface="consolas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88758" y="1187115"/>
            <a:ext cx="11555938" cy="409073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lvl="1"/>
            <a:r>
              <a:rPr lang="en-US" sz="2600" dirty="0" smtClean="0">
                <a:solidFill>
                  <a:srgbClr val="FFFF00"/>
                </a:solidFill>
                <a:latin typeface="Lucida Console" charset="0"/>
                <a:ea typeface="Lucida Console" charset="0"/>
                <a:cs typeface="Lucida Console" charset="0"/>
              </a:rPr>
              <a:t>d</a:t>
            </a:r>
            <a:r>
              <a:rPr lang="ro-RO" sz="2600" dirty="0" err="1">
                <a:solidFill>
                  <a:srgbClr val="FFFF00"/>
                </a:solidFill>
                <a:latin typeface="Lucida Console" charset="0"/>
                <a:ea typeface="Lucida Console" charset="0"/>
                <a:cs typeface="Lucida Console" charset="0"/>
              </a:rPr>
              <a:t>ef</a:t>
            </a:r>
            <a:r>
              <a:rPr lang="ro-RO" sz="2600" dirty="0">
                <a:solidFill>
                  <a:srgbClr val="FFFF00"/>
                </a:solidFill>
                <a:latin typeface="Lucida Console" charset="0"/>
                <a:ea typeface="Lucida Console" charset="0"/>
                <a:cs typeface="Lucida Console" charset="0"/>
              </a:rPr>
              <a:t> </a:t>
            </a:r>
            <a:r>
              <a:rPr lang="ro-RO" sz="2600" dirty="0" smtClean="0">
                <a:solidFill>
                  <a:schemeClr val="bg1"/>
                </a:solidFill>
                <a:latin typeface="Lucida Console" charset="0"/>
                <a:ea typeface="Lucida Console" charset="0"/>
                <a:cs typeface="Lucida Console" charset="0"/>
              </a:rPr>
              <a:t>nome1(arg1</a:t>
            </a:r>
            <a:r>
              <a:rPr lang="ro-RO" sz="2600" dirty="0">
                <a:solidFill>
                  <a:schemeClr val="bg1"/>
                </a:solidFill>
                <a:latin typeface="Lucida Console" charset="0"/>
                <a:ea typeface="Lucida Console" charset="0"/>
                <a:cs typeface="Lucida Console" charset="0"/>
              </a:rPr>
              <a:t>)</a:t>
            </a:r>
            <a:r>
              <a:rPr lang="ro-RO" sz="2600" dirty="0">
                <a:solidFill>
                  <a:srgbClr val="FFFF00"/>
                </a:solidFill>
                <a:latin typeface="Lucida Console" charset="0"/>
                <a:ea typeface="Lucida Console" charset="0"/>
                <a:cs typeface="Lucida Console" charset="0"/>
              </a:rPr>
              <a:t>:</a:t>
            </a:r>
          </a:p>
          <a:p>
            <a:pPr lvl="1"/>
            <a:r>
              <a:rPr lang="ro-RO" sz="2600" dirty="0" smtClean="0">
                <a:solidFill>
                  <a:schemeClr val="bg1"/>
                </a:solidFill>
                <a:latin typeface="Lucida Console" charset="0"/>
                <a:ea typeface="Lucida Console" charset="0"/>
                <a:cs typeface="Lucida Console" charset="0"/>
              </a:rPr>
              <a:t>    print(</a:t>
            </a:r>
            <a:r>
              <a:rPr lang="en-US" sz="2600" dirty="0">
                <a:solidFill>
                  <a:srgbClr val="FFC000"/>
                </a:solidFill>
                <a:latin typeface="Lucida Console" charset="0"/>
                <a:ea typeface="Lucida Console" charset="0"/>
                <a:cs typeface="Lucida Console" charset="0"/>
              </a:rPr>
              <a:t>'</a:t>
            </a:r>
            <a:r>
              <a:rPr lang="en-US" sz="2600" dirty="0" err="1" smtClean="0">
                <a:solidFill>
                  <a:srgbClr val="FFC000"/>
                </a:solidFill>
                <a:latin typeface="Lucida Console" charset="0"/>
                <a:ea typeface="Lucida Console" charset="0"/>
                <a:cs typeface="Lucida Console" charset="0"/>
              </a:rPr>
              <a:t>Olá</a:t>
            </a:r>
            <a:r>
              <a:rPr lang="en-US" sz="2600" dirty="0" smtClean="0">
                <a:solidFill>
                  <a:srgbClr val="FFC000"/>
                </a:solidFill>
                <a:latin typeface="Lucida Console" charset="0"/>
                <a:ea typeface="Lucida Console" charset="0"/>
                <a:cs typeface="Lucida Console" charset="0"/>
              </a:rPr>
              <a:t>'</a:t>
            </a:r>
            <a:r>
              <a:rPr lang="en-US" sz="2600" dirty="0" smtClean="0">
                <a:solidFill>
                  <a:schemeClr val="bg1"/>
                </a:solidFill>
                <a:latin typeface="Lucida Console" charset="0"/>
                <a:ea typeface="Lucida Console" charset="0"/>
                <a:cs typeface="Lucida Console" charset="0"/>
              </a:rPr>
              <a:t>, </a:t>
            </a:r>
            <a:r>
              <a:rPr lang="en-US" sz="2600" dirty="0">
                <a:solidFill>
                  <a:schemeClr val="bg1"/>
                </a:solidFill>
                <a:latin typeface="Lucida Console" charset="0"/>
                <a:ea typeface="Lucida Console" charset="0"/>
                <a:cs typeface="Lucida Console" charset="0"/>
              </a:rPr>
              <a:t>arg1</a:t>
            </a:r>
            <a:r>
              <a:rPr lang="en-US" sz="2600" dirty="0" smtClean="0">
                <a:solidFill>
                  <a:schemeClr val="bg1"/>
                </a:solidFill>
                <a:latin typeface="Lucida Console" charset="0"/>
                <a:ea typeface="Lucida Console" charset="0"/>
                <a:cs typeface="Lucida Console" charset="0"/>
              </a:rPr>
              <a:t>)</a:t>
            </a:r>
            <a:endParaRPr lang="ro-RO" sz="2600" dirty="0">
              <a:solidFill>
                <a:srgbClr val="FFFF00"/>
              </a:solidFill>
              <a:latin typeface="Lucida Console" charset="0"/>
              <a:ea typeface="Lucida Console" charset="0"/>
              <a:cs typeface="Lucida Console" charset="0"/>
            </a:endParaRPr>
          </a:p>
          <a:p>
            <a:pPr lvl="1"/>
            <a:endParaRPr lang="ro-RO" sz="2600" dirty="0" smtClean="0">
              <a:solidFill>
                <a:srgbClr val="FFFF00"/>
              </a:solidFill>
              <a:latin typeface="Lucida Console" charset="0"/>
              <a:ea typeface="Lucida Console" charset="0"/>
              <a:cs typeface="Lucida Console" charset="0"/>
            </a:endParaRPr>
          </a:p>
          <a:p>
            <a:pPr lvl="1"/>
            <a:r>
              <a:rPr lang="ro-RO" sz="2600" dirty="0" smtClean="0">
                <a:solidFill>
                  <a:srgbClr val="FFFF00"/>
                </a:solidFill>
                <a:latin typeface="Lucida Console" charset="0"/>
                <a:ea typeface="Lucida Console" charset="0"/>
                <a:cs typeface="Lucida Console" charset="0"/>
              </a:rPr>
              <a:t>def </a:t>
            </a:r>
            <a:r>
              <a:rPr lang="ro-RO" sz="2600" dirty="0" smtClean="0">
                <a:solidFill>
                  <a:schemeClr val="bg1"/>
                </a:solidFill>
                <a:latin typeface="Lucida Console" charset="0"/>
                <a:ea typeface="Lucida Console" charset="0"/>
                <a:cs typeface="Lucida Console" charset="0"/>
              </a:rPr>
              <a:t>nome2(arg1</a:t>
            </a:r>
            <a:r>
              <a:rPr lang="ro-RO" sz="2600" dirty="0">
                <a:solidFill>
                  <a:schemeClr val="bg1"/>
                </a:solidFill>
                <a:latin typeface="Lucida Console" charset="0"/>
                <a:ea typeface="Lucida Console" charset="0"/>
                <a:cs typeface="Lucida Console" charset="0"/>
              </a:rPr>
              <a:t>, arg2</a:t>
            </a:r>
            <a:r>
              <a:rPr lang="ro-RO" sz="2600" dirty="0" smtClean="0">
                <a:solidFill>
                  <a:schemeClr val="bg1"/>
                </a:solidFill>
                <a:latin typeface="Lucida Console" charset="0"/>
                <a:ea typeface="Lucida Console" charset="0"/>
                <a:cs typeface="Lucida Console" charset="0"/>
              </a:rPr>
              <a:t>)</a:t>
            </a:r>
            <a:r>
              <a:rPr lang="ro-RO" sz="2600" dirty="0" smtClean="0">
                <a:solidFill>
                  <a:srgbClr val="FFFF00"/>
                </a:solidFill>
                <a:latin typeface="Lucida Console" charset="0"/>
                <a:ea typeface="Lucida Console" charset="0"/>
                <a:cs typeface="Lucida Console" charset="0"/>
              </a:rPr>
              <a:t>:</a:t>
            </a:r>
          </a:p>
          <a:p>
            <a:pPr lvl="1"/>
            <a:r>
              <a:rPr lang="ro-RO" sz="2600" dirty="0" smtClean="0">
                <a:solidFill>
                  <a:srgbClr val="FFFF00"/>
                </a:solidFill>
                <a:latin typeface="Lucida Console" charset="0"/>
                <a:ea typeface="Lucida Console" charset="0"/>
                <a:cs typeface="Lucida Console" charset="0"/>
              </a:rPr>
              <a:t>    </a:t>
            </a:r>
            <a:r>
              <a:rPr lang="ro-RO" sz="2600" dirty="0" smtClean="0">
                <a:solidFill>
                  <a:schemeClr val="bg1"/>
                </a:solidFill>
                <a:latin typeface="Lucida Console" charset="0"/>
                <a:ea typeface="Lucida Console" charset="0"/>
                <a:cs typeface="Lucida Console" charset="0"/>
              </a:rPr>
              <a:t>print(</a:t>
            </a:r>
            <a:r>
              <a:rPr lang="en-US" sz="2600" dirty="0" smtClean="0">
                <a:solidFill>
                  <a:srgbClr val="FFC000"/>
                </a:solidFill>
                <a:latin typeface="Lucida Console" charset="0"/>
                <a:ea typeface="Lucida Console" charset="0"/>
                <a:cs typeface="Lucida Console" charset="0"/>
              </a:rPr>
              <a:t>'</a:t>
            </a:r>
            <a:r>
              <a:rPr lang="en-US" sz="2600" dirty="0" err="1" smtClean="0">
                <a:solidFill>
                  <a:srgbClr val="FFC000"/>
                </a:solidFill>
                <a:latin typeface="Lucida Console" charset="0"/>
                <a:ea typeface="Lucida Console" charset="0"/>
                <a:cs typeface="Lucida Console" charset="0"/>
              </a:rPr>
              <a:t>Olá</a:t>
            </a:r>
            <a:r>
              <a:rPr lang="en-US" sz="2600" dirty="0" smtClean="0">
                <a:solidFill>
                  <a:srgbClr val="FFC000"/>
                </a:solidFill>
                <a:latin typeface="Lucida Console" charset="0"/>
                <a:ea typeface="Lucida Console" charset="0"/>
                <a:cs typeface="Lucida Console" charset="0"/>
              </a:rPr>
              <a:t>'</a:t>
            </a:r>
            <a:r>
              <a:rPr lang="en-US" sz="2600" dirty="0" smtClean="0">
                <a:solidFill>
                  <a:schemeClr val="bg1"/>
                </a:solidFill>
                <a:latin typeface="Lucida Console" charset="0"/>
                <a:ea typeface="Lucida Console" charset="0"/>
                <a:cs typeface="Lucida Console" charset="0"/>
              </a:rPr>
              <a:t>, arg1, arg2)</a:t>
            </a:r>
          </a:p>
          <a:p>
            <a:pPr lvl="1"/>
            <a:endParaRPr lang="en-US" sz="2600" dirty="0" smtClean="0">
              <a:solidFill>
                <a:schemeClr val="bg1"/>
              </a:solidFill>
              <a:latin typeface="Lucida Console" charset="0"/>
              <a:ea typeface="Lucida Console" charset="0"/>
              <a:cs typeface="Lucida Console" charset="0"/>
            </a:endParaRPr>
          </a:p>
          <a:p>
            <a:pPr lvl="1"/>
            <a:r>
              <a:rPr lang="ro-RO" sz="2600" dirty="0">
                <a:solidFill>
                  <a:schemeClr val="bg1"/>
                </a:solidFill>
                <a:latin typeface="Lucida Console" charset="0"/>
                <a:ea typeface="Lucida Console" charset="0"/>
                <a:cs typeface="Lucida Console" charset="0"/>
              </a:rPr>
              <a:t>nome1(</a:t>
            </a:r>
            <a:r>
              <a:rPr lang="en-US" sz="2600" dirty="0">
                <a:solidFill>
                  <a:srgbClr val="FFC000"/>
                </a:solidFill>
                <a:latin typeface="Lucida Console" charset="0"/>
                <a:ea typeface="Lucida Console" charset="0"/>
                <a:cs typeface="Lucida Console" charset="0"/>
              </a:rPr>
              <a:t>'</a:t>
            </a:r>
            <a:r>
              <a:rPr lang="en-US" sz="2600" dirty="0" err="1">
                <a:solidFill>
                  <a:srgbClr val="FFC000"/>
                </a:solidFill>
                <a:latin typeface="Lucida Console" charset="0"/>
                <a:ea typeface="Lucida Console" charset="0"/>
                <a:cs typeface="Lucida Console" charset="0"/>
              </a:rPr>
              <a:t>Teltec</a:t>
            </a:r>
            <a:r>
              <a:rPr lang="en-US" sz="2600" dirty="0">
                <a:solidFill>
                  <a:srgbClr val="FFC000"/>
                </a:solidFill>
                <a:latin typeface="Lucida Console" charset="0"/>
                <a:ea typeface="Lucida Console" charset="0"/>
                <a:cs typeface="Lucida Console" charset="0"/>
              </a:rPr>
              <a:t>'</a:t>
            </a:r>
            <a:r>
              <a:rPr lang="ro-RO" sz="2600" dirty="0" smtClean="0">
                <a:solidFill>
                  <a:schemeClr val="bg1"/>
                </a:solidFill>
                <a:latin typeface="Lucida Console" charset="0"/>
                <a:ea typeface="Lucida Console" charset="0"/>
                <a:cs typeface="Lucida Console" charset="0"/>
              </a:rPr>
              <a:t>)</a:t>
            </a:r>
            <a:endParaRPr lang="en-US" sz="2600" dirty="0" smtClean="0">
              <a:solidFill>
                <a:schemeClr val="bg1"/>
              </a:solidFill>
              <a:latin typeface="Lucida Console" charset="0"/>
              <a:ea typeface="Lucida Console" charset="0"/>
              <a:cs typeface="Lucida Console" charset="0"/>
            </a:endParaRPr>
          </a:p>
          <a:p>
            <a:pPr lvl="1"/>
            <a:r>
              <a:rPr lang="ro-RO" sz="2600" dirty="0" smtClean="0">
                <a:solidFill>
                  <a:schemeClr val="bg1"/>
                </a:solidFill>
                <a:latin typeface="Lucida Console" charset="0"/>
                <a:ea typeface="Lucida Console" charset="0"/>
                <a:cs typeface="Lucida Console" charset="0"/>
              </a:rPr>
              <a:t>nome2(</a:t>
            </a:r>
            <a:r>
              <a:rPr lang="en-US" sz="2600" dirty="0" smtClean="0">
                <a:solidFill>
                  <a:srgbClr val="FFC000"/>
                </a:solidFill>
                <a:latin typeface="Lucida Console" charset="0"/>
                <a:ea typeface="Lucida Console" charset="0"/>
                <a:cs typeface="Lucida Console" charset="0"/>
              </a:rPr>
              <a:t>'</a:t>
            </a:r>
            <a:r>
              <a:rPr lang="en-US" sz="2600" dirty="0" err="1" smtClean="0">
                <a:solidFill>
                  <a:srgbClr val="FFC000"/>
                </a:solidFill>
                <a:latin typeface="Lucida Console" charset="0"/>
                <a:ea typeface="Lucida Console" charset="0"/>
                <a:cs typeface="Lucida Console" charset="0"/>
              </a:rPr>
              <a:t>Teltec</a:t>
            </a:r>
            <a:r>
              <a:rPr lang="en-US" sz="2600" dirty="0" smtClean="0">
                <a:solidFill>
                  <a:srgbClr val="FFC000"/>
                </a:solidFill>
                <a:latin typeface="Lucida Console" charset="0"/>
                <a:ea typeface="Lucida Console" charset="0"/>
                <a:cs typeface="Lucida Console" charset="0"/>
              </a:rPr>
              <a:t>'</a:t>
            </a:r>
            <a:r>
              <a:rPr lang="en-US" sz="2600" dirty="0" smtClean="0">
                <a:solidFill>
                  <a:schemeClr val="bg1"/>
                </a:solidFill>
                <a:latin typeface="Lucida Console" charset="0"/>
                <a:ea typeface="Lucida Console" charset="0"/>
                <a:cs typeface="Lucida Console" charset="0"/>
              </a:rPr>
              <a:t>, </a:t>
            </a:r>
            <a:r>
              <a:rPr lang="en-US" sz="2600" dirty="0">
                <a:solidFill>
                  <a:srgbClr val="FFC000"/>
                </a:solidFill>
                <a:latin typeface="Lucida Console" charset="0"/>
                <a:ea typeface="Lucida Console" charset="0"/>
                <a:cs typeface="Lucida Console" charset="0"/>
              </a:rPr>
              <a:t>'Solutions</a:t>
            </a:r>
            <a:r>
              <a:rPr lang="en-US" sz="2600" dirty="0" smtClean="0">
                <a:solidFill>
                  <a:srgbClr val="FFC000"/>
                </a:solidFill>
                <a:latin typeface="Lucida Console" charset="0"/>
                <a:ea typeface="Lucida Console" charset="0"/>
                <a:cs typeface="Lucida Console" charset="0"/>
              </a:rPr>
              <a:t>'</a:t>
            </a:r>
            <a:r>
              <a:rPr lang="ro-RO" sz="2600" dirty="0" smtClean="0">
                <a:solidFill>
                  <a:schemeClr val="bg1"/>
                </a:solidFill>
                <a:latin typeface="Lucida Console" charset="0"/>
                <a:ea typeface="Lucida Console" charset="0"/>
                <a:cs typeface="Lucida Console" charset="0"/>
              </a:rPr>
              <a:t>)</a:t>
            </a:r>
          </a:p>
          <a:p>
            <a:pPr lvl="1"/>
            <a:r>
              <a:rPr lang="ro-RO" sz="2600" dirty="0">
                <a:solidFill>
                  <a:schemeClr val="bg1"/>
                </a:solidFill>
                <a:latin typeface="Lucida Console" charset="0"/>
                <a:ea typeface="Lucida Console" charset="0"/>
                <a:cs typeface="Lucida Console" charset="0"/>
              </a:rPr>
              <a:t>nome1</a:t>
            </a:r>
            <a:r>
              <a:rPr lang="ro-RO" sz="2600" dirty="0" smtClean="0">
                <a:solidFill>
                  <a:schemeClr val="bg1"/>
                </a:solidFill>
                <a:latin typeface="Lucida Console" charset="0"/>
                <a:ea typeface="Lucida Console" charset="0"/>
                <a:cs typeface="Lucida Console" charset="0"/>
              </a:rPr>
              <a:t>(</a:t>
            </a:r>
            <a:r>
              <a:rPr lang="en-US" sz="2600" dirty="0">
                <a:solidFill>
                  <a:srgbClr val="FFC000"/>
                </a:solidFill>
                <a:latin typeface="Lucida Console" charset="0"/>
                <a:ea typeface="Lucida Console" charset="0"/>
                <a:cs typeface="Lucida Console" charset="0"/>
              </a:rPr>
              <a:t>'</a:t>
            </a:r>
            <a:r>
              <a:rPr lang="en-US" sz="2600" dirty="0" err="1">
                <a:solidFill>
                  <a:srgbClr val="FFC000"/>
                </a:solidFill>
                <a:latin typeface="Lucida Console" charset="0"/>
                <a:ea typeface="Lucida Console" charset="0"/>
                <a:cs typeface="Lucida Console" charset="0"/>
              </a:rPr>
              <a:t>Teltec</a:t>
            </a:r>
            <a:r>
              <a:rPr lang="en-US" sz="2600" dirty="0">
                <a:solidFill>
                  <a:srgbClr val="FFC000"/>
                </a:solidFill>
                <a:latin typeface="Lucida Console" charset="0"/>
                <a:ea typeface="Lucida Console" charset="0"/>
                <a:cs typeface="Lucida Console" charset="0"/>
              </a:rPr>
              <a:t>'</a:t>
            </a:r>
            <a:r>
              <a:rPr lang="en-US" sz="2600" dirty="0">
                <a:solidFill>
                  <a:schemeClr val="bg1"/>
                </a:solidFill>
                <a:latin typeface="Lucida Console" charset="0"/>
                <a:ea typeface="Lucida Console" charset="0"/>
                <a:cs typeface="Lucida Console" charset="0"/>
              </a:rPr>
              <a:t>, </a:t>
            </a:r>
            <a:r>
              <a:rPr lang="en-US" sz="2600" dirty="0">
                <a:solidFill>
                  <a:srgbClr val="FFC000"/>
                </a:solidFill>
                <a:latin typeface="Lucida Console" charset="0"/>
                <a:ea typeface="Lucida Console" charset="0"/>
                <a:cs typeface="Lucida Console" charset="0"/>
              </a:rPr>
              <a:t>'Solutions'</a:t>
            </a:r>
            <a:r>
              <a:rPr lang="ro-RO" sz="2600" dirty="0" smtClean="0">
                <a:solidFill>
                  <a:schemeClr val="bg1"/>
                </a:solidFill>
                <a:latin typeface="Lucida Console" charset="0"/>
                <a:ea typeface="Lucida Console" charset="0"/>
                <a:cs typeface="Lucida Console" charset="0"/>
              </a:rPr>
              <a:t>) </a:t>
            </a:r>
            <a:r>
              <a:rPr lang="ro-RO" sz="2600" dirty="0" smtClean="0">
                <a:solidFill>
                  <a:schemeClr val="bg1">
                    <a:lumMod val="65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# </a:t>
            </a:r>
            <a:r>
              <a:rPr lang="ro-RO" sz="2600" dirty="0" err="1" smtClean="0">
                <a:solidFill>
                  <a:schemeClr val="bg1">
                    <a:lumMod val="65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TypeError</a:t>
            </a:r>
            <a:r>
              <a:rPr lang="ro-RO" sz="2600" dirty="0" smtClean="0">
                <a:solidFill>
                  <a:schemeClr val="bg1">
                    <a:lumMod val="65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: </a:t>
            </a:r>
            <a:r>
              <a:rPr lang="en-US" sz="2600" dirty="0" smtClean="0">
                <a:solidFill>
                  <a:schemeClr val="bg1">
                    <a:lumMod val="65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nome1() </a:t>
            </a:r>
            <a:r>
              <a:rPr lang="en-US" sz="2600" dirty="0">
                <a:solidFill>
                  <a:schemeClr val="bg1">
                    <a:lumMod val="65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takes 1 positional argument but 2 were given</a:t>
            </a:r>
            <a:endParaRPr lang="ro-RO" sz="2600" dirty="0">
              <a:solidFill>
                <a:schemeClr val="bg1">
                  <a:lumMod val="65000"/>
                </a:schemeClr>
              </a:solidFill>
              <a:latin typeface="Lucida Console" charset="0"/>
              <a:ea typeface="Lucida Console" charset="0"/>
              <a:cs typeface="Lucida Consol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2417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88758" y="128336"/>
            <a:ext cx="62872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consolas" charset="0"/>
              </a:rPr>
              <a:t>Python – </a:t>
            </a:r>
            <a:r>
              <a:rPr lang="en-US" sz="3200" dirty="0" err="1" smtClean="0">
                <a:solidFill>
                  <a:schemeClr val="bg1"/>
                </a:solidFill>
                <a:latin typeface="consolas" charset="0"/>
              </a:rPr>
              <a:t>Funções</a:t>
            </a:r>
            <a:r>
              <a:rPr lang="en-US" sz="3200" dirty="0" smtClean="0">
                <a:solidFill>
                  <a:schemeClr val="bg1"/>
                </a:solidFill>
                <a:latin typeface="consolas" charset="0"/>
              </a:rPr>
              <a:t> - </a:t>
            </a:r>
            <a:r>
              <a:rPr lang="en-US" sz="3200" dirty="0" err="1" smtClean="0">
                <a:solidFill>
                  <a:schemeClr val="bg1"/>
                </a:solidFill>
                <a:latin typeface="consolas" charset="0"/>
              </a:rPr>
              <a:t>Retorno</a:t>
            </a:r>
            <a:endParaRPr lang="en-US" sz="3200" dirty="0">
              <a:solidFill>
                <a:schemeClr val="bg1"/>
              </a:solidFill>
              <a:latin typeface="consolas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88758" y="1187115"/>
            <a:ext cx="11555938" cy="409073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ro-RO" sz="2800" dirty="0" smtClean="0">
                <a:solidFill>
                  <a:schemeClr val="bg1"/>
                </a:solidFill>
                <a:latin typeface="Lucida Console" charset="0"/>
              </a:rPr>
              <a:t>O </a:t>
            </a:r>
            <a:r>
              <a:rPr lang="ro-RO" sz="2800" dirty="0" err="1" smtClean="0">
                <a:solidFill>
                  <a:schemeClr val="bg1"/>
                </a:solidFill>
                <a:latin typeface="Lucida Console" charset="0"/>
              </a:rPr>
              <a:t>resultado</a:t>
            </a:r>
            <a:r>
              <a:rPr lang="ro-RO" sz="2800" dirty="0" smtClean="0">
                <a:solidFill>
                  <a:schemeClr val="bg1"/>
                </a:solidFill>
                <a:latin typeface="Lucida Console" charset="0"/>
              </a:rPr>
              <a:t> de </a:t>
            </a:r>
            <a:r>
              <a:rPr lang="ro-RO" sz="2800" dirty="0" err="1" smtClean="0">
                <a:solidFill>
                  <a:schemeClr val="bg1"/>
                </a:solidFill>
                <a:latin typeface="Lucida Console" charset="0"/>
              </a:rPr>
              <a:t>uma</a:t>
            </a:r>
            <a:r>
              <a:rPr lang="ro-RO" sz="28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ro-RO" sz="2800" dirty="0" err="1" smtClean="0">
                <a:solidFill>
                  <a:schemeClr val="bg1"/>
                </a:solidFill>
                <a:latin typeface="Lucida Console" charset="0"/>
              </a:rPr>
              <a:t>fun</a:t>
            </a:r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ção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é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chamado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 de valor de </a:t>
            </a:r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retorno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.</a:t>
            </a:r>
          </a:p>
          <a:p>
            <a:endParaRPr lang="en-US" sz="2800" dirty="0">
              <a:solidFill>
                <a:schemeClr val="bg1"/>
              </a:solidFill>
              <a:latin typeface="Lucida Console" charset="0"/>
            </a:endParaRPr>
          </a:p>
          <a:p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A </a:t>
            </a:r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palavra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chave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800" dirty="0" smtClean="0">
                <a:solidFill>
                  <a:schemeClr val="accent2"/>
                </a:solidFill>
                <a:latin typeface="Lucida Console" charset="0"/>
              </a:rPr>
              <a:t>return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permite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 que </a:t>
            </a:r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uma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função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retorne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valores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, e </a:t>
            </a:r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também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permite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terminar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 a </a:t>
            </a:r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execução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 de </a:t>
            </a:r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uma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função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 antes de </a:t>
            </a:r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ela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alcançar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seu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fim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. Um </a:t>
            </a:r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uso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comum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 para </a:t>
            </a:r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isto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é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ao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detectar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uma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condição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 de </a:t>
            </a:r>
            <a:r>
              <a:rPr lang="en-US" sz="2800" dirty="0" err="1" smtClean="0">
                <a:solidFill>
                  <a:schemeClr val="bg1"/>
                </a:solidFill>
                <a:latin typeface="Lucida Console" charset="0"/>
              </a:rPr>
              <a:t>erro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</a:rPr>
              <a:t>.</a:t>
            </a:r>
            <a:endParaRPr lang="ro-RO" sz="2800" dirty="0">
              <a:solidFill>
                <a:schemeClr val="bg1"/>
              </a:solidFill>
              <a:latin typeface="Lucida Consol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5434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88758" y="128336"/>
            <a:ext cx="62872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consolas" charset="0"/>
              </a:rPr>
              <a:t>Python – </a:t>
            </a:r>
            <a:r>
              <a:rPr lang="en-US" sz="3200" dirty="0" err="1" smtClean="0">
                <a:solidFill>
                  <a:schemeClr val="bg1"/>
                </a:solidFill>
                <a:latin typeface="consolas" charset="0"/>
              </a:rPr>
              <a:t>Funções</a:t>
            </a:r>
            <a:r>
              <a:rPr lang="en-US" sz="3200" dirty="0" smtClean="0">
                <a:solidFill>
                  <a:schemeClr val="bg1"/>
                </a:solidFill>
                <a:latin typeface="consolas" charset="0"/>
              </a:rPr>
              <a:t> - </a:t>
            </a:r>
            <a:r>
              <a:rPr lang="en-US" sz="3200" dirty="0" err="1" smtClean="0">
                <a:solidFill>
                  <a:schemeClr val="bg1"/>
                </a:solidFill>
                <a:latin typeface="consolas" charset="0"/>
              </a:rPr>
              <a:t>Retorno</a:t>
            </a:r>
            <a:endParaRPr lang="en-US" sz="3200" dirty="0">
              <a:solidFill>
                <a:schemeClr val="bg1"/>
              </a:solidFill>
              <a:latin typeface="consolas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88758" y="1187115"/>
            <a:ext cx="11555938" cy="409073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ro-RO" sz="2800" dirty="0" err="1" smtClean="0">
                <a:solidFill>
                  <a:schemeClr val="bg1"/>
                </a:solidFill>
                <a:latin typeface="Lucida Console" charset="0"/>
              </a:rPr>
              <a:t>Exemplo</a:t>
            </a:r>
            <a:r>
              <a:rPr lang="ro-RO" sz="2800" dirty="0" smtClean="0">
                <a:solidFill>
                  <a:schemeClr val="bg1"/>
                </a:solidFill>
                <a:latin typeface="Lucida Console" charset="0"/>
              </a:rPr>
              <a:t> de </a:t>
            </a:r>
            <a:r>
              <a:rPr lang="ro-RO" sz="2800" dirty="0" err="1" smtClean="0">
                <a:solidFill>
                  <a:schemeClr val="bg1"/>
                </a:solidFill>
                <a:latin typeface="Lucida Console" charset="0"/>
              </a:rPr>
              <a:t>retorno</a:t>
            </a:r>
            <a:r>
              <a:rPr lang="ro-RO" sz="2800" dirty="0" smtClean="0">
                <a:solidFill>
                  <a:schemeClr val="bg1"/>
                </a:solidFill>
                <a:latin typeface="Lucida Console" charset="0"/>
              </a:rPr>
              <a:t> precoce (</a:t>
            </a:r>
            <a:r>
              <a:rPr lang="ro-RO" sz="2800" dirty="0" err="1" smtClean="0">
                <a:solidFill>
                  <a:schemeClr val="bg1"/>
                </a:solidFill>
                <a:latin typeface="Lucida Console" charset="0"/>
              </a:rPr>
              <a:t>antecipado</a:t>
            </a:r>
            <a:r>
              <a:rPr lang="ro-RO" sz="2800" dirty="0" smtClean="0">
                <a:solidFill>
                  <a:schemeClr val="bg1"/>
                </a:solidFill>
                <a:latin typeface="Lucida Console" charset="0"/>
              </a:rPr>
              <a:t>):</a:t>
            </a:r>
          </a:p>
          <a:p>
            <a:pPr lvl="1"/>
            <a:r>
              <a:rPr lang="ro-RO" sz="2800" dirty="0" smtClean="0">
                <a:solidFill>
                  <a:schemeClr val="accent2"/>
                </a:solidFill>
                <a:latin typeface="Lucida Console" charset="0"/>
              </a:rPr>
              <a:t/>
            </a:r>
            <a:br>
              <a:rPr lang="ro-RO" sz="2800" dirty="0" smtClean="0">
                <a:solidFill>
                  <a:schemeClr val="accent2"/>
                </a:solidFill>
                <a:latin typeface="Lucida Console" charset="0"/>
              </a:rPr>
            </a:br>
            <a:r>
              <a:rPr lang="ro-RO" sz="2800" dirty="0" smtClean="0">
                <a:solidFill>
                  <a:srgbClr val="FFFF00"/>
                </a:solidFill>
                <a:latin typeface="Lucida Console" charset="0"/>
              </a:rPr>
              <a:t>def</a:t>
            </a:r>
            <a:r>
              <a:rPr lang="ro-RO" sz="28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ro-RO" sz="2800" dirty="0" err="1" smtClean="0">
                <a:solidFill>
                  <a:schemeClr val="bg1"/>
                </a:solidFill>
                <a:latin typeface="Lucida Console" charset="0"/>
              </a:rPr>
              <a:t>calculaPotencia</a:t>
            </a:r>
            <a:r>
              <a:rPr lang="ro-RO" sz="2800" dirty="0" smtClean="0">
                <a:solidFill>
                  <a:schemeClr val="bg1"/>
                </a:solidFill>
                <a:latin typeface="Lucida Console" charset="0"/>
              </a:rPr>
              <a:t>(num, pot):</a:t>
            </a:r>
          </a:p>
          <a:p>
            <a:pPr lvl="1"/>
            <a:r>
              <a:rPr lang="ro-RO" sz="2800" dirty="0" smtClean="0">
                <a:solidFill>
                  <a:schemeClr val="bg1"/>
                </a:solidFill>
                <a:latin typeface="Lucida Console" charset="0"/>
              </a:rPr>
              <a:t>    </a:t>
            </a:r>
            <a:r>
              <a:rPr lang="ro-RO" sz="2800" dirty="0" err="1">
                <a:solidFill>
                  <a:srgbClr val="FFFF00"/>
                </a:solidFill>
                <a:latin typeface="Lucida Console" charset="0"/>
              </a:rPr>
              <a:t>if</a:t>
            </a:r>
            <a:r>
              <a:rPr lang="ro-RO" sz="2800" dirty="0">
                <a:solidFill>
                  <a:schemeClr val="bg1"/>
                </a:solidFill>
                <a:latin typeface="Lucida Console" charset="0"/>
              </a:rPr>
              <a:t> num </a:t>
            </a:r>
            <a:r>
              <a:rPr lang="ro-RO" sz="2800" dirty="0">
                <a:solidFill>
                  <a:srgbClr val="00B0F0"/>
                </a:solidFill>
                <a:latin typeface="Lucida Console" charset="0"/>
              </a:rPr>
              <a:t>&lt;=</a:t>
            </a:r>
            <a:r>
              <a:rPr lang="ro-RO" sz="2800" dirty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ro-RO" sz="2800" dirty="0" smtClean="0">
                <a:solidFill>
                  <a:srgbClr val="FF47FF"/>
                </a:solidFill>
                <a:latin typeface="Lucida Console" charset="0"/>
              </a:rPr>
              <a:t>0 </a:t>
            </a:r>
            <a:r>
              <a:rPr lang="ro-RO" sz="2800" dirty="0" smtClean="0">
                <a:solidFill>
                  <a:srgbClr val="00B0F0"/>
                </a:solidFill>
                <a:latin typeface="Lucida Console" charset="0"/>
              </a:rPr>
              <a:t>or</a:t>
            </a:r>
            <a:r>
              <a:rPr lang="ro-RO" sz="2800" dirty="0" smtClean="0">
                <a:solidFill>
                  <a:srgbClr val="FF47FF"/>
                </a:solidFill>
                <a:latin typeface="Lucida Console" charset="0"/>
              </a:rPr>
              <a:t> </a:t>
            </a:r>
            <a:r>
              <a:rPr lang="ro-RO" sz="2800" dirty="0" smtClean="0">
                <a:solidFill>
                  <a:schemeClr val="bg1"/>
                </a:solidFill>
                <a:latin typeface="Lucida Console" charset="0"/>
              </a:rPr>
              <a:t>pot </a:t>
            </a:r>
            <a:r>
              <a:rPr lang="ro-RO" sz="2800" dirty="0" smtClean="0">
                <a:solidFill>
                  <a:srgbClr val="00B0F0"/>
                </a:solidFill>
                <a:latin typeface="Lucida Console" charset="0"/>
              </a:rPr>
              <a:t>&lt;=</a:t>
            </a:r>
            <a:r>
              <a:rPr lang="ro-RO" sz="28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ro-RO" sz="2800" dirty="0" smtClean="0">
                <a:solidFill>
                  <a:srgbClr val="FF47FF"/>
                </a:solidFill>
                <a:latin typeface="Lucida Console" charset="0"/>
              </a:rPr>
              <a:t>0</a:t>
            </a:r>
            <a:r>
              <a:rPr lang="ro-RO" sz="2800" dirty="0" smtClean="0">
                <a:solidFill>
                  <a:schemeClr val="bg1"/>
                </a:solidFill>
                <a:latin typeface="Lucida Console" charset="0"/>
              </a:rPr>
              <a:t>:</a:t>
            </a:r>
          </a:p>
          <a:p>
            <a:pPr lvl="1"/>
            <a:r>
              <a:rPr lang="ro-RO" sz="2800" dirty="0" smtClean="0">
                <a:solidFill>
                  <a:schemeClr val="bg1"/>
                </a:solidFill>
                <a:latin typeface="Lucida Console" charset="0"/>
              </a:rPr>
              <a:t>        print(</a:t>
            </a:r>
            <a:r>
              <a:rPr lang="ro-RO" sz="2800" dirty="0" smtClean="0">
                <a:solidFill>
                  <a:srgbClr val="FFC000"/>
                </a:solidFill>
                <a:latin typeface="Lucida Console" charset="0"/>
              </a:rPr>
              <a:t>'Somente </a:t>
            </a:r>
            <a:r>
              <a:rPr lang="ro-RO" sz="2800" dirty="0">
                <a:solidFill>
                  <a:srgbClr val="FFC000"/>
                </a:solidFill>
                <a:latin typeface="Lucida Console" charset="0"/>
              </a:rPr>
              <a:t>números positivos'</a:t>
            </a:r>
            <a:r>
              <a:rPr lang="ro-RO" sz="2800" dirty="0">
                <a:solidFill>
                  <a:schemeClr val="bg1"/>
                </a:solidFill>
                <a:latin typeface="Lucida Console" charset="0"/>
              </a:rPr>
              <a:t>)</a:t>
            </a:r>
            <a:endParaRPr lang="ro-RO" sz="2800" dirty="0" smtClean="0">
              <a:solidFill>
                <a:schemeClr val="bg1"/>
              </a:solidFill>
              <a:latin typeface="Lucida Console" charset="0"/>
            </a:endParaRPr>
          </a:p>
          <a:p>
            <a:pPr lvl="1"/>
            <a:r>
              <a:rPr lang="ro-RO" sz="2800" dirty="0" smtClean="0">
                <a:solidFill>
                  <a:schemeClr val="bg1"/>
                </a:solidFill>
                <a:latin typeface="Lucida Console" charset="0"/>
              </a:rPr>
              <a:t>        </a:t>
            </a:r>
            <a:r>
              <a:rPr lang="ro-RO" sz="2800" dirty="0" smtClean="0">
                <a:solidFill>
                  <a:schemeClr val="accent2"/>
                </a:solidFill>
                <a:latin typeface="Lucida Console" charset="0"/>
              </a:rPr>
              <a:t>return</a:t>
            </a:r>
            <a:endParaRPr lang="ro-RO" sz="2800" dirty="0" smtClean="0">
              <a:solidFill>
                <a:srgbClr val="FF47FF"/>
              </a:solidFill>
              <a:latin typeface="Lucida Console" charset="0"/>
            </a:endParaRPr>
          </a:p>
          <a:p>
            <a:pPr lvl="1"/>
            <a:r>
              <a:rPr lang="ro-RO" sz="2800" dirty="0" smtClean="0">
                <a:solidFill>
                  <a:schemeClr val="bg1"/>
                </a:solidFill>
                <a:latin typeface="Lucida Console" charset="0"/>
              </a:rPr>
              <a:t>    </a:t>
            </a:r>
            <a:r>
              <a:rPr lang="ro-RO" sz="2800" dirty="0" err="1">
                <a:solidFill>
                  <a:schemeClr val="accent2"/>
                </a:solidFill>
                <a:latin typeface="Lucida Console" charset="0"/>
              </a:rPr>
              <a:t>return</a:t>
            </a:r>
            <a:r>
              <a:rPr lang="ro-RO" sz="2800" dirty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ro-RO" sz="2800" dirty="0" smtClean="0">
                <a:solidFill>
                  <a:schemeClr val="bg1"/>
                </a:solidFill>
                <a:latin typeface="Lucida Console" charset="0"/>
              </a:rPr>
              <a:t>num </a:t>
            </a:r>
            <a:r>
              <a:rPr lang="ro-RO" sz="2800" dirty="0" smtClean="0">
                <a:solidFill>
                  <a:srgbClr val="00B0F0"/>
                </a:solidFill>
                <a:latin typeface="Lucida Console" charset="0"/>
              </a:rPr>
              <a:t>**</a:t>
            </a:r>
            <a:r>
              <a:rPr lang="ro-RO" sz="2800" dirty="0" smtClean="0">
                <a:solidFill>
                  <a:schemeClr val="bg1"/>
                </a:solidFill>
                <a:latin typeface="Lucida Console" charset="0"/>
              </a:rPr>
              <a:t> pot</a:t>
            </a:r>
            <a:endParaRPr lang="ro-RO" sz="2800" dirty="0">
              <a:solidFill>
                <a:schemeClr val="bg1"/>
              </a:solidFill>
              <a:latin typeface="Lucida Consol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300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88758" y="128336"/>
            <a:ext cx="62872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consolas" charset="0"/>
              </a:rPr>
              <a:t>Python – </a:t>
            </a:r>
            <a:r>
              <a:rPr lang="en-US" sz="3200" dirty="0" err="1" smtClean="0">
                <a:solidFill>
                  <a:schemeClr val="bg1"/>
                </a:solidFill>
                <a:latin typeface="consolas" charset="0"/>
              </a:rPr>
              <a:t>Funções</a:t>
            </a:r>
            <a:r>
              <a:rPr lang="en-US" sz="3200" dirty="0" smtClean="0">
                <a:solidFill>
                  <a:schemeClr val="bg1"/>
                </a:solidFill>
                <a:latin typeface="consolas" charset="0"/>
              </a:rPr>
              <a:t> - </a:t>
            </a:r>
            <a:r>
              <a:rPr lang="en-US" sz="3200" dirty="0" err="1" smtClean="0">
                <a:solidFill>
                  <a:schemeClr val="bg1"/>
                </a:solidFill>
                <a:latin typeface="consolas" charset="0"/>
              </a:rPr>
              <a:t>Retorno</a:t>
            </a:r>
            <a:endParaRPr lang="en-US" sz="3200" dirty="0">
              <a:solidFill>
                <a:schemeClr val="bg1"/>
              </a:solidFill>
              <a:latin typeface="consolas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88758" y="1187115"/>
            <a:ext cx="11555938" cy="409073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200" dirty="0" smtClean="0">
                <a:solidFill>
                  <a:srgbClr val="FFFF00"/>
                </a:solidFill>
                <a:latin typeface="Lucida Console" charset="0"/>
              </a:rPr>
              <a:t>de</a:t>
            </a:r>
            <a:r>
              <a:rPr lang="ro-RO" sz="2200" dirty="0">
                <a:solidFill>
                  <a:srgbClr val="FFFF00"/>
                </a:solidFill>
                <a:latin typeface="Lucida Console" charset="0"/>
              </a:rPr>
              <a:t>f</a:t>
            </a:r>
            <a:r>
              <a:rPr lang="ro-RO" sz="2200" dirty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ro-RO" sz="2200" dirty="0" smtClean="0">
                <a:solidFill>
                  <a:schemeClr val="bg1"/>
                </a:solidFill>
                <a:latin typeface="Lucida Console" charset="0"/>
              </a:rPr>
              <a:t>nada()</a:t>
            </a:r>
            <a:r>
              <a:rPr lang="ro-RO" sz="2200" dirty="0" smtClean="0">
                <a:solidFill>
                  <a:srgbClr val="FFFF00"/>
                </a:solidFill>
                <a:latin typeface="Lucida Console" charset="0"/>
              </a:rPr>
              <a:t>:</a:t>
            </a:r>
            <a:endParaRPr lang="ro-RO" sz="2200" dirty="0">
              <a:solidFill>
                <a:srgbClr val="FFFF00"/>
              </a:solidFill>
              <a:latin typeface="Lucida Console" charset="0"/>
            </a:endParaRPr>
          </a:p>
          <a:p>
            <a:r>
              <a:rPr lang="ro-RO" sz="2200" dirty="0">
                <a:solidFill>
                  <a:schemeClr val="bg1"/>
                </a:solidFill>
                <a:latin typeface="Lucida Console" charset="0"/>
              </a:rPr>
              <a:t>    </a:t>
            </a:r>
            <a:r>
              <a:rPr lang="ro-RO" sz="2200" dirty="0" err="1" smtClean="0">
                <a:solidFill>
                  <a:schemeClr val="accent2"/>
                </a:solidFill>
                <a:latin typeface="Lucida Console" charset="0"/>
              </a:rPr>
              <a:t>return</a:t>
            </a:r>
            <a:r>
              <a:rPr lang="ro-RO" sz="2200" dirty="0" smtClean="0">
                <a:solidFill>
                  <a:srgbClr val="FF47FF"/>
                </a:solidFill>
                <a:latin typeface="Lucida Console" charset="0"/>
              </a:rPr>
              <a:t> </a:t>
            </a:r>
            <a:r>
              <a:rPr lang="ro-RO" sz="2200" dirty="0" smtClean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# ou </a:t>
            </a:r>
            <a:r>
              <a:rPr lang="ro-RO" sz="2200" dirty="0" err="1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r</a:t>
            </a:r>
            <a:r>
              <a:rPr lang="ro-RO" sz="2200" dirty="0" err="1" smtClean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eturn</a:t>
            </a:r>
            <a:r>
              <a:rPr lang="ro-RO" sz="2200" dirty="0" smtClean="0">
                <a:solidFill>
                  <a:schemeClr val="bg1">
                    <a:lumMod val="65000"/>
                  </a:schemeClr>
                </a:solidFill>
                <a:latin typeface="Lucida Console" charset="0"/>
              </a:rPr>
              <a:t> None</a:t>
            </a:r>
            <a:endParaRPr lang="ro-RO" sz="2200" dirty="0" smtClean="0">
              <a:solidFill>
                <a:schemeClr val="bg1"/>
              </a:solidFill>
              <a:latin typeface="Lucida Console" charset="0"/>
            </a:endParaRPr>
          </a:p>
          <a:p>
            <a:endParaRPr lang="ro-RO" sz="2200" dirty="0">
              <a:solidFill>
                <a:schemeClr val="bg1"/>
              </a:solidFill>
              <a:latin typeface="Lucida Console" charset="0"/>
            </a:endParaRPr>
          </a:p>
          <a:p>
            <a:r>
              <a:rPr lang="en-US" sz="2200" dirty="0">
                <a:solidFill>
                  <a:srgbClr val="FFFF00"/>
                </a:solidFill>
                <a:latin typeface="Lucida Console" charset="0"/>
              </a:rPr>
              <a:t>de</a:t>
            </a:r>
            <a:r>
              <a:rPr lang="ro-RO" sz="2200" dirty="0">
                <a:solidFill>
                  <a:srgbClr val="FFFF00"/>
                </a:solidFill>
                <a:latin typeface="Lucida Console" charset="0"/>
              </a:rPr>
              <a:t>f</a:t>
            </a:r>
            <a:r>
              <a:rPr lang="ro-RO" sz="2200" dirty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ro-RO" sz="2200" dirty="0" err="1" smtClean="0">
                <a:solidFill>
                  <a:schemeClr val="bg1"/>
                </a:solidFill>
                <a:latin typeface="Lucida Console" charset="0"/>
              </a:rPr>
              <a:t>potencia</a:t>
            </a:r>
            <a:r>
              <a:rPr lang="ro-RO" sz="2200" dirty="0" smtClean="0">
                <a:solidFill>
                  <a:schemeClr val="bg1"/>
                </a:solidFill>
                <a:latin typeface="Lucida Console" charset="0"/>
              </a:rPr>
              <a:t>(</a:t>
            </a:r>
            <a:r>
              <a:rPr lang="ro-RO" sz="2200" dirty="0" err="1" smtClean="0">
                <a:solidFill>
                  <a:schemeClr val="bg1"/>
                </a:solidFill>
                <a:latin typeface="Lucida Console" charset="0"/>
              </a:rPr>
              <a:t>valor</a:t>
            </a:r>
            <a:r>
              <a:rPr lang="ro-RO" sz="2200" dirty="0" smtClean="0">
                <a:solidFill>
                  <a:schemeClr val="bg1"/>
                </a:solidFill>
                <a:latin typeface="Lucida Console" charset="0"/>
              </a:rPr>
              <a:t>, </a:t>
            </a:r>
            <a:r>
              <a:rPr lang="ro-RO" sz="2200" dirty="0" err="1" smtClean="0">
                <a:solidFill>
                  <a:schemeClr val="bg1"/>
                </a:solidFill>
                <a:latin typeface="Lucida Console" charset="0"/>
              </a:rPr>
              <a:t>potencia</a:t>
            </a:r>
            <a:r>
              <a:rPr lang="ro-RO" sz="2200" dirty="0" smtClean="0">
                <a:solidFill>
                  <a:schemeClr val="bg1"/>
                </a:solidFill>
                <a:latin typeface="Lucida Console" charset="0"/>
              </a:rPr>
              <a:t>)</a:t>
            </a:r>
            <a:r>
              <a:rPr lang="ro-RO" sz="2200" dirty="0" smtClean="0">
                <a:solidFill>
                  <a:srgbClr val="FFFF00"/>
                </a:solidFill>
                <a:latin typeface="Lucida Console" charset="0"/>
              </a:rPr>
              <a:t>:</a:t>
            </a:r>
            <a:endParaRPr lang="ro-RO" sz="2200" dirty="0">
              <a:solidFill>
                <a:srgbClr val="FFFF00"/>
              </a:solidFill>
              <a:latin typeface="Lucida Console" charset="0"/>
            </a:endParaRPr>
          </a:p>
          <a:p>
            <a:r>
              <a:rPr lang="ro-RO" sz="2200" dirty="0">
                <a:solidFill>
                  <a:schemeClr val="bg1"/>
                </a:solidFill>
                <a:latin typeface="Lucida Console" charset="0"/>
              </a:rPr>
              <a:t>    </a:t>
            </a:r>
            <a:r>
              <a:rPr lang="ro-RO" sz="2200" dirty="0" err="1">
                <a:solidFill>
                  <a:schemeClr val="accent2"/>
                </a:solidFill>
                <a:latin typeface="Lucida Console" charset="0"/>
              </a:rPr>
              <a:t>return</a:t>
            </a:r>
            <a:r>
              <a:rPr lang="ro-RO" sz="2200" dirty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ro-RO" sz="2200" dirty="0" err="1" smtClean="0">
                <a:solidFill>
                  <a:schemeClr val="bg1"/>
                </a:solidFill>
                <a:latin typeface="Lucida Console" charset="0"/>
              </a:rPr>
              <a:t>valor</a:t>
            </a:r>
            <a:r>
              <a:rPr lang="ro-RO" sz="22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ro-RO" sz="2200" dirty="0" smtClean="0">
                <a:solidFill>
                  <a:srgbClr val="00B0F0"/>
                </a:solidFill>
                <a:latin typeface="Lucida Console" charset="0"/>
              </a:rPr>
              <a:t>**</a:t>
            </a:r>
            <a:r>
              <a:rPr lang="ro-RO" sz="2200" dirty="0" smtClean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ro-RO" sz="2200" dirty="0" err="1" smtClean="0">
                <a:solidFill>
                  <a:schemeClr val="bg1"/>
                </a:solidFill>
                <a:latin typeface="Lucida Console" charset="0"/>
              </a:rPr>
              <a:t>potencia</a:t>
            </a:r>
            <a:endParaRPr lang="ro-RO" sz="2200" dirty="0" smtClean="0">
              <a:solidFill>
                <a:schemeClr val="bg1"/>
              </a:solidFill>
              <a:latin typeface="Lucida Console" charset="0"/>
            </a:endParaRPr>
          </a:p>
          <a:p>
            <a:endParaRPr lang="ro-RO" sz="2200" dirty="0">
              <a:solidFill>
                <a:schemeClr val="bg1"/>
              </a:solidFill>
              <a:latin typeface="Lucida Console" charset="0"/>
            </a:endParaRPr>
          </a:p>
          <a:p>
            <a:r>
              <a:rPr lang="en-US" sz="2200" dirty="0">
                <a:solidFill>
                  <a:srgbClr val="FFFF00"/>
                </a:solidFill>
                <a:latin typeface="Lucida Console" charset="0"/>
              </a:rPr>
              <a:t>de</a:t>
            </a:r>
            <a:r>
              <a:rPr lang="ro-RO" sz="2200" dirty="0">
                <a:solidFill>
                  <a:srgbClr val="FFFF00"/>
                </a:solidFill>
                <a:latin typeface="Lucida Console" charset="0"/>
              </a:rPr>
              <a:t>f</a:t>
            </a:r>
            <a:r>
              <a:rPr lang="ro-RO" sz="2200" dirty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ro-RO" sz="2200" dirty="0" err="1" smtClean="0">
                <a:solidFill>
                  <a:schemeClr val="bg1"/>
                </a:solidFill>
                <a:latin typeface="Lucida Console" charset="0"/>
              </a:rPr>
              <a:t>fatorial</a:t>
            </a:r>
            <a:r>
              <a:rPr lang="ro-RO" sz="2200" dirty="0" smtClean="0">
                <a:solidFill>
                  <a:schemeClr val="bg1"/>
                </a:solidFill>
                <a:latin typeface="Lucida Console" charset="0"/>
              </a:rPr>
              <a:t>(num)</a:t>
            </a:r>
            <a:r>
              <a:rPr lang="ro-RO" sz="2200" dirty="0" smtClean="0">
                <a:solidFill>
                  <a:srgbClr val="FFFF00"/>
                </a:solidFill>
                <a:latin typeface="Lucida Console" charset="0"/>
              </a:rPr>
              <a:t>:</a:t>
            </a:r>
          </a:p>
          <a:p>
            <a:r>
              <a:rPr lang="ro-RO" sz="2200" dirty="0" smtClean="0">
                <a:solidFill>
                  <a:srgbClr val="FFFF00"/>
                </a:solidFill>
                <a:latin typeface="Lucida Console" charset="0"/>
              </a:rPr>
              <a:t>    import math</a:t>
            </a:r>
            <a:endParaRPr lang="ro-RO" sz="2200" dirty="0">
              <a:solidFill>
                <a:srgbClr val="FFFF00"/>
              </a:solidFill>
              <a:latin typeface="Lucida Console" charset="0"/>
            </a:endParaRPr>
          </a:p>
          <a:p>
            <a:r>
              <a:rPr lang="ro-RO" sz="2200" dirty="0">
                <a:solidFill>
                  <a:schemeClr val="bg1"/>
                </a:solidFill>
                <a:latin typeface="Lucida Console" charset="0"/>
              </a:rPr>
              <a:t>    </a:t>
            </a:r>
            <a:r>
              <a:rPr lang="ro-RO" sz="2200" dirty="0" err="1">
                <a:solidFill>
                  <a:schemeClr val="accent2"/>
                </a:solidFill>
                <a:latin typeface="Lucida Console" charset="0"/>
              </a:rPr>
              <a:t>return</a:t>
            </a:r>
            <a:r>
              <a:rPr lang="ro-RO" sz="2200" dirty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ro-RO" sz="2200" dirty="0" err="1" smtClean="0">
                <a:solidFill>
                  <a:schemeClr val="bg1"/>
                </a:solidFill>
                <a:latin typeface="Lucida Console" charset="0"/>
              </a:rPr>
              <a:t>math.factorial</a:t>
            </a:r>
            <a:r>
              <a:rPr lang="ro-RO" sz="2200" dirty="0" smtClean="0">
                <a:solidFill>
                  <a:schemeClr val="bg1"/>
                </a:solidFill>
                <a:latin typeface="Lucida Console" charset="0"/>
              </a:rPr>
              <a:t>(num)</a:t>
            </a:r>
            <a:endParaRPr lang="ro-RO" sz="2200" dirty="0">
              <a:solidFill>
                <a:schemeClr val="bg1"/>
              </a:solidFill>
              <a:latin typeface="Lucida Console" charset="0"/>
            </a:endParaRPr>
          </a:p>
          <a:p>
            <a:endParaRPr lang="ro-RO" sz="2200" dirty="0" smtClean="0">
              <a:solidFill>
                <a:schemeClr val="bg1"/>
              </a:solidFill>
              <a:latin typeface="Lucida Console" charset="0"/>
            </a:endParaRPr>
          </a:p>
          <a:p>
            <a:r>
              <a:rPr lang="en-US" sz="2200" dirty="0">
                <a:solidFill>
                  <a:srgbClr val="FFFF00"/>
                </a:solidFill>
                <a:latin typeface="Lucida Console" charset="0"/>
              </a:rPr>
              <a:t>de</a:t>
            </a:r>
            <a:r>
              <a:rPr lang="ro-RO" sz="2200" dirty="0">
                <a:solidFill>
                  <a:srgbClr val="FFFF00"/>
                </a:solidFill>
                <a:latin typeface="Lucida Console" charset="0"/>
              </a:rPr>
              <a:t>f</a:t>
            </a:r>
            <a:r>
              <a:rPr lang="ro-RO" sz="2200" dirty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ro-RO" sz="2200" dirty="0" err="1" smtClean="0">
                <a:solidFill>
                  <a:schemeClr val="bg1"/>
                </a:solidFill>
                <a:latin typeface="Lucida Console" charset="0"/>
              </a:rPr>
              <a:t>tupla</a:t>
            </a:r>
            <a:r>
              <a:rPr lang="ro-RO" sz="2200" dirty="0" smtClean="0">
                <a:solidFill>
                  <a:schemeClr val="bg1"/>
                </a:solidFill>
                <a:latin typeface="Lucida Console" charset="0"/>
              </a:rPr>
              <a:t>()</a:t>
            </a:r>
            <a:r>
              <a:rPr lang="ro-RO" sz="2200" dirty="0" smtClean="0">
                <a:solidFill>
                  <a:srgbClr val="FFFF00"/>
                </a:solidFill>
                <a:latin typeface="Lucida Console" charset="0"/>
              </a:rPr>
              <a:t>:</a:t>
            </a:r>
            <a:endParaRPr lang="ro-RO" sz="2200" dirty="0">
              <a:solidFill>
                <a:srgbClr val="FFFF00"/>
              </a:solidFill>
              <a:latin typeface="Lucida Console" charset="0"/>
            </a:endParaRPr>
          </a:p>
          <a:p>
            <a:r>
              <a:rPr lang="ro-RO" sz="2200" dirty="0">
                <a:solidFill>
                  <a:schemeClr val="bg1"/>
                </a:solidFill>
                <a:latin typeface="Lucida Console" charset="0"/>
              </a:rPr>
              <a:t>    </a:t>
            </a:r>
            <a:r>
              <a:rPr lang="ro-RO" sz="2200" dirty="0" err="1">
                <a:solidFill>
                  <a:schemeClr val="accent2"/>
                </a:solidFill>
                <a:latin typeface="Lucida Console" charset="0"/>
              </a:rPr>
              <a:t>return</a:t>
            </a:r>
            <a:r>
              <a:rPr lang="ro-RO" sz="2200" dirty="0">
                <a:solidFill>
                  <a:srgbClr val="FF47FF"/>
                </a:solidFill>
                <a:latin typeface="Lucida Console" charset="0"/>
              </a:rPr>
              <a:t> </a:t>
            </a:r>
            <a:r>
              <a:rPr lang="ro-RO" sz="2200" dirty="0" err="1" smtClean="0">
                <a:solidFill>
                  <a:schemeClr val="accent2"/>
                </a:solidFill>
                <a:latin typeface="Lucida Console" charset="0"/>
              </a:rPr>
              <a:t>True</a:t>
            </a:r>
            <a:r>
              <a:rPr lang="ro-RO" sz="2200" dirty="0" smtClean="0">
                <a:solidFill>
                  <a:schemeClr val="bg1"/>
                </a:solidFill>
                <a:latin typeface="Lucida Console" charset="0"/>
              </a:rPr>
              <a:t>, </a:t>
            </a:r>
            <a:r>
              <a:rPr lang="en-US" sz="2400" dirty="0" smtClean="0">
                <a:solidFill>
                  <a:srgbClr val="FFC000"/>
                </a:solidFill>
                <a:latin typeface="Lucida Console" charset="0"/>
              </a:rPr>
              <a:t>'Teste'</a:t>
            </a:r>
            <a:endParaRPr lang="ro-RO" sz="2200" dirty="0">
              <a:solidFill>
                <a:schemeClr val="bg1"/>
              </a:solidFill>
              <a:latin typeface="Lucida Console" charset="0"/>
            </a:endParaRPr>
          </a:p>
          <a:p>
            <a:endParaRPr lang="ro-RO" sz="2200" dirty="0">
              <a:solidFill>
                <a:schemeClr val="bg1"/>
              </a:solidFill>
              <a:latin typeface="Lucida Consol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601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20279</TotalTime>
  <Words>5189</Words>
  <Application>Microsoft Macintosh PowerPoint</Application>
  <PresentationFormat>Widescreen</PresentationFormat>
  <Paragraphs>1101</Paragraphs>
  <Slides>129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129</vt:i4>
      </vt:variant>
    </vt:vector>
  </HeadingPairs>
  <TitlesOfParts>
    <vt:vector size="137" baseType="lpstr">
      <vt:lpstr>Calibri</vt:lpstr>
      <vt:lpstr>Calibri Light</vt:lpstr>
      <vt:lpstr>Consolas</vt:lpstr>
      <vt:lpstr>Consolas</vt:lpstr>
      <vt:lpstr>Lucida Console</vt:lpstr>
      <vt:lpstr>Wingdings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Kamil Giglio</dc:creator>
  <cp:lastModifiedBy>Jardel Weyrich</cp:lastModifiedBy>
  <cp:revision>1098</cp:revision>
  <dcterms:created xsi:type="dcterms:W3CDTF">2016-01-12T16:12:28Z</dcterms:created>
  <dcterms:modified xsi:type="dcterms:W3CDTF">2016-01-27T13:30:04Z</dcterms:modified>
</cp:coreProperties>
</file>